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8" r:id="rId2"/>
    <p:sldId id="304" r:id="rId3"/>
    <p:sldId id="272" r:id="rId4"/>
    <p:sldId id="300" r:id="rId5"/>
    <p:sldId id="264" r:id="rId6"/>
    <p:sldId id="287" r:id="rId7"/>
    <p:sldId id="288" r:id="rId8"/>
    <p:sldId id="265" r:id="rId9"/>
    <p:sldId id="289" r:id="rId10"/>
    <p:sldId id="291" r:id="rId11"/>
    <p:sldId id="296" r:id="rId12"/>
    <p:sldId id="256" r:id="rId13"/>
    <p:sldId id="281" r:id="rId14"/>
    <p:sldId id="267" r:id="rId15"/>
    <p:sldId id="297" r:id="rId16"/>
    <p:sldId id="290" r:id="rId17"/>
    <p:sldId id="266" r:id="rId18"/>
    <p:sldId id="283" r:id="rId19"/>
    <p:sldId id="274" r:id="rId20"/>
    <p:sldId id="277" r:id="rId21"/>
    <p:sldId id="257" r:id="rId22"/>
    <p:sldId id="260" r:id="rId23"/>
    <p:sldId id="298" r:id="rId24"/>
    <p:sldId id="258" r:id="rId25"/>
    <p:sldId id="269" r:id="rId26"/>
    <p:sldId id="270" r:id="rId27"/>
    <p:sldId id="29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244669-29B8-4554-B169-3C9DD6569E58}" type="datetimeFigureOut">
              <a:rPr lang="ru-RU"/>
              <a:pPr>
                <a:defRPr/>
              </a:pPr>
              <a:t>12.05.2012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860415-2038-40D2-BEC1-6F31C1894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270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3F4CD9-25A1-4E65-BA95-36014682D7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CAE4-4C22-4070-AAF6-718B127A8781}" type="datetimeFigureOut">
              <a:rPr lang="ru-RU"/>
              <a:pPr>
                <a:defRPr/>
              </a:pPr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05EB-4AAF-489F-B38D-EF2901954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676F3-B6DA-4BBC-95AF-77C2C1CCB119}" type="datetimeFigureOut">
              <a:rPr lang="ru-RU"/>
              <a:pPr>
                <a:defRPr/>
              </a:pPr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ABAB-13A9-4D4B-80B7-42671A953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D628A-7AB1-4C28-A3B2-A5B5A3177C71}" type="datetimeFigureOut">
              <a:rPr lang="ru-RU"/>
              <a:pPr>
                <a:defRPr/>
              </a:pPr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7A96-9B4B-44D9-B570-4DC54F8E3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773DA-3E7F-44DA-B0BB-4EE258CE3AFA}" type="datetimeFigureOut">
              <a:rPr lang="ru-RU"/>
              <a:pPr>
                <a:defRPr/>
              </a:pPr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5075E-6F20-426D-B69E-90EC0761F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4676E-BEB7-49BE-8684-BCFDCC2FB7AE}" type="datetimeFigureOut">
              <a:rPr lang="ru-RU"/>
              <a:pPr>
                <a:defRPr/>
              </a:pPr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071E-0968-49B3-B084-9DF5252CD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EE8FE-EF09-462A-A50B-2F118216498F}" type="datetimeFigureOut">
              <a:rPr lang="ru-RU"/>
              <a:pPr>
                <a:defRPr/>
              </a:pPr>
              <a:t>12.05.2012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B4BCE-3C98-41CB-8E4C-20F03B71B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A67D4-B44A-41CE-8753-57DEBCBD1F72}" type="datetimeFigureOut">
              <a:rPr lang="ru-RU"/>
              <a:pPr>
                <a:defRPr/>
              </a:pPr>
              <a:t>12.05.2012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F1420-C9E2-4ADD-80E2-653EAA1618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47344-366F-4218-B588-4652F3104A5A}" type="datetimeFigureOut">
              <a:rPr lang="ru-RU"/>
              <a:pPr>
                <a:defRPr/>
              </a:pPr>
              <a:t>12.05.2012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B64CD-97C1-49AF-96A3-14F3A20CA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FD8-94CF-4FC3-8651-BABF1D24FDD3}" type="datetimeFigureOut">
              <a:rPr lang="ru-RU"/>
              <a:pPr>
                <a:defRPr/>
              </a:pPr>
              <a:t>12.05.2012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99DF-1EE4-4711-9A4A-02545A3A2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1F0BB-52A0-4F7A-A8AB-34687147B78E}" type="datetimeFigureOut">
              <a:rPr lang="ru-RU"/>
              <a:pPr>
                <a:defRPr/>
              </a:pPr>
              <a:t>12.05.2012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A628-1BC0-4299-8741-1471FE9D8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24F1B-95A6-4334-9C64-0389A7AC9C76}" type="datetimeFigureOut">
              <a:rPr lang="ru-RU"/>
              <a:pPr>
                <a:defRPr/>
              </a:pPr>
              <a:t>12.05.2012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01A6F-B231-490C-867F-53CF41DB1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4C4B80-2C1B-4B32-ACF1-87B1C8C33746}" type="datetimeFigureOut">
              <a:rPr lang="ru-RU"/>
              <a:pPr>
                <a:defRPr/>
              </a:pPr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A8B60F-5E01-4888-B75B-370C7A5CC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026" name="Picture 2" descr="C:\Documents and Settings\Вера\Рабочий стол\со слайда\Рисунок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7072362" cy="8699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ylfaen"/>
              </a:rPr>
              <a:t>МОЙ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ylfaen"/>
              </a:rPr>
              <a:t>  </a:t>
            </a:r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ylfaen"/>
              </a:rPr>
              <a:t>ГОРОД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4313" y="142875"/>
            <a:ext cx="5929312" cy="6524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ЗЕИ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(Слова и музыка </a:t>
            </a:r>
            <a:r>
              <a:rPr lang="ru-RU" sz="1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Николая Бабича</a:t>
            </a:r>
            <a:r>
              <a:rPr lang="ru-RU" sz="1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Зея сияет над быстрой рекой,               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Волны ласкают песок золотой,             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в целом свете земли нету краше,      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Здесь наши дети, здесь корни наши.    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Громче оркестры, трубы смелее,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Славься родная, любимая Зея,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Малая родина, неповторимая,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Богом хранимая!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этом суровом таёжном краю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ГЭС мы построили - гордость свою,      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Светлый сверкает огнями победно,       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Преображая край заповедный.               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Здесь наш очаг, нашей жизни исток,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Здесь первый шаг и судьбы всей итог,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Пусть будет город наш вечно красивым, </a:t>
            </a:r>
          </a:p>
          <a:p>
            <a:pPr eaLnBrk="0" hangingPunct="0">
              <a:defRPr/>
            </a:pP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Юностью молод, детством счастливым. </a:t>
            </a:r>
          </a:p>
        </p:txBody>
      </p:sp>
      <p:pic>
        <p:nvPicPr>
          <p:cNvPr id="6147" name="Picture 3" descr="C:\Documents and Settings\Вера\Рабочий стол\со слайда\Рисунок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2874"/>
            <a:ext cx="3245878" cy="206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Вера\Рабочий стол\со слайда\Рисунок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79"/>
            <a:ext cx="3245878" cy="215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Вера\Рабочий стол\со слайда\Рисунок1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597609"/>
            <a:ext cx="2970397" cy="226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4876" y="0"/>
            <a:ext cx="3571900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История ЗЕЙСКОЙ ГЭС</a:t>
            </a:r>
          </a:p>
        </p:txBody>
      </p:sp>
      <p:pic>
        <p:nvPicPr>
          <p:cNvPr id="7170" name="Picture 2" descr="C:\Documents and Settings\Вера\Рабочий стол\со слайда\Рисунок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713163" cy="33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Вера\Рабочий стол\со слайда\Рисунок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" y="4509120"/>
            <a:ext cx="364490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Вера\Рабочий стол\со слайда\Рисунок1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644900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Вера\Рабочий стол\со слайда\Рисунок1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6480"/>
            <a:ext cx="4889500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29063" y="2786063"/>
            <a:ext cx="142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Отсюда </a:t>
            </a:r>
          </a:p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начинается</a:t>
            </a:r>
          </a:p>
          <a:p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котлован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3" y="4210125"/>
            <a:ext cx="3714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1978, Лучшая комсомольско-молодёжная </a:t>
            </a:r>
            <a:r>
              <a:rPr lang="ru-RU" sz="1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бригада</a:t>
            </a:r>
            <a:r>
              <a:rPr lang="ru-RU" sz="1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возглавляемая </a:t>
            </a:r>
            <a:r>
              <a:rPr lang="ru-RU" sz="1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Л.А.Дроздовым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5" y="214313"/>
            <a:ext cx="4572000" cy="17859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Длина плотины –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714 м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(в нижней части –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400м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      Высота плотины –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115,5 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Толщина в верхней части –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Нижнюю часть плотины подпирают столбы (контрфорсы) толщиной 7м и 5м.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Они расположены через каждые 15м.</a:t>
            </a:r>
          </a:p>
        </p:txBody>
      </p:sp>
      <p:pic>
        <p:nvPicPr>
          <p:cNvPr id="8194" name="Picture 2" descr="C:\Documents and Settings\Вера\Рабочий стол\со слайда\Рисунок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416"/>
            <a:ext cx="3432175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Вера\Рабочий стол\со слайда\Рисунок1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4" y="2524606"/>
            <a:ext cx="2787650" cy="166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Вера\Рабочий стол\со слайда\Рисунок1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5937"/>
            <a:ext cx="3468687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Вера\Рабочий стол\со слайда\Рисунок17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80" y="2157413"/>
            <a:ext cx="3140075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79512" y="5076830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alibri" pitchFamily="34" charset="0"/>
              </a:rPr>
              <a:t>Огни </a:t>
            </a:r>
            <a:r>
              <a:rPr lang="ru-RU" b="1" dirty="0" err="1">
                <a:solidFill>
                  <a:srgbClr val="FFFF00"/>
                </a:solidFill>
                <a:latin typeface="Calibri" pitchFamily="34" charset="0"/>
              </a:rPr>
              <a:t>Зейской</a:t>
            </a:r>
            <a:r>
              <a:rPr lang="ru-RU" b="1" dirty="0">
                <a:solidFill>
                  <a:srgbClr val="FFFF00"/>
                </a:solidFill>
                <a:latin typeface="Calibri" pitchFamily="34" charset="0"/>
              </a:rPr>
              <a:t> ГЭС</a:t>
            </a:r>
          </a:p>
        </p:txBody>
      </p:sp>
      <p:pic>
        <p:nvPicPr>
          <p:cNvPr id="8198" name="Picture 6" descr="C:\Documents and Settings\Вера\Рабочий стол\со слайда\Рисунок1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75987"/>
            <a:ext cx="3992563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870319" y="6180999"/>
            <a:ext cx="1428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Зея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перекрыта!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598024" y="6457066"/>
            <a:ext cx="2214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 октября 1972г.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5400675" y="214313"/>
            <a:ext cx="3743325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25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"Знак почёта"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86438" y="857250"/>
            <a:ext cx="2928937" cy="5632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Из указа Президиума Верховного совета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СССР от 19 сентября 1979 года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«За успехи, достигнутые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трудящимися города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хозяйственном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культурном строительстве,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в связи со 100-летием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 времени основания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наградить город Зею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Амурской области орденом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«Знак Почета».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3000375"/>
            <a:ext cx="2571750" cy="3681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1979 год.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Первый секретарь Амурского обкома КПСС </a:t>
            </a:r>
            <a:r>
              <a:rPr lang="ru-RU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С.С.Авраменко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вручает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городу </a:t>
            </a:r>
            <a:r>
              <a:rPr lang="ru-RU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Зее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орден «Знак Почёта»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0"/>
            <a:ext cx="503664" cy="35394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Вера\Рабочий стол\со слайда\Рисунок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24993"/>
            <a:ext cx="2212975" cy="34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Вера\Рабочий стол\со слайда\Рисунок1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43" y="44624"/>
            <a:ext cx="3846513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23528" y="61396"/>
            <a:ext cx="7992887" cy="181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25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Классный 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час</a:t>
            </a:r>
          </a:p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«Твои 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люди, 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город»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0242" name="Picture 2" descr="C:\Documents and Settings\Вера\Рабочий стол\со слайда\Рисунок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" y="2420888"/>
            <a:ext cx="4296168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Вера\Рабочий стол\со слайда\Рисунок1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25" y="2531218"/>
            <a:ext cx="4143497" cy="313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0" y="2928938"/>
            <a:ext cx="1965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19063" algn="ctr"/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Эрна Петровна </a:t>
            </a:r>
          </a:p>
          <a:p>
            <a:pPr indent="119063" algn="ctr"/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Лакстигал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00250" y="3071813"/>
            <a:ext cx="2328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19063" algn="ctr"/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Зоя Александровна</a:t>
            </a:r>
          </a:p>
          <a:p>
            <a:pPr indent="119063" algn="ctr"/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Максимова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286250" y="3071813"/>
            <a:ext cx="2222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19063" algn="ctr"/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Борис Евгеньевич</a:t>
            </a:r>
          </a:p>
          <a:p>
            <a:pPr indent="119063" algn="ctr"/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Смирнов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6634163" y="3000375"/>
            <a:ext cx="25098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19063" algn="ctr"/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Михаил Васильевич </a:t>
            </a:r>
          </a:p>
          <a:p>
            <a:pPr indent="119063" algn="ctr"/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Сухарев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0" y="6211888"/>
            <a:ext cx="2627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19063" algn="ctr"/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Алексей Михайлович </a:t>
            </a:r>
          </a:p>
          <a:p>
            <a:pPr indent="119063" algn="ctr"/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Шохин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3143250" y="6000750"/>
            <a:ext cx="30146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19063" algn="ctr"/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Анатолий Александрович</a:t>
            </a:r>
          </a:p>
          <a:p>
            <a:pPr indent="119063" algn="ctr"/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Корыткин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572250" y="6211888"/>
            <a:ext cx="21351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119063" algn="ctr"/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Пётр Никитович </a:t>
            </a:r>
          </a:p>
          <a:p>
            <a:pPr indent="119063" algn="ctr"/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Шуйский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71736" y="0"/>
            <a:ext cx="6072230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Почётные граждане города</a:t>
            </a:r>
          </a:p>
        </p:txBody>
      </p:sp>
      <p:pic>
        <p:nvPicPr>
          <p:cNvPr id="11266" name="Picture 2" descr="C:\Documents and Settings\Вера\Рабочий стол\со слайда\Рисунок1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2" y="3487262"/>
            <a:ext cx="180975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Вера\Рабочий стол\со слайда\Рисунок1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3646488"/>
            <a:ext cx="3005137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Вера\Рабочий стол\со слайда\Рисунок1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65" y="3586956"/>
            <a:ext cx="1804987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Documents and Settings\Вера\Рабочий стол\со слайда\Рисунок1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7" y="113828"/>
            <a:ext cx="1931987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Documents and Settings\Вера\Рабочий стол\со слайда\Рисунок1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14511"/>
            <a:ext cx="1902471" cy="245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Documents and Settings\Вера\Рабочий стол\со слайда\Рисунок1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46" y="558644"/>
            <a:ext cx="1800200" cy="25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Documents and Settings\Вера\Рабочий стол\со слайда\Рисунок18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29" y="652684"/>
            <a:ext cx="1756303" cy="238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9661" y="-1"/>
            <a:ext cx="421940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Экскурсия по городу</a:t>
            </a:r>
          </a:p>
        </p:txBody>
      </p:sp>
      <p:pic>
        <p:nvPicPr>
          <p:cNvPr id="12291" name="Picture 3" descr="C:\Documents and Settings\Вера\Рабочий стол\со слайда\Рисунок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6496"/>
            <a:ext cx="3816424" cy="28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Documents and Settings\Вера\Рабочий стол\со слайда\Рисунок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58" y="3301702"/>
            <a:ext cx="2471657" cy="356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C:\Documents and Settings\Вера\Рабочий стол\со слайда\Рисунок1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" y="3552179"/>
            <a:ext cx="4262231" cy="319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C:\Documents and Settings\Вера\Рабочий стол\со слайда\Рисунок1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774" y="120338"/>
            <a:ext cx="3737227" cy="280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4414" y="0"/>
            <a:ext cx="7000924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</a:t>
            </a: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курсия в пожарную часть</a:t>
            </a:r>
          </a:p>
        </p:txBody>
      </p:sp>
      <p:pic>
        <p:nvPicPr>
          <p:cNvPr id="13314" name="Picture 2" descr="C:\Documents and Settings\Вера\Рабочий стол\со слайда\Рисунок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07" y="3717033"/>
            <a:ext cx="4056528" cy="31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Вера\Рабочий стол\со слайда\Рисунок1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" y="555987"/>
            <a:ext cx="3979844" cy="309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Documents and Settings\Вера\Рабочий стол\со слайда\Рисунок1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9" y="3637353"/>
            <a:ext cx="4155841" cy="321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Вера\Рабочий стол\со слайда\Рисунок1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18" y="555988"/>
            <a:ext cx="3974464" cy="308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2643188" y="0"/>
            <a:ext cx="5500687" cy="6429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err="1">
                <a:solidFill>
                  <a:srgbClr val="FF0000"/>
                </a:solidFill>
                <a:latin typeface="Franklin Gothic Medium" pitchFamily="34" charset="0"/>
                <a:ea typeface="+mj-ea"/>
                <a:cs typeface="+mj-cs"/>
              </a:rPr>
              <a:t>Зейский</a:t>
            </a:r>
            <a:r>
              <a:rPr lang="ru-RU" sz="2800" dirty="0">
                <a:solidFill>
                  <a:srgbClr val="FF0000"/>
                </a:solidFill>
                <a:latin typeface="Franklin Gothic Medium" pitchFamily="34" charset="0"/>
                <a:ea typeface="+mj-ea"/>
                <a:cs typeface="+mj-cs"/>
              </a:rPr>
              <a:t> заповедник – это:</a:t>
            </a: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3143250" y="500063"/>
            <a:ext cx="2643188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особо охраняемая природная территория, на которой дикая природа ограждена от влияния человека и развивается по своим законам</a:t>
            </a:r>
          </a:p>
          <a:p>
            <a:endParaRPr lang="ru-RU" sz="11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научно-исследовательское учреждение, занимающееся изучением дикой природы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072313" y="2571750"/>
            <a:ext cx="1857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B050"/>
                </a:solidFill>
                <a:latin typeface="Calibri" pitchFamily="34" charset="0"/>
              </a:rPr>
              <a:t>Зейский заповедник организован </a:t>
            </a:r>
          </a:p>
          <a:p>
            <a:r>
              <a:rPr lang="ru-RU" sz="2000" b="1">
                <a:solidFill>
                  <a:srgbClr val="00B050"/>
                </a:solidFill>
                <a:latin typeface="Calibri" pitchFamily="34" charset="0"/>
              </a:rPr>
              <a:t>3 октября 1963 года</a:t>
            </a:r>
          </a:p>
        </p:txBody>
      </p:sp>
      <p:sp>
        <p:nvSpPr>
          <p:cNvPr id="19462" name="Прямоугольник 32"/>
          <p:cNvSpPr>
            <a:spLocks noChangeArrowheads="1"/>
          </p:cNvSpPr>
          <p:nvPr/>
        </p:nvSpPr>
        <p:spPr bwMode="auto">
          <a:xfrm>
            <a:off x="285750" y="5786438"/>
            <a:ext cx="8643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заповеднике работают примерно 50 человек:    служба охраны, научные сотрудники, специалисты по экологическому просвещению, службы обеспечения </a:t>
            </a:r>
          </a:p>
          <a:p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административно-управленческий персонал</a:t>
            </a: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2714625" y="4643438"/>
            <a:ext cx="3357563" cy="11430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территории заповедника и вокруг него работают</a:t>
            </a:r>
            <a:b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ИНСПЕКТОРЫ ПО ОХРАНЕ ЗАПОВЕДНИКА</a:t>
            </a:r>
          </a:p>
        </p:txBody>
      </p:sp>
      <p:pic>
        <p:nvPicPr>
          <p:cNvPr id="14338" name="Picture 2" descr="C:\Documents and Settings\Вера\Рабочий стол\со слайда\Рисунок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230688"/>
            <a:ext cx="2786063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Вера\Рабочий стол\со слайда\Рисунок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7" y="297799"/>
            <a:ext cx="249872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ocuments and Settings\Вера\Рабочий стол\со слайда\Рисунок2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333721"/>
            <a:ext cx="2432050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Documents and Settings\Вера\Рабочий стол\со слайда\Рисунок2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87" y="4146551"/>
            <a:ext cx="2457450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Documents and Settings\Вера\Рабочий стол\со слайда\Рисунок2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2938"/>
            <a:ext cx="2925763" cy="17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Documents and Settings\Вера\Рабочий стол\со слайда\Рисунок2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2522878"/>
            <a:ext cx="1657350" cy="16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Вера\Рабочий стол\со слайда\Рисунок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17" y="3506446"/>
            <a:ext cx="4098251" cy="30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Documents and Settings\Вера\Рабочий стол\со слайда\Рисунок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82069"/>
            <a:ext cx="4202410" cy="31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C:\Documents and Settings\Вера\Рабочий стол\со слайда\Рисунок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2951163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C:\Documents and Settings\Вера\Рабочий стол\со слайда\Рисунок2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61" y="3645024"/>
            <a:ext cx="4069073" cy="305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029" y="145052"/>
            <a:ext cx="421940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музее Заповедника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0"/>
            <a:ext cx="8072494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город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количеству участников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групповой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времени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месяц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предметному содержанию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межпредметный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содержит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подпроекты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исследовательский, информационный, творческий.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ориентированный.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сформировать интерес к истории своего города,</a:t>
            </a:r>
            <a:r>
              <a:rPr lang="ru-RU" sz="1050" dirty="0">
                <a:latin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  прошлому и настоящему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 информацию об истории города,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Зейской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ГЭС, наградах города, его символах.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классный час на тему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Твои люди, город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 информацию о почётных гражданах города.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Побывать на предприятиях города.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Выполнить творческие работы: сочинения и рисунки о городе.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конкурс стихов о городе.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альбом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и мой город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проекта: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моего города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ГЭС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Награды города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Символы города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Мои славные земляки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Предполагаемый продукт: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проекта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папки по истории города и истории ГЭС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Стенгазеты по итогам экскурсий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Творческие работы: сочинения, рисунки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альбома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и мой город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0"/>
            <a:ext cx="171451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и мой город</a:t>
            </a:r>
          </a:p>
        </p:txBody>
      </p:sp>
      <p:pic>
        <p:nvPicPr>
          <p:cNvPr id="16386" name="Picture 2" descr="C:\Documents and Settings\Вера\Рабочий стол\со слайда\Рисунок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2979"/>
            <a:ext cx="2592288" cy="1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Documents and Settings\Вера\Рабочий стол\со слайда\Рисунок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72060"/>
            <a:ext cx="3024336" cy="228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Documents and Settings\Вера\Рабочий стол\со слайда\Рисунок2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" y="1155221"/>
            <a:ext cx="17129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Documents and Settings\Вера\Рабочий стол\со слайда\Рисунок2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69" y="114485"/>
            <a:ext cx="2915830" cy="218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Documents and Settings\Вера\Рабочий стол\со слайда\Рисунок2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50" y="104939"/>
            <a:ext cx="1913851" cy="26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:\Documents and Settings\Вера\Рабочий стол\со слайда\Рисунок2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45" y="43781"/>
            <a:ext cx="1708597" cy="251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:\Documents and Settings\Вера\Рабочий стол\со слайда\Рисунок2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" y="3852863"/>
            <a:ext cx="2070100" cy="30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C:\Documents and Settings\Вера\Рабочий стол\со слайда\Рисунок22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05389"/>
            <a:ext cx="249872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C:\Documents and Settings\Вера\Рабочий стол\со слайда\Рисунок22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9" y="3991335"/>
            <a:ext cx="1979712" cy="286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71813" y="285750"/>
            <a:ext cx="5786437" cy="19383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119063" algn="ctr">
              <a:defRPr/>
            </a:pPr>
            <a:r>
              <a:rPr lang="ru-RU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Мой любимый уголок.</a:t>
            </a:r>
            <a:endParaRPr lang="ru-RU" sz="2000" b="1">
              <a:solidFill>
                <a:srgbClr val="0000CC"/>
              </a:solidFill>
              <a:latin typeface="Arial" charset="0"/>
            </a:endParaRPr>
          </a:p>
          <a:p>
            <a:pPr indent="119063" eaLnBrk="0" hangingPunct="0">
              <a:defRPr/>
            </a:pPr>
            <a:r>
              <a:rPr lang="ru-RU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 очень люблю зимой быть на лыжной трассе. Летишь с горки, только ветер свистит, а вокруг стоят деревья, укутанные снегом. Весело и легко катиться с горки, но трудно подниматься в гору. Но я люблю кататься на лыжах.</a:t>
            </a:r>
            <a:endParaRPr lang="ru-RU" sz="2000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5953" y="5085184"/>
            <a:ext cx="8143932" cy="16312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>
            <a:spAutoFit/>
          </a:bodyPr>
          <a:lstStyle/>
          <a:p>
            <a:pPr indent="90488" algn="ctr"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 что я люблю свой город.</a:t>
            </a:r>
            <a:endParaRPr lang="ru-RU" sz="2000" b="1" dirty="0">
              <a:solidFill>
                <a:srgbClr val="0000CC"/>
              </a:solidFill>
            </a:endParaRPr>
          </a:p>
          <a:p>
            <a:pPr indent="90488" algn="ctr" eaLnBrk="0" hangingPunct="0"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Мне очень нравится мой город. Хотя он и небольшой, но зато очень уютный. В нём не так много машин и шума, как в больших городах. Наш город очень красив. Летом в нём много зелени, а зимой деревья стоят в белоснежном уборе.</a:t>
            </a:r>
            <a:endParaRPr lang="ru-RU" sz="2000" b="1" dirty="0">
              <a:solidFill>
                <a:srgbClr val="0000CC"/>
              </a:solidFill>
            </a:endParaRPr>
          </a:p>
        </p:txBody>
      </p:sp>
      <p:pic>
        <p:nvPicPr>
          <p:cNvPr id="18434" name="Picture 2" descr="C:\Documents and Settings\Вера\Рабочий стол\со слайда\Рисунок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6" y="116632"/>
            <a:ext cx="27660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Documents and Settings\Вера\Рабочий стол\со слайда\Рисунок2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" y="2672879"/>
            <a:ext cx="2875301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Documents and Settings\Вера\Рабочий стол\со слайда\Рисунок23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2461570"/>
            <a:ext cx="2954381" cy="204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Documents and Settings\Вера\Рабочий стол\со слайда\Рисунок2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72879"/>
            <a:ext cx="2968538" cy="223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9063" y="214313"/>
            <a:ext cx="4857750" cy="255428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Мой самый любимый уголок - это стадион. Я выбрал это место потому, что там было очень весело! Я и мой брат Алёша ходили на стадион в день города, чтобы покататься на разных аттракционах. У нас осталось много радостных эмоций и впечатлений. Я думаю, этот день запомнится мне на долгие годы. </a:t>
            </a:r>
            <a:r>
              <a:rPr lang="ru-RU" sz="2000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	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50" y="3000375"/>
            <a:ext cx="4929188" cy="3416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indent="195263" algn="ctr">
              <a:defRPr/>
            </a:pPr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Мой город.</a:t>
            </a:r>
            <a:endParaRPr lang="ru-RU" sz="1600" b="1">
              <a:solidFill>
                <a:srgbClr val="0000CC"/>
              </a:solidFill>
              <a:latin typeface="Arial" charset="0"/>
            </a:endParaRPr>
          </a:p>
          <a:p>
            <a:pPr indent="195263" eaLnBrk="0" hangingPunct="0">
              <a:defRPr/>
            </a:pPr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этом году нашему городу исполнилось 130 лет. В честь этого на нашем большом стадионе сделали красивое представление. </a:t>
            </a:r>
            <a:endParaRPr lang="ru-RU" sz="1600" b="1">
              <a:solidFill>
                <a:srgbClr val="0000CC"/>
              </a:solidFill>
              <a:latin typeface="Arial" charset="0"/>
            </a:endParaRPr>
          </a:p>
          <a:p>
            <a:pPr indent="195263" eaLnBrk="0" hangingPunct="0">
              <a:defRPr/>
            </a:pPr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нашем городе есть большая и красивая ГЭС и море, а также лес, в котором растут грибы и ягоды. </a:t>
            </a:r>
            <a:endParaRPr lang="ru-RU" sz="1600" b="1">
              <a:solidFill>
                <a:srgbClr val="0000CC"/>
              </a:solidFill>
              <a:latin typeface="Arial" charset="0"/>
            </a:endParaRPr>
          </a:p>
          <a:p>
            <a:pPr indent="195263" eaLnBrk="0" hangingPunct="0">
              <a:defRPr/>
            </a:pPr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 ещё у нас есть церковь.</a:t>
            </a:r>
            <a:endParaRPr lang="ru-RU" sz="1600" b="1">
              <a:solidFill>
                <a:srgbClr val="0000CC"/>
              </a:solidFill>
              <a:latin typeface="Arial" charset="0"/>
            </a:endParaRPr>
          </a:p>
          <a:p>
            <a:pPr indent="195263" eaLnBrk="0" hangingPunct="0">
              <a:defRPr/>
            </a:pPr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Часто в наш город стали приезжать артисты и цирк. </a:t>
            </a:r>
            <a:endParaRPr lang="ru-RU" sz="1600" b="1">
              <a:solidFill>
                <a:srgbClr val="0000CC"/>
              </a:solidFill>
              <a:latin typeface="Arial" charset="0"/>
            </a:endParaRPr>
          </a:p>
          <a:p>
            <a:pPr indent="195263" eaLnBrk="0" hangingPunct="0">
              <a:defRPr/>
            </a:pPr>
            <a:r>
              <a:rPr lang="ru-RU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Мой город мне очень нравится. В нём я родился, поэтому он мне родной.</a:t>
            </a:r>
            <a:endParaRPr lang="ru-RU" b="1">
              <a:solidFill>
                <a:srgbClr val="0000CC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Вера\Рабочий стол\со слайда\Рисунок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087"/>
            <a:ext cx="3435350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Вера\Рабочий стол\со слайда\Рисунок2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00375"/>
            <a:ext cx="2631765" cy="364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25085" y="3380124"/>
            <a:ext cx="9112087" cy="317009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82588" algn="ctr"/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Мой город.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2588" eaLnBrk="0" hangingPunct="0"/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моего города очень красивое название –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Зея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В этом городе я родилась и расту. 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очень красивая природа. Особенно красиво осенью, как будто разлили разноцветную акварель.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2588" eaLnBrk="0" hangingPunct="0"/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нас есть ГЭС, которая вечерами светится разными огнями.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2588" eaLnBrk="0" hangingPunct="0"/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Есть площадь имени Шохина, на которой стоят фонтан и большая стела. 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2588" eaLnBrk="0" hangingPunct="0"/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 какие у нас детские городки!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2588" eaLnBrk="0" hangingPunct="0"/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Наш город стоит на берегу красивой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реки.  Мой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город чистый и красивый.  В этом году у города юбилей, ему 130 лет.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2588" eaLnBrk="0" hangingPunct="0"/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 люблю свой город.</a:t>
            </a:r>
          </a:p>
        </p:txBody>
      </p:sp>
      <p:pic>
        <p:nvPicPr>
          <p:cNvPr id="20483" name="Picture 3" descr="C:\Documents and Settings\Вера\Рабочий стол\со слайда\Рисунок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3" y="-38983"/>
            <a:ext cx="2419038" cy="186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Documents and Settings\Вера\Рабочий стол\со слайда\Рисунок2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22" y="-20161"/>
            <a:ext cx="2448272" cy="177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C:\Documents and Settings\Вера\Рабочий стол\со слайда\Рисунок2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94" y="1196752"/>
            <a:ext cx="2616378" cy="195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Documents and Settings\Вера\Рабочий стол\со слайда\Рисунок2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2386121" cy="18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42938" y="3284984"/>
            <a:ext cx="8793557" cy="34778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anchor="ctr">
            <a:spAutoFit/>
          </a:bodyPr>
          <a:lstStyle/>
          <a:p>
            <a:pPr indent="201613" algn="ctr"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Мой город.</a:t>
            </a:r>
            <a:endParaRPr lang="ru-RU" sz="2000" b="1" dirty="0">
              <a:solidFill>
                <a:srgbClr val="0000CC"/>
              </a:solidFill>
            </a:endParaRPr>
          </a:p>
          <a:p>
            <a:pPr indent="201613" eaLnBrk="0" hangingPunct="0"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 живу в городе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Зее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три года. Хотя я родился и до переезда сюда жил в другом месте, я очень полюбил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Зею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Город мне понравился сразу – природа, улицы и особенно посёлок Светлый.</a:t>
            </a:r>
            <a:endParaRPr lang="ru-RU" sz="2000" b="1" dirty="0">
              <a:solidFill>
                <a:srgbClr val="0000CC"/>
              </a:solidFill>
            </a:endParaRPr>
          </a:p>
          <a:p>
            <a:pPr indent="201613" eaLnBrk="0" hangingPunct="0"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нашем городе построена ГЭС, которая даёт электроэнергию многим городам, сёлам и даже в Китай. </a:t>
            </a:r>
            <a:endParaRPr lang="ru-RU" sz="2000" b="1" dirty="0">
              <a:solidFill>
                <a:srgbClr val="0000CC"/>
              </a:solidFill>
            </a:endParaRPr>
          </a:p>
          <a:p>
            <a:pPr indent="201613" eaLnBrk="0" hangingPunct="0"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городе есть шесть школ, клубы «Энергетик» и «Ровесник», музыкальная школа. Также есть Дворец спорта, в который я хожу на секцию по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плаванью.</a:t>
            </a:r>
            <a:r>
              <a:rPr lang="ru-RU" sz="2000" b="1" dirty="0">
                <a:solidFill>
                  <a:srgbClr val="0000CC"/>
                </a:solidFill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Недавно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нашего города был день рождения. Ему исполнилось 130 лет.  На стадионе был большой праздник, в котором участвовал и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я.</a:t>
            </a:r>
            <a:r>
              <a:rPr lang="ru-RU" sz="2000" b="1" dirty="0">
                <a:solidFill>
                  <a:srgbClr val="0000CC"/>
                </a:solidFill>
              </a:rPr>
              <a:t> </a:t>
            </a:r>
            <a:r>
              <a:rPr lang="ru-RU" sz="2000" b="1" dirty="0" smtClean="0">
                <a:solidFill>
                  <a:srgbClr val="0000CC"/>
                </a:solidFill>
              </a:rPr>
              <a:t>        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люблю свой город!</a:t>
            </a:r>
            <a:endParaRPr lang="ru-RU" sz="2000" b="1" dirty="0">
              <a:solidFill>
                <a:srgbClr val="0000CC"/>
              </a:solidFill>
            </a:endParaRPr>
          </a:p>
        </p:txBody>
      </p:sp>
      <p:pic>
        <p:nvPicPr>
          <p:cNvPr id="21506" name="Picture 2" descr="C:\Documents and Settings\Вера\Рабочий стол\со слайда\Рисунок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62"/>
            <a:ext cx="3931999" cy="297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Documents and Settings\Вера\Рабочий стол\со слайда\Рисунок2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205" y="116632"/>
            <a:ext cx="38087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57356" y="0"/>
            <a:ext cx="5715008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стихов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Зее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Documents and Settings\Вера\Рабочий стол\со слайда\Рисунок2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83" y="113618"/>
            <a:ext cx="2661339" cy="20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Documents and Settings\Вера\Рабочий стол\со слайда\Рисунок2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5" y="62981"/>
            <a:ext cx="2732007" cy="20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Documents and Settings\Вера\Рабочий стол\со слайда\Рисунок2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356122"/>
            <a:ext cx="3022929" cy="22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C:\Documents and Settings\Вера\Рабочий стол\со слайда\Рисунок2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8" y="2276872"/>
            <a:ext cx="2711724" cy="205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 descr="C:\Documents and Settings\Вера\Рабочий стол\со слайда\Рисунок2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" y="4538059"/>
            <a:ext cx="3096122" cy="23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C:\Documents and Settings\Вера\Рабочий стол\со слайда\Рисунок24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276872"/>
            <a:ext cx="2817777" cy="213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C:\Documents and Settings\Вера\Рабочий стол\со слайда\Рисунок25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80" y="4538060"/>
            <a:ext cx="2885160" cy="219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3" name="Picture 11" descr="C:\Documents and Settings\Вера\Рабочий стол\со слайда\Рисунок25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51" y="4733586"/>
            <a:ext cx="2627671" cy="19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Вера\Рабочий стол\со слайда\Рисунок2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79" y="3932237"/>
            <a:ext cx="2266950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Documents and Settings\Вера\Рабочий стол\со слайда\Рисунок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29" y="3932237"/>
            <a:ext cx="2174624" cy="29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Documents and Settings\Вера\Рабочий стол\со слайда\Рисунок2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67" y="3942200"/>
            <a:ext cx="2133600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Documents and Settings\Вера\Рабочий стол\со слайда\Рисунок2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4021366"/>
            <a:ext cx="2382702" cy="291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Documents and Settings\Вера\Рабочий стол\со слайда\Рисунок2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4" y="0"/>
            <a:ext cx="2306523" cy="27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C:\Documents and Settings\Вера\Рабочий стол\со слайда\Рисунок25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64" y="-17377"/>
            <a:ext cx="1934697" cy="274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C:\Documents and Settings\Вера\Рабочий стол\со слайда\Рисунок25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25017"/>
            <a:ext cx="2011859" cy="27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C:\Documents and Settings\Вера\Рабочий стол\со слайда\Рисунок25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1907116" cy="27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66417" y="3070857"/>
            <a:ext cx="5715008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Книги</a:t>
            </a:r>
            <a:r>
              <a:rPr lang="ru-RU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 городе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704" y="188640"/>
            <a:ext cx="8643998" cy="618630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Темы будущих исследований: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4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моей </a:t>
            </a:r>
            <a:r>
              <a:rPr lang="ru-RU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улицы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Экскурсии </a:t>
            </a:r>
            <a:r>
              <a:rPr lang="ru-RU" sz="4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предприятия </a:t>
            </a:r>
            <a:r>
              <a:rPr lang="ru-RU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Мои </a:t>
            </a:r>
            <a:r>
              <a:rPr lang="ru-RU" sz="4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земляки – участники </a:t>
            </a:r>
            <a:r>
              <a:rPr lang="ru-RU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</a:t>
            </a:r>
            <a:endParaRPr lang="ru-RU" sz="4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богата </a:t>
            </a:r>
            <a:r>
              <a:rPr lang="ru-RU" sz="44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Зейская</a:t>
            </a:r>
            <a:r>
              <a:rPr lang="ru-RU" sz="4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земля?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Животный и растительный мир моего </a:t>
            </a:r>
            <a:r>
              <a:rPr lang="ru-RU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края</a:t>
            </a:r>
            <a:endParaRPr lang="ru-RU" sz="4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моей </a:t>
            </a:r>
            <a:r>
              <a:rPr lang="ru-RU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4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500174"/>
            <a:ext cx="8501122" cy="47089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сформировать интерес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истории своего города,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его  прошлому и настоящему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14688" y="357188"/>
            <a:ext cx="222726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85860"/>
            <a:ext cx="8215370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моего города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ГЭС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Награды города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Символы города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5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Мои славные земляки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86063" y="357188"/>
            <a:ext cx="3432175" cy="92392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Вопросы: 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429684" cy="563231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 «Мой город»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Поисковые задания: история города, история ГЭС, символы города, награды города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Встречи с интересными людьми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Творческие работы: рисунки, сочинения о городе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Фотовыставка «Я и мой город»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стихов о </a:t>
            </a:r>
            <a:r>
              <a:rPr lang="ru-RU" sz="36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Зее</a:t>
            </a:r>
            <a:endParaRPr lang="ru-RU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88" y="0"/>
            <a:ext cx="47323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sz="16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3" y="4643438"/>
            <a:ext cx="3571875" cy="203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1879 год – на правом берегу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Зеи </a:t>
            </a: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Верхне-Амурской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золотопромышленной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компанией  был заложен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Зейский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Склад.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Его назначение – обслуживание золотых промыслов.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4750" y="214313"/>
            <a:ext cx="5143500" cy="34163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Книга «Историко-статистический </a:t>
            </a: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обзоръ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города Зеи Амурской области» была написана в 1913 году. Её автор – городской староста К.Ф.Шмидт, который приехал в </a:t>
            </a: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зейские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края в 1885 году.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«…желая послужить общему делу по мере своих сил и умения, я взял на себя труд составления историко-статистического обзора, который и предлагаю вниманию интересующихся городом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Зейская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–Пристань.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17 июля 1913 года К.Ф.Шмидт»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печатном варианте книга вышла в 1914 году.</a:t>
            </a:r>
          </a:p>
        </p:txBody>
      </p:sp>
      <p:pic>
        <p:nvPicPr>
          <p:cNvPr id="3" name="Picture 2" descr="C:\Documents and Settings\Вера\Рабочий стол\со слайда\Рисунок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1337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Вера\Рабочий стол\со слайда\Рисунок1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25888"/>
            <a:ext cx="4943475" cy="2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50" y="214313"/>
            <a:ext cx="4429125" cy="203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К началу 900-х годов </a:t>
            </a: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Зейский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Склад насчитывал несколько сотен усадеб с населением 4-5 тысяч человек. 12 марта 1906 года </a:t>
            </a: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Зейский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Склад стал городом </a:t>
            </a: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Зейская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–Пристань.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3 ноября 1913г. – город Зея.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50" y="5214938"/>
            <a:ext cx="3571875" cy="1477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К 1913 году </a:t>
            </a:r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Зейская-Пристань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центр золотопромышленного округа, в котором насчитывалось 15-20 тысяч жителей.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63" y="4357688"/>
            <a:ext cx="2952750" cy="646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Романовская набережная.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Пароходная пристань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43563" y="2286000"/>
            <a:ext cx="3089275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Свято-Никольская церковь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86625" y="5857875"/>
            <a:ext cx="1557338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Магазин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И.Я. Чурина</a:t>
            </a:r>
          </a:p>
        </p:txBody>
      </p:sp>
      <p:pic>
        <p:nvPicPr>
          <p:cNvPr id="7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5286375"/>
            <a:ext cx="8572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Вера\Рабочий стол\со слайда\Рисунок1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4805870"/>
            <a:ext cx="3213100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Вера\Рабочий стол\со слайда\Рисунок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31" y="2313686"/>
            <a:ext cx="3833813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Вера\Рабочий стол\со слайда\Рисунок1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650" y="2655888"/>
            <a:ext cx="1395413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Вера\Рабочий стол\со слайда\Рисунок1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617" y="69400"/>
            <a:ext cx="3633787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Вера\Рабочий стол\со слайда\Рисунок15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776" y="2995359"/>
            <a:ext cx="2840037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572000" y="452098"/>
            <a:ext cx="4357688" cy="550862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100-летию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ГОРОДА, в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1979 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году, БЫЛ ОБЪЯВЛЕН КОНКУРС НА ЛУЧШИЙ ЭСКИЗ ГЕРБА. </a:t>
            </a:r>
            <a:endParaRPr lang="ru-RU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ПОБЕДИТЕЛЕМ КОНКУРСА СТАЛ ХУДОЖНИК ЦЕНТРАЛЬНЫХ РЕМОНТНЫХ МАСТЕРСКИХ</a:t>
            </a:r>
            <a:endParaRPr lang="ru-RU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«ЗЕЯГЭССТРОЯ»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АЛЕКАНДР ГОЛОВИН. </a:t>
            </a:r>
            <a:endParaRPr lang="ru-RU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ПЕРВЫЙ ГЕРБ ПРОСУЩЕСТВОВАЛ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лет. </a:t>
            </a:r>
          </a:p>
          <a:p>
            <a:pPr eaLnBrk="0" hangingPunct="0">
              <a:defRPr/>
            </a:pP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 гербе – название города </a:t>
            </a:r>
            <a:r>
              <a:rPr lang="ru-RU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Зеи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изображение рукотворного </a:t>
            </a:r>
            <a:r>
              <a:rPr lang="ru-RU" sz="2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Зейского</a:t>
            </a:r>
            <a:r>
              <a:rPr lang="ru-RU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водохранилища, плотины и машинного зала.</a:t>
            </a:r>
            <a:endParaRPr lang="ru-RU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Вера\Рабочий стол\со слайда\Рисунок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960813" cy="52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928926" y="214290"/>
            <a:ext cx="3857652" cy="12311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1999 г.</a:t>
            </a:r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ВНОВЬ ОБЪЯВЛЕН КОНКУРС НА СОЗДАНИЕ ГЕРБА. В КОНКУРСЕ ПОБЕДИЛА РАБОТА ХУДОЖНИКА ШКОЛЫ ИСКУССТВ Г. ЗЕИ   </a:t>
            </a:r>
            <a:r>
              <a:rPr lang="ru-RU" sz="1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БОРИСА СЕДОВА.</a:t>
            </a:r>
            <a:endParaRPr lang="ru-RU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1988840"/>
            <a:ext cx="8786813" cy="46783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Описание символики герба: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Синее поле щита символизирует реку Зея, давшую имя городу.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Возникновение города в 1879 году связано с открытием месторождений золота в бассейне Зеи, что отражено в гербе </a:t>
            </a:r>
            <a:r>
              <a:rPr lang="ru-RU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золотой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восьмилучевой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звездой на синем фоне.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Современное развитие города связано с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Зейской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ГЭС, аллегорически изображенной в виде серебряных молний— символе энергетики.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Зеленый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цвет поля символизирует предприятия лесной промышленности и природу.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цвет также символ здоровья, благополучия и надежды.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(синий) цвет — символ чести, славы, преданности, истины, красоты добродетели.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Серебро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— символ простоты, совершенства, мудрости, благородства, мира, </a:t>
            </a:r>
            <a:r>
              <a:rPr lang="ru-RU" sz="2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взаимосотрудничества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Золото —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символ прочности, богатства, величия, интеллекта и прозрения.</a:t>
            </a:r>
          </a:p>
        </p:txBody>
      </p:sp>
      <p:pic>
        <p:nvPicPr>
          <p:cNvPr id="5122" name="Picture 2" descr="C:\Documents and Settings\Вера\Рабочий стол\со слайда\Рисунок1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3" y="19306"/>
            <a:ext cx="1952277" cy="21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Вера\Рабочий стол\со слайда\Рисунок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88" y="81218"/>
            <a:ext cx="1828800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1651</TotalTime>
  <Words>1471</Words>
  <Application>Microsoft Office PowerPoint</Application>
  <PresentationFormat>Экран (4:3)</PresentationFormat>
  <Paragraphs>195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Vera</cp:lastModifiedBy>
  <cp:revision>210</cp:revision>
  <dcterms:modified xsi:type="dcterms:W3CDTF">2012-05-11T16:18:48Z</dcterms:modified>
</cp:coreProperties>
</file>