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0"/>
  </p:notes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7" r:id="rId12"/>
    <p:sldId id="269" r:id="rId13"/>
    <p:sldId id="268" r:id="rId14"/>
    <p:sldId id="271" r:id="rId15"/>
    <p:sldId id="270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4" autoAdjust="0"/>
    <p:restoredTop sz="86391" autoAdjust="0"/>
  </p:normalViewPr>
  <p:slideViewPr>
    <p:cSldViewPr>
      <p:cViewPr>
        <p:scale>
          <a:sx n="84" d="100"/>
          <a:sy n="84" d="100"/>
        </p:scale>
        <p:origin x="-118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C8CA9-E7F5-4239-B93D-D27E1A228929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2EEC47-0973-4D2B-9142-648672C71BE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в</a:t>
          </a:r>
          <a:endParaRPr lang="ru-RU" b="1" dirty="0"/>
        </a:p>
      </dgm:t>
    </dgm:pt>
    <dgm:pt modelId="{C38AE00C-2D48-4622-8B27-069B2F1FE760}" type="parTrans" cxnId="{C75B9778-4637-414F-99D9-DF40E09BD469}">
      <dgm:prSet/>
      <dgm:spPr/>
      <dgm:t>
        <a:bodyPr/>
        <a:lstStyle/>
        <a:p>
          <a:endParaRPr lang="ru-RU"/>
        </a:p>
      </dgm:t>
    </dgm:pt>
    <dgm:pt modelId="{8DE37317-05A2-4369-B086-FC32524737E2}" type="sibTrans" cxnId="{C75B9778-4637-414F-99D9-DF40E09BD469}">
      <dgm:prSet/>
      <dgm:spPr/>
      <dgm:t>
        <a:bodyPr/>
        <a:lstStyle/>
        <a:p>
          <a:endParaRPr lang="ru-RU"/>
        </a:p>
      </dgm:t>
    </dgm:pt>
    <dgm:pt modelId="{779F46FC-B187-4C0D-9086-EAD0C86C1980}">
      <dgm:prSet phldrT="[Текст]"/>
      <dgm:spPr/>
      <dgm:t>
        <a:bodyPr/>
        <a:lstStyle/>
        <a:p>
          <a:r>
            <a:rPr lang="ru-RU" b="1" dirty="0" smtClean="0"/>
            <a:t>теле</a:t>
          </a:r>
          <a:endParaRPr lang="ru-RU" b="1" dirty="0"/>
        </a:p>
      </dgm:t>
    </dgm:pt>
    <dgm:pt modelId="{A9408FD6-F832-429F-9D95-56F92C60FE66}" type="parTrans" cxnId="{C1913D20-8D40-4A5C-992C-AAE6E8E22E46}">
      <dgm:prSet/>
      <dgm:spPr/>
      <dgm:t>
        <a:bodyPr/>
        <a:lstStyle/>
        <a:p>
          <a:endParaRPr lang="ru-RU"/>
        </a:p>
      </dgm:t>
    </dgm:pt>
    <dgm:pt modelId="{92BC2BBB-7262-4E03-B0BE-DBC2302A5D9D}" type="sibTrans" cxnId="{C1913D20-8D40-4A5C-992C-AAE6E8E22E46}">
      <dgm:prSet/>
      <dgm:spPr/>
      <dgm:t>
        <a:bodyPr/>
        <a:lstStyle/>
        <a:p>
          <a:endParaRPr lang="ru-RU"/>
        </a:p>
      </dgm:t>
    </dgm:pt>
    <dgm:pt modelId="{10FAF1FC-0B38-48FD-945C-17B29DEA13E4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дух</a:t>
          </a:r>
          <a:endParaRPr lang="ru-RU" b="1" dirty="0"/>
        </a:p>
      </dgm:t>
    </dgm:pt>
    <dgm:pt modelId="{160AEAD5-034E-4766-85B4-B385A4E297AE}" type="parTrans" cxnId="{AC8A6A4E-A765-4529-9C6F-985C12BE97B2}">
      <dgm:prSet/>
      <dgm:spPr/>
      <dgm:t>
        <a:bodyPr/>
        <a:lstStyle/>
        <a:p>
          <a:endParaRPr lang="ru-RU"/>
        </a:p>
      </dgm:t>
    </dgm:pt>
    <dgm:pt modelId="{41009C82-F1BA-40B2-BB04-1B446D0AC5B2}" type="sibTrans" cxnId="{AC8A6A4E-A765-4529-9C6F-985C12BE97B2}">
      <dgm:prSet/>
      <dgm:spPr/>
      <dgm:t>
        <a:bodyPr/>
        <a:lstStyle/>
        <a:p>
          <a:endParaRPr lang="ru-RU"/>
        </a:p>
      </dgm:t>
    </dgm:pt>
    <dgm:pt modelId="{8DD24D18-B33D-49D1-A142-4F12D65BA77C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здоровом</a:t>
          </a:r>
          <a:endParaRPr lang="ru-RU" b="1" dirty="0"/>
        </a:p>
      </dgm:t>
    </dgm:pt>
    <dgm:pt modelId="{A01C8BEE-D0D3-4741-ABF7-2FC74389C1EE}" type="parTrans" cxnId="{73907020-9667-43D3-B392-02365A19A82D}">
      <dgm:prSet/>
      <dgm:spPr/>
      <dgm:t>
        <a:bodyPr/>
        <a:lstStyle/>
        <a:p>
          <a:endParaRPr lang="ru-RU"/>
        </a:p>
      </dgm:t>
    </dgm:pt>
    <dgm:pt modelId="{CE285A5D-EFF1-44B7-A85D-CA68E02F84F4}" type="sibTrans" cxnId="{73907020-9667-43D3-B392-02365A19A82D}">
      <dgm:prSet/>
      <dgm:spPr/>
      <dgm:t>
        <a:bodyPr/>
        <a:lstStyle/>
        <a:p>
          <a:endParaRPr lang="ru-RU"/>
        </a:p>
      </dgm:t>
    </dgm:pt>
    <dgm:pt modelId="{CC561041-6972-4C69-A049-E43A8B54FC11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здоровый</a:t>
          </a:r>
          <a:endParaRPr lang="ru-RU" b="1" dirty="0"/>
        </a:p>
      </dgm:t>
    </dgm:pt>
    <dgm:pt modelId="{DC1015DD-101E-4006-BFB4-725D02665870}" type="parTrans" cxnId="{ED865090-56E6-4BB6-B89F-0EC852E45285}">
      <dgm:prSet/>
      <dgm:spPr/>
      <dgm:t>
        <a:bodyPr/>
        <a:lstStyle/>
        <a:p>
          <a:endParaRPr lang="ru-RU"/>
        </a:p>
      </dgm:t>
    </dgm:pt>
    <dgm:pt modelId="{B9E6B37A-03D9-4C5A-8111-EEA3A97CA97A}" type="sibTrans" cxnId="{ED865090-56E6-4BB6-B89F-0EC852E45285}">
      <dgm:prSet/>
      <dgm:spPr/>
      <dgm:t>
        <a:bodyPr/>
        <a:lstStyle/>
        <a:p>
          <a:endParaRPr lang="ru-RU"/>
        </a:p>
      </dgm:t>
    </dgm:pt>
    <dgm:pt modelId="{8CC11E1E-90E2-4480-83A2-CDB65CB4B64E}" type="pres">
      <dgm:prSet presAssocID="{361C8CA9-E7F5-4239-B93D-D27E1A2289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5FACBA-0D09-4A7E-A417-C779071C1ECD}" type="pres">
      <dgm:prSet presAssocID="{9F2EEC47-0973-4D2B-9142-648672C71BE0}" presName="node" presStyleLbl="node1" presStyleIdx="0" presStyleCnt="5" custScaleY="102290" custLinFactNeighborX="-26" custLinFactNeighborY="4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B3B9A-4A6B-4F53-9298-C403FC302A1B}" type="pres">
      <dgm:prSet presAssocID="{8DE37317-05A2-4369-B086-FC32524737E2}" presName="sibTrans" presStyleCnt="0"/>
      <dgm:spPr/>
    </dgm:pt>
    <dgm:pt modelId="{3EC67E3D-7F8F-4A70-AA81-A25B03167517}" type="pres">
      <dgm:prSet presAssocID="{779F46FC-B187-4C0D-9086-EAD0C86C1980}" presName="node" presStyleLbl="node1" presStyleIdx="1" presStyleCnt="5" custLinFactNeighborX="-2308" custLinFactNeighborY="1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77D36-5CC1-4851-9937-BEDE56D51B0A}" type="pres">
      <dgm:prSet presAssocID="{92BC2BBB-7262-4E03-B0BE-DBC2302A5D9D}" presName="sibTrans" presStyleCnt="0"/>
      <dgm:spPr/>
    </dgm:pt>
    <dgm:pt modelId="{079B495D-2251-40B4-B010-9B5BB8B04C9C}" type="pres">
      <dgm:prSet presAssocID="{10FAF1FC-0B38-48FD-945C-17B29DEA13E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4A400-B45C-44D3-AA60-3E3B371933DA}" type="pres">
      <dgm:prSet presAssocID="{41009C82-F1BA-40B2-BB04-1B446D0AC5B2}" presName="sibTrans" presStyleCnt="0"/>
      <dgm:spPr/>
    </dgm:pt>
    <dgm:pt modelId="{9D510EA0-66C8-4687-9089-F60738395097}" type="pres">
      <dgm:prSet presAssocID="{8DD24D18-B33D-49D1-A142-4F12D65BA77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F112E-5C3C-45F5-A021-4068CACB5A83}" type="pres">
      <dgm:prSet presAssocID="{CE285A5D-EFF1-44B7-A85D-CA68E02F84F4}" presName="sibTrans" presStyleCnt="0"/>
      <dgm:spPr/>
    </dgm:pt>
    <dgm:pt modelId="{57E19B2F-14AA-4242-8770-FCA671E6F220}" type="pres">
      <dgm:prSet presAssocID="{CC561041-6972-4C69-A049-E43A8B54FC11}" presName="node" presStyleLbl="node1" presStyleIdx="4" presStyleCnt="5" custLinFactNeighborX="-6554" custLinFactNeighborY="10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DBD49D-57D3-4462-AA98-E47F20DDA417}" type="presOf" srcId="{CC561041-6972-4C69-A049-E43A8B54FC11}" destId="{57E19B2F-14AA-4242-8770-FCA671E6F220}" srcOrd="0" destOrd="0" presId="urn:microsoft.com/office/officeart/2005/8/layout/default"/>
    <dgm:cxn modelId="{AC8A6A4E-A765-4529-9C6F-985C12BE97B2}" srcId="{361C8CA9-E7F5-4239-B93D-D27E1A228929}" destId="{10FAF1FC-0B38-48FD-945C-17B29DEA13E4}" srcOrd="2" destOrd="0" parTransId="{160AEAD5-034E-4766-85B4-B385A4E297AE}" sibTransId="{41009C82-F1BA-40B2-BB04-1B446D0AC5B2}"/>
    <dgm:cxn modelId="{C75B9778-4637-414F-99D9-DF40E09BD469}" srcId="{361C8CA9-E7F5-4239-B93D-D27E1A228929}" destId="{9F2EEC47-0973-4D2B-9142-648672C71BE0}" srcOrd="0" destOrd="0" parTransId="{C38AE00C-2D48-4622-8B27-069B2F1FE760}" sibTransId="{8DE37317-05A2-4369-B086-FC32524737E2}"/>
    <dgm:cxn modelId="{16D17229-936D-4B89-8005-35FA5AD341FF}" type="presOf" srcId="{779F46FC-B187-4C0D-9086-EAD0C86C1980}" destId="{3EC67E3D-7F8F-4A70-AA81-A25B03167517}" srcOrd="0" destOrd="0" presId="urn:microsoft.com/office/officeart/2005/8/layout/default"/>
    <dgm:cxn modelId="{73907020-9667-43D3-B392-02365A19A82D}" srcId="{361C8CA9-E7F5-4239-B93D-D27E1A228929}" destId="{8DD24D18-B33D-49D1-A142-4F12D65BA77C}" srcOrd="3" destOrd="0" parTransId="{A01C8BEE-D0D3-4741-ABF7-2FC74389C1EE}" sibTransId="{CE285A5D-EFF1-44B7-A85D-CA68E02F84F4}"/>
    <dgm:cxn modelId="{ED865090-56E6-4BB6-B89F-0EC852E45285}" srcId="{361C8CA9-E7F5-4239-B93D-D27E1A228929}" destId="{CC561041-6972-4C69-A049-E43A8B54FC11}" srcOrd="4" destOrd="0" parTransId="{DC1015DD-101E-4006-BFB4-725D02665870}" sibTransId="{B9E6B37A-03D9-4C5A-8111-EEA3A97CA97A}"/>
    <dgm:cxn modelId="{CFAD0EFD-C4BA-4E8E-AFB2-3D024DAB6CC5}" type="presOf" srcId="{361C8CA9-E7F5-4239-B93D-D27E1A228929}" destId="{8CC11E1E-90E2-4480-83A2-CDB65CB4B64E}" srcOrd="0" destOrd="0" presId="urn:microsoft.com/office/officeart/2005/8/layout/default"/>
    <dgm:cxn modelId="{C1913D20-8D40-4A5C-992C-AAE6E8E22E46}" srcId="{361C8CA9-E7F5-4239-B93D-D27E1A228929}" destId="{779F46FC-B187-4C0D-9086-EAD0C86C1980}" srcOrd="1" destOrd="0" parTransId="{A9408FD6-F832-429F-9D95-56F92C60FE66}" sibTransId="{92BC2BBB-7262-4E03-B0BE-DBC2302A5D9D}"/>
    <dgm:cxn modelId="{8157BD96-DCB6-47B7-92E0-0FE1A2C57BBD}" type="presOf" srcId="{9F2EEC47-0973-4D2B-9142-648672C71BE0}" destId="{885FACBA-0D09-4A7E-A417-C779071C1ECD}" srcOrd="0" destOrd="0" presId="urn:microsoft.com/office/officeart/2005/8/layout/default"/>
    <dgm:cxn modelId="{3DC4B964-7507-458B-8BBB-68762D686CA3}" type="presOf" srcId="{10FAF1FC-0B38-48FD-945C-17B29DEA13E4}" destId="{079B495D-2251-40B4-B010-9B5BB8B04C9C}" srcOrd="0" destOrd="0" presId="urn:microsoft.com/office/officeart/2005/8/layout/default"/>
    <dgm:cxn modelId="{AD4D99B0-EB0A-44F4-90B2-F7F2B89EA1AA}" type="presOf" srcId="{8DD24D18-B33D-49D1-A142-4F12D65BA77C}" destId="{9D510EA0-66C8-4687-9089-F60738395097}" srcOrd="0" destOrd="0" presId="urn:microsoft.com/office/officeart/2005/8/layout/default"/>
    <dgm:cxn modelId="{8CA8FCE2-99E3-4A8E-85D2-00A6875913BA}" type="presParOf" srcId="{8CC11E1E-90E2-4480-83A2-CDB65CB4B64E}" destId="{885FACBA-0D09-4A7E-A417-C779071C1ECD}" srcOrd="0" destOrd="0" presId="urn:microsoft.com/office/officeart/2005/8/layout/default"/>
    <dgm:cxn modelId="{E5A69256-FFEA-481C-91B5-AE61345C96BA}" type="presParOf" srcId="{8CC11E1E-90E2-4480-83A2-CDB65CB4B64E}" destId="{2CEB3B9A-4A6B-4F53-9298-C403FC302A1B}" srcOrd="1" destOrd="0" presId="urn:microsoft.com/office/officeart/2005/8/layout/default"/>
    <dgm:cxn modelId="{FEEF514B-ACEB-451C-8C85-AE96E15DDA47}" type="presParOf" srcId="{8CC11E1E-90E2-4480-83A2-CDB65CB4B64E}" destId="{3EC67E3D-7F8F-4A70-AA81-A25B03167517}" srcOrd="2" destOrd="0" presId="urn:microsoft.com/office/officeart/2005/8/layout/default"/>
    <dgm:cxn modelId="{B8C44F5A-5EA3-42C6-A6ED-C277C065DCCD}" type="presParOf" srcId="{8CC11E1E-90E2-4480-83A2-CDB65CB4B64E}" destId="{75777D36-5CC1-4851-9937-BEDE56D51B0A}" srcOrd="3" destOrd="0" presId="urn:microsoft.com/office/officeart/2005/8/layout/default"/>
    <dgm:cxn modelId="{5FB94A66-4CE0-4C28-B391-924F45CA8637}" type="presParOf" srcId="{8CC11E1E-90E2-4480-83A2-CDB65CB4B64E}" destId="{079B495D-2251-40B4-B010-9B5BB8B04C9C}" srcOrd="4" destOrd="0" presId="urn:microsoft.com/office/officeart/2005/8/layout/default"/>
    <dgm:cxn modelId="{179791D4-D30B-4652-8967-78B3F74D3F7D}" type="presParOf" srcId="{8CC11E1E-90E2-4480-83A2-CDB65CB4B64E}" destId="{1AA4A400-B45C-44D3-AA60-3E3B371933DA}" srcOrd="5" destOrd="0" presId="urn:microsoft.com/office/officeart/2005/8/layout/default"/>
    <dgm:cxn modelId="{B8A1DA1F-AAD5-4BCE-B2AF-A233871F679A}" type="presParOf" srcId="{8CC11E1E-90E2-4480-83A2-CDB65CB4B64E}" destId="{9D510EA0-66C8-4687-9089-F60738395097}" srcOrd="6" destOrd="0" presId="urn:microsoft.com/office/officeart/2005/8/layout/default"/>
    <dgm:cxn modelId="{949F5016-96E1-40EC-9FF1-B3AA6F4A84EB}" type="presParOf" srcId="{8CC11E1E-90E2-4480-83A2-CDB65CB4B64E}" destId="{3DFF112E-5C3C-45F5-A021-4068CACB5A83}" srcOrd="7" destOrd="0" presId="urn:microsoft.com/office/officeart/2005/8/layout/default"/>
    <dgm:cxn modelId="{BD103D73-814A-4471-BFBB-30E242A37995}" type="presParOf" srcId="{8CC11E1E-90E2-4480-83A2-CDB65CB4B64E}" destId="{57E19B2F-14AA-4242-8770-FCA671E6F22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BC2FF9-3835-4ADA-B4B5-CCB86CE509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6A0708-1D21-4E61-818B-331F655A874C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закаляйся</a:t>
          </a:r>
          <a:endParaRPr lang="ru-RU" b="1" dirty="0"/>
        </a:p>
      </dgm:t>
    </dgm:pt>
    <dgm:pt modelId="{ABEA2350-898A-4AED-A343-A468DEB70057}" type="parTrans" cxnId="{7484998E-51D1-4808-A840-7E4D0C641E15}">
      <dgm:prSet/>
      <dgm:spPr/>
      <dgm:t>
        <a:bodyPr/>
        <a:lstStyle/>
        <a:p>
          <a:endParaRPr lang="ru-RU"/>
        </a:p>
      </dgm:t>
    </dgm:pt>
    <dgm:pt modelId="{2BB29546-48B0-43B1-98D9-577DD3A92BB2}" type="sibTrans" cxnId="{7484998E-51D1-4808-A840-7E4D0C641E15}">
      <dgm:prSet/>
      <dgm:spPr/>
      <dgm:t>
        <a:bodyPr/>
        <a:lstStyle/>
        <a:p>
          <a:endParaRPr lang="ru-RU"/>
        </a:p>
      </dgm:t>
    </dgm:pt>
    <dgm:pt modelId="{EC61FD26-80BE-4CAD-A868-98CD1D29D3E6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хочешь</a:t>
          </a:r>
          <a:endParaRPr lang="ru-RU" b="1" dirty="0"/>
        </a:p>
      </dgm:t>
    </dgm:pt>
    <dgm:pt modelId="{D78939CE-CBD2-4CB9-9D2F-248473738B8E}" type="parTrans" cxnId="{5C9CA822-8A65-4F67-B3FF-DB04F8B91B38}">
      <dgm:prSet/>
      <dgm:spPr/>
      <dgm:t>
        <a:bodyPr/>
        <a:lstStyle/>
        <a:p>
          <a:endParaRPr lang="ru-RU"/>
        </a:p>
      </dgm:t>
    </dgm:pt>
    <dgm:pt modelId="{A753289B-308E-483C-8EA0-F92B57D6D643}" type="sibTrans" cxnId="{5C9CA822-8A65-4F67-B3FF-DB04F8B91B38}">
      <dgm:prSet/>
      <dgm:spPr/>
      <dgm:t>
        <a:bodyPr/>
        <a:lstStyle/>
        <a:p>
          <a:endParaRPr lang="ru-RU"/>
        </a:p>
      </dgm:t>
    </dgm:pt>
    <dgm:pt modelId="{6192228B-FF3B-458B-A6C0-AD932AFE91BF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здоров</a:t>
          </a:r>
          <a:endParaRPr lang="ru-RU" b="1" dirty="0"/>
        </a:p>
      </dgm:t>
    </dgm:pt>
    <dgm:pt modelId="{96128F30-C87A-4839-819C-AD341567123C}" type="parTrans" cxnId="{022FD897-2F74-4FB0-BE0B-2561B6C50249}">
      <dgm:prSet/>
      <dgm:spPr/>
      <dgm:t>
        <a:bodyPr/>
        <a:lstStyle/>
        <a:p>
          <a:endParaRPr lang="ru-RU"/>
        </a:p>
      </dgm:t>
    </dgm:pt>
    <dgm:pt modelId="{7F3246AE-7893-4F85-8B45-05D1D8FDFC96}" type="sibTrans" cxnId="{022FD897-2F74-4FB0-BE0B-2561B6C50249}">
      <dgm:prSet/>
      <dgm:spPr/>
      <dgm:t>
        <a:bodyPr/>
        <a:lstStyle/>
        <a:p>
          <a:endParaRPr lang="ru-RU"/>
        </a:p>
      </dgm:t>
    </dgm:pt>
    <dgm:pt modelId="{525C1091-6391-4233-B0D3-948916B5301F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быть</a:t>
          </a:r>
          <a:endParaRPr lang="ru-RU" b="1" dirty="0"/>
        </a:p>
      </dgm:t>
    </dgm:pt>
    <dgm:pt modelId="{B9ADF850-50AD-440D-92D3-5BE0C4A05CE5}" type="parTrans" cxnId="{DEFE1C88-BDBC-4D91-BE9A-C0E178D48419}">
      <dgm:prSet/>
      <dgm:spPr/>
      <dgm:t>
        <a:bodyPr/>
        <a:lstStyle/>
        <a:p>
          <a:endParaRPr lang="ru-RU"/>
        </a:p>
      </dgm:t>
    </dgm:pt>
    <dgm:pt modelId="{CE3C4737-1DFC-4A38-8FA3-70F50AC459EE}" type="sibTrans" cxnId="{DEFE1C88-BDBC-4D91-BE9A-C0E178D48419}">
      <dgm:prSet/>
      <dgm:spPr/>
      <dgm:t>
        <a:bodyPr/>
        <a:lstStyle/>
        <a:p>
          <a:endParaRPr lang="ru-RU"/>
        </a:p>
      </dgm:t>
    </dgm:pt>
    <dgm:pt modelId="{ED4D9910-4010-4F25-8EDD-B7CEF64A2B6E}">
      <dgm:prSet phldrT="[Текст]"/>
      <dgm:spPr/>
      <dgm:t>
        <a:bodyPr/>
        <a:lstStyle/>
        <a:p>
          <a:r>
            <a:rPr lang="ru-RU" b="1" dirty="0" smtClean="0"/>
            <a:t>если</a:t>
          </a:r>
          <a:endParaRPr lang="ru-RU" b="1" dirty="0"/>
        </a:p>
      </dgm:t>
    </dgm:pt>
    <dgm:pt modelId="{EAC58CC5-2861-4B6C-8593-66F108F7F1AA}" type="parTrans" cxnId="{421BC064-FDCD-4596-B356-F87C344FD882}">
      <dgm:prSet/>
      <dgm:spPr/>
      <dgm:t>
        <a:bodyPr/>
        <a:lstStyle/>
        <a:p>
          <a:endParaRPr lang="ru-RU"/>
        </a:p>
      </dgm:t>
    </dgm:pt>
    <dgm:pt modelId="{593F82D9-F7B5-4437-8F47-905C1D188E81}" type="sibTrans" cxnId="{421BC064-FDCD-4596-B356-F87C344FD882}">
      <dgm:prSet/>
      <dgm:spPr/>
      <dgm:t>
        <a:bodyPr/>
        <a:lstStyle/>
        <a:p>
          <a:endParaRPr lang="ru-RU"/>
        </a:p>
      </dgm:t>
    </dgm:pt>
    <dgm:pt modelId="{D2089E3A-95BC-4B0D-AEA2-758683AB8BD4}" type="pres">
      <dgm:prSet presAssocID="{64BC2FF9-3835-4ADA-B4B5-CCB86CE509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A041B8-A2CA-4C88-84F2-5152EBB8FC99}" type="pres">
      <dgm:prSet presAssocID="{F56A0708-1D21-4E61-818B-331F655A874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87AFF-C7A1-4F1E-9C9E-CA2AB0905536}" type="pres">
      <dgm:prSet presAssocID="{2BB29546-48B0-43B1-98D9-577DD3A92BB2}" presName="sibTrans" presStyleCnt="0"/>
      <dgm:spPr/>
    </dgm:pt>
    <dgm:pt modelId="{311B2454-575D-4E88-AD58-4A66078CF1E9}" type="pres">
      <dgm:prSet presAssocID="{EC61FD26-80BE-4CAD-A868-98CD1D29D3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586F2-1C55-4503-9A23-9BE4CA38A8BE}" type="pres">
      <dgm:prSet presAssocID="{A753289B-308E-483C-8EA0-F92B57D6D643}" presName="sibTrans" presStyleCnt="0"/>
      <dgm:spPr/>
    </dgm:pt>
    <dgm:pt modelId="{25C87E81-8E6E-46A4-B9BC-DC29A2D1145A}" type="pres">
      <dgm:prSet presAssocID="{6192228B-FF3B-458B-A6C0-AD932AFE91BF}" presName="node" presStyleLbl="node1" presStyleIdx="2" presStyleCnt="5" custLinFactNeighborX="-26" custLinFactNeighborY="-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1CC2D-D8BD-405B-B85D-EEB76687461D}" type="pres">
      <dgm:prSet presAssocID="{7F3246AE-7893-4F85-8B45-05D1D8FDFC96}" presName="sibTrans" presStyleCnt="0"/>
      <dgm:spPr/>
    </dgm:pt>
    <dgm:pt modelId="{A2D3D29B-0BE0-4853-9337-24FAE98B205A}" type="pres">
      <dgm:prSet presAssocID="{525C1091-6391-4233-B0D3-948916B5301F}" presName="node" presStyleLbl="node1" presStyleIdx="3" presStyleCnt="5" custLinFactNeighborX="1178" custLinFactNeighborY="-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3FB84-469A-45FE-A069-5271BF040EFC}" type="pres">
      <dgm:prSet presAssocID="{CE3C4737-1DFC-4A38-8FA3-70F50AC459EE}" presName="sibTrans" presStyleCnt="0"/>
      <dgm:spPr/>
    </dgm:pt>
    <dgm:pt modelId="{F69179F2-CD6B-4179-A0E1-D3E6F2A96D8A}" type="pres">
      <dgm:prSet presAssocID="{ED4D9910-4010-4F25-8EDD-B7CEF64A2B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66843A-F052-4E01-9F7E-2F10553CADED}" type="presOf" srcId="{6192228B-FF3B-458B-A6C0-AD932AFE91BF}" destId="{25C87E81-8E6E-46A4-B9BC-DC29A2D1145A}" srcOrd="0" destOrd="0" presId="urn:microsoft.com/office/officeart/2005/8/layout/default"/>
    <dgm:cxn modelId="{4326EAB8-1B93-4233-819B-37089679FB4A}" type="presOf" srcId="{525C1091-6391-4233-B0D3-948916B5301F}" destId="{A2D3D29B-0BE0-4853-9337-24FAE98B205A}" srcOrd="0" destOrd="0" presId="urn:microsoft.com/office/officeart/2005/8/layout/default"/>
    <dgm:cxn modelId="{F02357BF-7682-490C-87A4-7F0328676FA0}" type="presOf" srcId="{F56A0708-1D21-4E61-818B-331F655A874C}" destId="{0AA041B8-A2CA-4C88-84F2-5152EBB8FC99}" srcOrd="0" destOrd="0" presId="urn:microsoft.com/office/officeart/2005/8/layout/default"/>
    <dgm:cxn modelId="{9D9155A7-9E57-4B8A-AB89-F79D90BAD689}" type="presOf" srcId="{ED4D9910-4010-4F25-8EDD-B7CEF64A2B6E}" destId="{F69179F2-CD6B-4179-A0E1-D3E6F2A96D8A}" srcOrd="0" destOrd="0" presId="urn:microsoft.com/office/officeart/2005/8/layout/default"/>
    <dgm:cxn modelId="{421BC064-FDCD-4596-B356-F87C344FD882}" srcId="{64BC2FF9-3835-4ADA-B4B5-CCB86CE5090D}" destId="{ED4D9910-4010-4F25-8EDD-B7CEF64A2B6E}" srcOrd="4" destOrd="0" parTransId="{EAC58CC5-2861-4B6C-8593-66F108F7F1AA}" sibTransId="{593F82D9-F7B5-4437-8F47-905C1D188E81}"/>
    <dgm:cxn modelId="{5C9CA822-8A65-4F67-B3FF-DB04F8B91B38}" srcId="{64BC2FF9-3835-4ADA-B4B5-CCB86CE5090D}" destId="{EC61FD26-80BE-4CAD-A868-98CD1D29D3E6}" srcOrd="1" destOrd="0" parTransId="{D78939CE-CBD2-4CB9-9D2F-248473738B8E}" sibTransId="{A753289B-308E-483C-8EA0-F92B57D6D643}"/>
    <dgm:cxn modelId="{022FD897-2F74-4FB0-BE0B-2561B6C50249}" srcId="{64BC2FF9-3835-4ADA-B4B5-CCB86CE5090D}" destId="{6192228B-FF3B-458B-A6C0-AD932AFE91BF}" srcOrd="2" destOrd="0" parTransId="{96128F30-C87A-4839-819C-AD341567123C}" sibTransId="{7F3246AE-7893-4F85-8B45-05D1D8FDFC96}"/>
    <dgm:cxn modelId="{A6ECC079-6C7D-41DF-8161-86EBB420ECBF}" type="presOf" srcId="{64BC2FF9-3835-4ADA-B4B5-CCB86CE5090D}" destId="{D2089E3A-95BC-4B0D-AEA2-758683AB8BD4}" srcOrd="0" destOrd="0" presId="urn:microsoft.com/office/officeart/2005/8/layout/default"/>
    <dgm:cxn modelId="{DEFE1C88-BDBC-4D91-BE9A-C0E178D48419}" srcId="{64BC2FF9-3835-4ADA-B4B5-CCB86CE5090D}" destId="{525C1091-6391-4233-B0D3-948916B5301F}" srcOrd="3" destOrd="0" parTransId="{B9ADF850-50AD-440D-92D3-5BE0C4A05CE5}" sibTransId="{CE3C4737-1DFC-4A38-8FA3-70F50AC459EE}"/>
    <dgm:cxn modelId="{679D6D34-EE64-4E1D-B72E-42503A7879BA}" type="presOf" srcId="{EC61FD26-80BE-4CAD-A868-98CD1D29D3E6}" destId="{311B2454-575D-4E88-AD58-4A66078CF1E9}" srcOrd="0" destOrd="0" presId="urn:microsoft.com/office/officeart/2005/8/layout/default"/>
    <dgm:cxn modelId="{7484998E-51D1-4808-A840-7E4D0C641E15}" srcId="{64BC2FF9-3835-4ADA-B4B5-CCB86CE5090D}" destId="{F56A0708-1D21-4E61-818B-331F655A874C}" srcOrd="0" destOrd="0" parTransId="{ABEA2350-898A-4AED-A343-A468DEB70057}" sibTransId="{2BB29546-48B0-43B1-98D9-577DD3A92BB2}"/>
    <dgm:cxn modelId="{8D603F8E-18DD-4555-AC07-38B77F112A30}" type="presParOf" srcId="{D2089E3A-95BC-4B0D-AEA2-758683AB8BD4}" destId="{0AA041B8-A2CA-4C88-84F2-5152EBB8FC99}" srcOrd="0" destOrd="0" presId="urn:microsoft.com/office/officeart/2005/8/layout/default"/>
    <dgm:cxn modelId="{43DFD6DB-581D-42CC-9F39-904E6F562D10}" type="presParOf" srcId="{D2089E3A-95BC-4B0D-AEA2-758683AB8BD4}" destId="{1BF87AFF-C7A1-4F1E-9C9E-CA2AB0905536}" srcOrd="1" destOrd="0" presId="urn:microsoft.com/office/officeart/2005/8/layout/default"/>
    <dgm:cxn modelId="{62EBC9AB-9D56-4BEC-B00A-72A42AEC1071}" type="presParOf" srcId="{D2089E3A-95BC-4B0D-AEA2-758683AB8BD4}" destId="{311B2454-575D-4E88-AD58-4A66078CF1E9}" srcOrd="2" destOrd="0" presId="urn:microsoft.com/office/officeart/2005/8/layout/default"/>
    <dgm:cxn modelId="{DB1A75AA-C4A2-4D41-882E-A7988A91494D}" type="presParOf" srcId="{D2089E3A-95BC-4B0D-AEA2-758683AB8BD4}" destId="{A15586F2-1C55-4503-9A23-9BE4CA38A8BE}" srcOrd="3" destOrd="0" presId="urn:microsoft.com/office/officeart/2005/8/layout/default"/>
    <dgm:cxn modelId="{69396AD0-FEF7-447F-925C-09A6CB310540}" type="presParOf" srcId="{D2089E3A-95BC-4B0D-AEA2-758683AB8BD4}" destId="{25C87E81-8E6E-46A4-B9BC-DC29A2D1145A}" srcOrd="4" destOrd="0" presId="urn:microsoft.com/office/officeart/2005/8/layout/default"/>
    <dgm:cxn modelId="{E85A2594-CB61-4C26-9178-0B40FAEAE080}" type="presParOf" srcId="{D2089E3A-95BC-4B0D-AEA2-758683AB8BD4}" destId="{BBD1CC2D-D8BD-405B-B85D-EEB76687461D}" srcOrd="5" destOrd="0" presId="urn:microsoft.com/office/officeart/2005/8/layout/default"/>
    <dgm:cxn modelId="{747D6FA8-A48E-4DB6-AD4B-95D2A318CD5E}" type="presParOf" srcId="{D2089E3A-95BC-4B0D-AEA2-758683AB8BD4}" destId="{A2D3D29B-0BE0-4853-9337-24FAE98B205A}" srcOrd="6" destOrd="0" presId="urn:microsoft.com/office/officeart/2005/8/layout/default"/>
    <dgm:cxn modelId="{CA98EDA0-9480-4EA3-AA52-C20D25ED2D60}" type="presParOf" srcId="{D2089E3A-95BC-4B0D-AEA2-758683AB8BD4}" destId="{FA53FB84-469A-45FE-A069-5271BF040EFC}" srcOrd="7" destOrd="0" presId="urn:microsoft.com/office/officeart/2005/8/layout/default"/>
    <dgm:cxn modelId="{7F9E3218-80E9-42AF-BD42-FEE698BC80B0}" type="presParOf" srcId="{D2089E3A-95BC-4B0D-AEA2-758683AB8BD4}" destId="{F69179F2-CD6B-4179-A0E1-D3E6F2A96D8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5FACBA-0D09-4A7E-A417-C779071C1ECD}">
      <dsp:nvSpPr>
        <dsp:cNvPr id="0" name=""/>
        <dsp:cNvSpPr/>
      </dsp:nvSpPr>
      <dsp:spPr>
        <a:xfrm>
          <a:off x="0" y="785819"/>
          <a:ext cx="1088298" cy="667932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</a:t>
          </a:r>
          <a:endParaRPr lang="ru-RU" sz="1700" b="1" kern="1200" dirty="0"/>
        </a:p>
      </dsp:txBody>
      <dsp:txXfrm>
        <a:off x="0" y="785819"/>
        <a:ext cx="1088298" cy="667932"/>
      </dsp:txXfrm>
    </dsp:sp>
    <dsp:sp modelId="{3EC67E3D-7F8F-4A70-AA81-A25B03167517}">
      <dsp:nvSpPr>
        <dsp:cNvPr id="0" name=""/>
        <dsp:cNvSpPr/>
      </dsp:nvSpPr>
      <dsp:spPr>
        <a:xfrm>
          <a:off x="1172288" y="772283"/>
          <a:ext cx="1088298" cy="6529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теле</a:t>
          </a:r>
          <a:endParaRPr lang="ru-RU" sz="1700" b="1" kern="1200" dirty="0"/>
        </a:p>
      </dsp:txBody>
      <dsp:txXfrm>
        <a:off x="1172288" y="772283"/>
        <a:ext cx="1088298" cy="652978"/>
      </dsp:txXfrm>
    </dsp:sp>
    <dsp:sp modelId="{079B495D-2251-40B4-B010-9B5BB8B04C9C}">
      <dsp:nvSpPr>
        <dsp:cNvPr id="0" name=""/>
        <dsp:cNvSpPr/>
      </dsp:nvSpPr>
      <dsp:spPr>
        <a:xfrm>
          <a:off x="279" y="1534392"/>
          <a:ext cx="1088298" cy="652978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дух</a:t>
          </a:r>
          <a:endParaRPr lang="ru-RU" sz="1700" b="1" kern="1200" dirty="0"/>
        </a:p>
      </dsp:txBody>
      <dsp:txXfrm>
        <a:off x="279" y="1534392"/>
        <a:ext cx="1088298" cy="652978"/>
      </dsp:txXfrm>
    </dsp:sp>
    <dsp:sp modelId="{9D510EA0-66C8-4687-9089-F60738395097}">
      <dsp:nvSpPr>
        <dsp:cNvPr id="0" name=""/>
        <dsp:cNvSpPr/>
      </dsp:nvSpPr>
      <dsp:spPr>
        <a:xfrm>
          <a:off x="1197406" y="1534392"/>
          <a:ext cx="1088298" cy="65297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здоровом</a:t>
          </a:r>
          <a:endParaRPr lang="ru-RU" sz="1700" b="1" kern="1200" dirty="0"/>
        </a:p>
      </dsp:txBody>
      <dsp:txXfrm>
        <a:off x="1197406" y="1534392"/>
        <a:ext cx="1088298" cy="652978"/>
      </dsp:txXfrm>
    </dsp:sp>
    <dsp:sp modelId="{57E19B2F-14AA-4242-8770-FCA671E6F220}">
      <dsp:nvSpPr>
        <dsp:cNvPr id="0" name=""/>
        <dsp:cNvSpPr/>
      </dsp:nvSpPr>
      <dsp:spPr>
        <a:xfrm>
          <a:off x="527515" y="2362386"/>
          <a:ext cx="1088298" cy="652978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здоровый</a:t>
          </a:r>
          <a:endParaRPr lang="ru-RU" sz="1700" b="1" kern="1200" dirty="0"/>
        </a:p>
      </dsp:txBody>
      <dsp:txXfrm>
        <a:off x="527515" y="2362386"/>
        <a:ext cx="1088298" cy="6529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A041B8-A2CA-4C88-84F2-5152EBB8FC99}">
      <dsp:nvSpPr>
        <dsp:cNvPr id="0" name=""/>
        <dsp:cNvSpPr/>
      </dsp:nvSpPr>
      <dsp:spPr>
        <a:xfrm>
          <a:off x="296" y="58113"/>
          <a:ext cx="1156332" cy="693799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закаляйся</a:t>
          </a:r>
          <a:endParaRPr lang="ru-RU" sz="1800" b="1" kern="1200" dirty="0"/>
        </a:p>
      </dsp:txBody>
      <dsp:txXfrm>
        <a:off x="296" y="58113"/>
        <a:ext cx="1156332" cy="693799"/>
      </dsp:txXfrm>
    </dsp:sp>
    <dsp:sp modelId="{311B2454-575D-4E88-AD58-4A66078CF1E9}">
      <dsp:nvSpPr>
        <dsp:cNvPr id="0" name=""/>
        <dsp:cNvSpPr/>
      </dsp:nvSpPr>
      <dsp:spPr>
        <a:xfrm>
          <a:off x="1272262" y="58113"/>
          <a:ext cx="1156332" cy="693799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хочешь</a:t>
          </a:r>
          <a:endParaRPr lang="ru-RU" sz="1800" b="1" kern="1200" dirty="0"/>
        </a:p>
      </dsp:txBody>
      <dsp:txXfrm>
        <a:off x="1272262" y="58113"/>
        <a:ext cx="1156332" cy="693799"/>
      </dsp:txXfrm>
    </dsp:sp>
    <dsp:sp modelId="{25C87E81-8E6E-46A4-B9BC-DC29A2D1145A}">
      <dsp:nvSpPr>
        <dsp:cNvPr id="0" name=""/>
        <dsp:cNvSpPr/>
      </dsp:nvSpPr>
      <dsp:spPr>
        <a:xfrm>
          <a:off x="0" y="857257"/>
          <a:ext cx="1156332" cy="693799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здоров</a:t>
          </a:r>
          <a:endParaRPr lang="ru-RU" sz="1800" b="1" kern="1200" dirty="0"/>
        </a:p>
      </dsp:txBody>
      <dsp:txXfrm>
        <a:off x="0" y="857257"/>
        <a:ext cx="1156332" cy="693799"/>
      </dsp:txXfrm>
    </dsp:sp>
    <dsp:sp modelId="{A2D3D29B-0BE0-4853-9337-24FAE98B205A}">
      <dsp:nvSpPr>
        <dsp:cNvPr id="0" name=""/>
        <dsp:cNvSpPr/>
      </dsp:nvSpPr>
      <dsp:spPr>
        <a:xfrm>
          <a:off x="1272559" y="857257"/>
          <a:ext cx="1156332" cy="693799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быть</a:t>
          </a:r>
          <a:endParaRPr lang="ru-RU" sz="1800" b="1" kern="1200" dirty="0"/>
        </a:p>
      </dsp:txBody>
      <dsp:txXfrm>
        <a:off x="1272559" y="857257"/>
        <a:ext cx="1156332" cy="693799"/>
      </dsp:txXfrm>
    </dsp:sp>
    <dsp:sp modelId="{F69179F2-CD6B-4179-A0E1-D3E6F2A96D8A}">
      <dsp:nvSpPr>
        <dsp:cNvPr id="0" name=""/>
        <dsp:cNvSpPr/>
      </dsp:nvSpPr>
      <dsp:spPr>
        <a:xfrm>
          <a:off x="636279" y="1676979"/>
          <a:ext cx="1156332" cy="693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если</a:t>
          </a:r>
          <a:endParaRPr lang="ru-RU" sz="1800" b="1" kern="1200" dirty="0"/>
        </a:p>
      </dsp:txBody>
      <dsp:txXfrm>
        <a:off x="636279" y="1676979"/>
        <a:ext cx="1156332" cy="693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7835A-7864-4ADB-BEBA-03A28F5BBC82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C4518-A69E-4B5C-82AB-D90C0622CE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C4518-A69E-4B5C-82AB-D90C0622CEC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C4518-A69E-4B5C-82AB-D90C0622CEC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EFC5-9330-4318-AFB8-91149535FD4F}" type="datetime1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0930-3549-43C6-8A7C-5D5EA15CD541}" type="datetime1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A191-AE3A-42CD-A98E-7BDB1FA670B0}" type="datetime1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1DC5-8FC5-438A-A7BE-A7F86336D76C}" type="datetime1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3B20-9216-49EB-BFA9-AB5E54F25F00}" type="datetime1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16AB-A82A-4F7E-87FD-7C9DD71D4D66}" type="datetime1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7DF41-5BEE-4FAE-9337-BFCD77B42A2E}" type="datetime1">
              <a:rPr lang="ru-RU" smtClean="0"/>
              <a:pPr/>
              <a:t>13.05.2012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7C5A-E571-4399-9279-215A07C35C0F}" type="datetime1">
              <a:rPr lang="ru-RU" smtClean="0"/>
              <a:pPr/>
              <a:t>13.05.2012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87C-1AA1-47B1-885B-5046D8168B9E}" type="datetime1">
              <a:rPr lang="ru-RU" smtClean="0"/>
              <a:pPr/>
              <a:t>13.05.2012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9029-665A-489D-816A-C3511C247C1A}" type="datetime1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521E-2DC9-455E-A871-D6807C7173A9}" type="datetime1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D63D-6AA6-4345-9C9E-2DD99179F394}" type="datetime1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4.gif"/><Relationship Id="rId21" Type="http://schemas.openxmlformats.org/officeDocument/2006/relationships/image" Target="../media/image52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image" Target="../media/image33.jpeg"/><Relationship Id="rId16" Type="http://schemas.openxmlformats.org/officeDocument/2006/relationships/image" Target="../media/image47.jpe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Relationship Id="rId22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4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71611"/>
            <a:ext cx="9144000" cy="3571901"/>
          </a:xfrm>
        </p:spPr>
        <p:txBody>
          <a:bodyPr>
            <a:prstTxWarp prst="textDeflateInflate">
              <a:avLst>
                <a:gd name="adj" fmla="val 25893"/>
              </a:avLst>
            </a:prstTxWarp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ТРОПИНКАМ</a:t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ЗДОРОВЬЯ.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5857892"/>
            <a:ext cx="6400800" cy="1000108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dirty="0" smtClean="0"/>
              <a:t>КЛАССНЫЙ  ЧАС</a:t>
            </a:r>
          </a:p>
          <a:p>
            <a:pPr algn="ctr"/>
            <a:r>
              <a:rPr lang="ru-RU" dirty="0" smtClean="0"/>
              <a:t>Презентация по теме: «Вот оно – счастье!»</a:t>
            </a:r>
          </a:p>
          <a:p>
            <a:pPr algn="ctr"/>
            <a:r>
              <a:rPr lang="ru-RU" dirty="0" smtClean="0"/>
              <a:t>учителя </a:t>
            </a:r>
            <a:r>
              <a:rPr lang="ru-RU" dirty="0" err="1" smtClean="0"/>
              <a:t>нач</a:t>
            </a:r>
            <a:r>
              <a:rPr lang="ru-RU" dirty="0" smtClean="0"/>
              <a:t>. классов МОУ гимназия № 5</a:t>
            </a:r>
          </a:p>
          <a:p>
            <a:pPr algn="ctr"/>
            <a:r>
              <a:rPr lang="ru-RU" dirty="0" smtClean="0">
                <a:latin typeface="Book Antiqua" pitchFamily="18" charset="0"/>
              </a:rPr>
              <a:t>Бубенцовой Т.В.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Documents and Settings\я\Рабочий стол\Мои рисунки\СПОРТ\2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9975" y="4724400"/>
            <a:ext cx="1724025" cy="2133600"/>
          </a:xfrm>
          <a:prstGeom prst="rect">
            <a:avLst/>
          </a:prstGeom>
          <a:noFill/>
        </p:spPr>
      </p:pic>
      <p:pic>
        <p:nvPicPr>
          <p:cNvPr id="1027" name="Picture 3" descr="C:\Documents and Settings\я\Рабочий стол\Мои рисунки\СПОРТ\2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286388"/>
            <a:ext cx="1143008" cy="1285885"/>
          </a:xfrm>
          <a:prstGeom prst="rect">
            <a:avLst/>
          </a:prstGeom>
          <a:noFill/>
        </p:spPr>
      </p:pic>
      <p:pic>
        <p:nvPicPr>
          <p:cNvPr id="1028" name="Picture 4" descr="C:\Documents and Settings\я\Рабочий стол\Мои рисунки\Шкла-это\Рисунок3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38300" cy="1819275"/>
          </a:xfrm>
          <a:prstGeom prst="rect">
            <a:avLst/>
          </a:prstGeom>
          <a:noFill/>
        </p:spPr>
      </p:pic>
      <p:pic>
        <p:nvPicPr>
          <p:cNvPr id="7170" name="Picture 2" descr="C:\Documents and Settings\я\Рабочий стол\Мои рисунки\Детки(шк)\Рисунок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142852"/>
            <a:ext cx="1057275" cy="1190625"/>
          </a:xfrm>
          <a:prstGeom prst="rect">
            <a:avLst/>
          </a:prstGeom>
          <a:noFill/>
        </p:spPr>
      </p:pic>
      <p:pic>
        <p:nvPicPr>
          <p:cNvPr id="7171" name="Picture 3" descr="C:\Documents and Settings\я\Рабочий стол\Мои рисунки\Валентинки\SANY07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0931366" y="-1357346"/>
            <a:ext cx="14216162" cy="3279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3100" b="1" dirty="0" smtClean="0">
                <a:solidFill>
                  <a:srgbClr val="C00000"/>
                </a:solidFill>
              </a:rPr>
              <a:t> Тропинка 2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chemeClr val="bg1">
                    <a:lumMod val="50000"/>
                  </a:schemeClr>
                </a:solidFill>
              </a:rPr>
              <a:t>« Спортивная»</a:t>
            </a:r>
            <a:br>
              <a:rPr lang="ru-RU" sz="31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>Бег в мешках. Оцениваются скорость и качество выполнения задания.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	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   </a:t>
            </a:r>
            <a:r>
              <a:rPr lang="ru-RU" sz="3600" dirty="0" smtClean="0">
                <a:solidFill>
                  <a:srgbClr val="7030A0"/>
                </a:solidFill>
                <a:latin typeface="Book Antiqua" pitchFamily="18" charset="0"/>
              </a:rPr>
              <a:t>Кто со спортом дружит смело,</a:t>
            </a:r>
            <a:br>
              <a:rPr lang="ru-RU" sz="36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Book Antiqua" pitchFamily="18" charset="0"/>
              </a:rPr>
              <a:t>	       Кто с утра прогонит лень,</a:t>
            </a:r>
            <a:br>
              <a:rPr lang="ru-RU" sz="36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Book Antiqua" pitchFamily="18" charset="0"/>
              </a:rPr>
              <a:t>	       Будет сильным и умелым</a:t>
            </a:r>
            <a:br>
              <a:rPr lang="ru-RU" sz="36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Book Antiqua" pitchFamily="18" charset="0"/>
              </a:rPr>
              <a:t>	       И весёлым целый день!</a:t>
            </a:r>
            <a:endParaRPr lang="ru-RU" sz="36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051" name="Picture 3" descr="C:\Documents and Settings\я\Рабочий стол\Мои рисунки\СПОРТ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42852"/>
            <a:ext cx="1571636" cy="1046158"/>
          </a:xfrm>
          <a:prstGeom prst="rect">
            <a:avLst/>
          </a:prstGeom>
          <a:noFill/>
        </p:spPr>
      </p:pic>
      <p:pic>
        <p:nvPicPr>
          <p:cNvPr id="2052" name="Picture 4" descr="C:\Documents and Settings\я\Рабочий стол\Мои рисунки\СПОРТ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428868"/>
            <a:ext cx="1500198" cy="1714512"/>
          </a:xfrm>
          <a:prstGeom prst="rect">
            <a:avLst/>
          </a:prstGeom>
          <a:noFill/>
        </p:spPr>
      </p:pic>
      <p:pic>
        <p:nvPicPr>
          <p:cNvPr id="2053" name="Picture 5" descr="C:\Documents and Settings\я\Рабочий стол\Мои рисунки\СПОРТ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000504"/>
            <a:ext cx="1357322" cy="1265230"/>
          </a:xfrm>
          <a:prstGeom prst="rect">
            <a:avLst/>
          </a:prstGeom>
          <a:noFill/>
        </p:spPr>
      </p:pic>
      <p:pic>
        <p:nvPicPr>
          <p:cNvPr id="2054" name="Picture 6" descr="C:\Documents and Settings\я\Рабочий стол\Мои рисунки\СПОРТ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214554"/>
            <a:ext cx="1219200" cy="3214710"/>
          </a:xfrm>
          <a:prstGeom prst="rect">
            <a:avLst/>
          </a:prstGeom>
          <a:noFill/>
        </p:spPr>
      </p:pic>
      <p:pic>
        <p:nvPicPr>
          <p:cNvPr id="2055" name="Picture 7" descr="C:\Documents and Settings\я\Рабочий стол\Мои рисунки\СПОРТ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857760"/>
            <a:ext cx="272733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C00000"/>
                </a:solidFill>
                <a:latin typeface="Book Antiqua" pitchFamily="18" charset="0"/>
              </a:rPr>
              <a:t>Тропинка 3</a:t>
            </a:r>
            <a:r>
              <a:rPr lang="ru-RU" sz="2800" dirty="0" smtClean="0">
                <a:latin typeface="Book Antiqua" pitchFamily="18" charset="0"/>
              </a:rPr>
              <a:t/>
            </a:r>
            <a:br>
              <a:rPr lang="ru-RU" sz="2800" dirty="0" smtClean="0"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Book Antiqua" pitchFamily="18" charset="0"/>
              </a:rPr>
              <a:t>« </a:t>
            </a:r>
            <a:r>
              <a:rPr lang="ru-RU" sz="2800" b="1" dirty="0" err="1" smtClean="0">
                <a:solidFill>
                  <a:srgbClr val="00B0F0"/>
                </a:solidFill>
                <a:latin typeface="Book Antiqua" pitchFamily="18" charset="0"/>
              </a:rPr>
              <a:t>Чистюлькина</a:t>
            </a:r>
            <a:r>
              <a:rPr lang="ru-RU" sz="2800" b="1" dirty="0" smtClean="0">
                <a:solidFill>
                  <a:srgbClr val="00B0F0"/>
                </a:solidFill>
                <a:latin typeface="Book Antiqua" pitchFamily="18" charset="0"/>
              </a:rPr>
              <a:t>»</a:t>
            </a:r>
            <a:r>
              <a:rPr lang="ru-RU" sz="2800" b="1" dirty="0" smtClean="0">
                <a:latin typeface="Book Antiqua" pitchFamily="18" charset="0"/>
              </a:rPr>
              <a:t/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Book Antiqua" pitchFamily="18" charset="0"/>
              </a:rPr>
              <a:t>« Чистота – залог здоровья»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7030A0"/>
                </a:solidFill>
                <a:latin typeface="Book Antiqua" pitchFamily="18" charset="0"/>
              </a:rPr>
              <a:t>Дети называют известные им сорта мыла, а затем проводится игра: нужно выловить мыло из таза с</a:t>
            </a:r>
            <a:br>
              <a:rPr lang="ru-RU" sz="24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Book Antiqua" pitchFamily="18" charset="0"/>
              </a:rPr>
              <a:t>водой двумя палочками.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3200" dirty="0" smtClean="0">
                <a:latin typeface="Book Antiqua" pitchFamily="18" charset="0"/>
              </a:rPr>
              <a:t>В нашей школе я живу</a:t>
            </a:r>
            <a:br>
              <a:rPr lang="ru-RU" sz="3200" dirty="0" smtClean="0">
                <a:latin typeface="Book Antiqua" pitchFamily="18" charset="0"/>
              </a:rPr>
            </a:br>
            <a:r>
              <a:rPr lang="ru-RU" sz="3200" dirty="0" smtClean="0">
                <a:latin typeface="Book Antiqua" pitchFamily="18" charset="0"/>
              </a:rPr>
              <a:t>	Уже не первый год.</a:t>
            </a:r>
            <a:br>
              <a:rPr lang="ru-RU" sz="3200" dirty="0" smtClean="0">
                <a:latin typeface="Book Antiqua" pitchFamily="18" charset="0"/>
              </a:rPr>
            </a:br>
            <a:r>
              <a:rPr lang="ru-RU" sz="3200" dirty="0" smtClean="0">
                <a:latin typeface="Book Antiqua" pitchFamily="18" charset="0"/>
              </a:rPr>
              <a:t>	Откровенно вам скажу:</a:t>
            </a:r>
            <a:br>
              <a:rPr lang="ru-RU" sz="3200" dirty="0" smtClean="0">
                <a:latin typeface="Book Antiqua" pitchFamily="18" charset="0"/>
              </a:rPr>
            </a:br>
            <a:r>
              <a:rPr lang="ru-RU" sz="3200" dirty="0" smtClean="0">
                <a:latin typeface="Book Antiqua" pitchFamily="18" charset="0"/>
              </a:rPr>
              <a:t>	Славный вы народ!</a:t>
            </a:r>
            <a:br>
              <a:rPr lang="ru-RU" sz="3200" dirty="0" smtClean="0">
                <a:latin typeface="Book Antiqua" pitchFamily="18" charset="0"/>
              </a:rPr>
            </a:br>
            <a:r>
              <a:rPr lang="ru-RU" sz="3200" dirty="0" smtClean="0">
                <a:latin typeface="Book Antiqua" pitchFamily="18" charset="0"/>
              </a:rPr>
              <a:t>	Никогда у нас ребята</a:t>
            </a:r>
            <a:br>
              <a:rPr lang="ru-RU" sz="3200" dirty="0" smtClean="0">
                <a:latin typeface="Book Antiqua" pitchFamily="18" charset="0"/>
              </a:rPr>
            </a:br>
            <a:r>
              <a:rPr lang="ru-RU" sz="3200" dirty="0" smtClean="0">
                <a:latin typeface="Book Antiqua" pitchFamily="18" charset="0"/>
              </a:rPr>
              <a:t>	Не едят немытых ягод,</a:t>
            </a:r>
            <a:br>
              <a:rPr lang="ru-RU" sz="3200" dirty="0" smtClean="0">
                <a:latin typeface="Book Antiqua" pitchFamily="18" charset="0"/>
              </a:rPr>
            </a:br>
            <a:r>
              <a:rPr lang="ru-RU" sz="3200" dirty="0" smtClean="0">
                <a:latin typeface="Book Antiqua" pitchFamily="18" charset="0"/>
              </a:rPr>
              <a:t>	Чистят зубы, моют уши…</a:t>
            </a:r>
            <a:br>
              <a:rPr lang="ru-RU" sz="3200" dirty="0" smtClean="0">
                <a:latin typeface="Book Antiqua" pitchFamily="18" charset="0"/>
              </a:rPr>
            </a:br>
            <a:r>
              <a:rPr lang="ru-RU" sz="3200" dirty="0" smtClean="0">
                <a:latin typeface="Book Antiqua" pitchFamily="18" charset="0"/>
              </a:rPr>
              <a:t>	Вот хочу я вас послушать.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3116"/>
            <a:ext cx="26432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4371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C00000"/>
                </a:solidFill>
                <a:latin typeface="Book Antiqua" pitchFamily="18" charset="0"/>
              </a:rPr>
              <a:t>Тропинка 4</a:t>
            </a:r>
            <a:br>
              <a:rPr lang="ru-RU" sz="28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rgbClr val="00B0F0"/>
                </a:solidFill>
                <a:latin typeface="Book Antiqua" pitchFamily="18" charset="0"/>
              </a:rPr>
              <a:t>« </a:t>
            </a:r>
            <a:r>
              <a:rPr lang="ru-RU" sz="2800" dirty="0" err="1" smtClean="0">
                <a:solidFill>
                  <a:srgbClr val="00B0F0"/>
                </a:solidFill>
                <a:latin typeface="Book Antiqua" pitchFamily="18" charset="0"/>
              </a:rPr>
              <a:t>Растяпина</a:t>
            </a:r>
            <a:r>
              <a:rPr lang="ru-RU" sz="2800" dirty="0" smtClean="0">
                <a:solidFill>
                  <a:srgbClr val="00B0F0"/>
                </a:solidFill>
                <a:latin typeface="Book Antiqua" pitchFamily="18" charset="0"/>
              </a:rPr>
              <a:t>»</a:t>
            </a:r>
            <a:br>
              <a:rPr lang="ru-RU" sz="2800" dirty="0" smtClean="0">
                <a:solidFill>
                  <a:srgbClr val="00B0F0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rgbClr val="00B0F0"/>
                </a:solidFill>
                <a:latin typeface="Book Antiqua" pitchFamily="18" charset="0"/>
              </a:rPr>
              <a:t>« Коль собрался ты идти- будь внимателен в пути!»</a:t>
            </a:r>
            <a:r>
              <a:rPr lang="ru-RU" sz="2000" dirty="0" smtClean="0">
                <a:solidFill>
                  <a:srgbClr val="00B0F0"/>
                </a:solidFill>
              </a:rPr>
              <a:t/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/>
            </a:r>
            <a:br>
              <a:rPr lang="ru-RU" sz="20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  <a:t>Наложение шин при вывихах и переломе ноги и транспортировка « раненых». Родители переносят своих детей. Участвует вся команда.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ВОЛК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:               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Что с ногой –</a:t>
            </a:r>
            <a:b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			    в больнице скажут,</a:t>
            </a:r>
            <a:b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		    Шины мы пока привяжем,</a:t>
            </a:r>
            <a:b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		    Чтобы кости укрепить</a:t>
            </a:r>
            <a:b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		    И в дороге не сместить.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2"/>
            <a:ext cx="200023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858280" cy="585791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3100" dirty="0" smtClean="0">
                <a:solidFill>
                  <a:srgbClr val="C00000"/>
                </a:solidFill>
                <a:latin typeface="Book Antiqua" pitchFamily="18" charset="0"/>
              </a:rPr>
              <a:t>Тропинка 5</a:t>
            </a:r>
            <a:br>
              <a:rPr lang="ru-RU" sz="31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3100" dirty="0" smtClean="0">
                <a:solidFill>
                  <a:srgbClr val="00B050"/>
                </a:solidFill>
                <a:latin typeface="Book Antiqua" pitchFamily="18" charset="0"/>
              </a:rPr>
              <a:t>« Привальная»</a:t>
            </a:r>
            <a:r>
              <a:rPr lang="ru-RU" sz="3100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3100" dirty="0" smtClean="0">
                <a:solidFill>
                  <a:srgbClr val="00B050"/>
                </a:solidFill>
                <a:latin typeface="Book Antiqua" pitchFamily="18" charset="0"/>
              </a:rPr>
              <a:t>« Прежде чем за стол мне сесть, я подумаю, что съесть! »</a:t>
            </a:r>
            <a:r>
              <a:rPr lang="ru-RU" sz="2400" dirty="0">
                <a:solidFill>
                  <a:srgbClr val="00B050"/>
                </a:solidFill>
                <a:latin typeface="Book Antiqua" pitchFamily="18" charset="0"/>
              </a:rPr>
              <a:t/>
            </a:r>
            <a:br>
              <a:rPr lang="ru-RU" sz="2400" dirty="0">
                <a:solidFill>
                  <a:srgbClr val="00B050"/>
                </a:solidFill>
                <a:latin typeface="Book Antiqua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>Дети собирают в корзину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полезные продукты.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Двум командам на столы 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выкладываются  картинки, 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на которых изображены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продукты.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                		</a:t>
            </a:r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3074" name="Picture 2" descr="C:\Documents and Settings\я\Рабочий стол\Мои рисунки\Родит.воспит\Рисунок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3297" y="4293096"/>
            <a:ext cx="3650703" cy="2564904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5580112" y="2348880"/>
            <a:ext cx="3563888" cy="1264140"/>
          </a:xfrm>
          <a:prstGeom prst="wedgeEllipseCallout">
            <a:avLst>
              <a:gd name="adj1" fmla="val -9723"/>
              <a:gd name="adj2" fmla="val 9092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Documents and Settings\я\Рабочий стол\Мои рисунки\Школа-это\Рисунок3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37362"/>
            <a:ext cx="2415782" cy="1339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46"/>
          </a:xfrm>
        </p:spPr>
        <p:txBody>
          <a:bodyPr>
            <a:noAutofit/>
          </a:bodyPr>
          <a:lstStyle/>
          <a:p>
            <a:r>
              <a:rPr lang="ru-RU" sz="6000" b="1" u="sng" dirty="0" smtClean="0">
                <a:solidFill>
                  <a:srgbClr val="00B050"/>
                </a:solidFill>
              </a:rPr>
              <a:t>Набор продуктов</a:t>
            </a:r>
            <a:endParaRPr lang="ru-RU" sz="6000" b="1" u="sng" dirty="0">
              <a:solidFill>
                <a:srgbClr val="00B05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 descr="F:\вр  продукты\0001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14290"/>
            <a:ext cx="1285884" cy="928694"/>
          </a:xfrm>
          <a:prstGeom prst="rect">
            <a:avLst/>
          </a:prstGeom>
          <a:noFill/>
        </p:spPr>
      </p:pic>
      <p:pic>
        <p:nvPicPr>
          <p:cNvPr id="1027" name="Picture 3" descr="F:\вр  продукты\e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714752"/>
            <a:ext cx="904878" cy="1057275"/>
          </a:xfrm>
          <a:prstGeom prst="rect">
            <a:avLst/>
          </a:prstGeom>
          <a:noFill/>
        </p:spPr>
      </p:pic>
      <p:pic>
        <p:nvPicPr>
          <p:cNvPr id="1028" name="Picture 4" descr="F:\вр  продукты\mid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714620"/>
            <a:ext cx="1190628" cy="914402"/>
          </a:xfrm>
          <a:prstGeom prst="rect">
            <a:avLst/>
          </a:prstGeom>
          <a:noFill/>
        </p:spPr>
      </p:pic>
      <p:pic>
        <p:nvPicPr>
          <p:cNvPr id="1029" name="Picture 5" descr="F:\вр  продукты\жжжж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5857892"/>
            <a:ext cx="1257300" cy="857250"/>
          </a:xfrm>
          <a:prstGeom prst="rect">
            <a:avLst/>
          </a:prstGeom>
          <a:noFill/>
        </p:spPr>
      </p:pic>
      <p:pic>
        <p:nvPicPr>
          <p:cNvPr id="1030" name="Picture 6" descr="F:\вр  продукты\лбьобь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357430"/>
            <a:ext cx="1143008" cy="771525"/>
          </a:xfrm>
          <a:prstGeom prst="rect">
            <a:avLst/>
          </a:prstGeom>
          <a:noFill/>
        </p:spPr>
      </p:pic>
      <p:pic>
        <p:nvPicPr>
          <p:cNvPr id="1031" name="Picture 7" descr="F:\вр  продукты\олло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1357298"/>
            <a:ext cx="1019175" cy="1047750"/>
          </a:xfrm>
          <a:prstGeom prst="rect">
            <a:avLst/>
          </a:prstGeom>
          <a:noFill/>
        </p:spPr>
      </p:pic>
      <p:pic>
        <p:nvPicPr>
          <p:cNvPr id="1032" name="Picture 8" descr="F:\вр  продукты\рио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785794"/>
            <a:ext cx="1428750" cy="1076325"/>
          </a:xfrm>
          <a:prstGeom prst="rect">
            <a:avLst/>
          </a:prstGeom>
          <a:noFill/>
        </p:spPr>
      </p:pic>
      <p:pic>
        <p:nvPicPr>
          <p:cNvPr id="4" name="Picture 2" descr="C:\Documents and Settings\я\Рабочий стол\Мои рисунки\вр  продукты\юбю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5915025"/>
            <a:ext cx="1257300" cy="942975"/>
          </a:xfrm>
          <a:prstGeom prst="rect">
            <a:avLst/>
          </a:prstGeom>
          <a:noFill/>
        </p:spPr>
      </p:pic>
      <p:pic>
        <p:nvPicPr>
          <p:cNvPr id="5" name="Picture 3" descr="C:\Documents and Settings\я\Рабочий стол\Мои рисунки\вр  продукты\ть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5781675"/>
            <a:ext cx="1428750" cy="1076325"/>
          </a:xfrm>
          <a:prstGeom prst="rect">
            <a:avLst/>
          </a:prstGeom>
          <a:noFill/>
        </p:spPr>
      </p:pic>
      <p:pic>
        <p:nvPicPr>
          <p:cNvPr id="6" name="Picture 4" descr="C:\Documents and Settings\я\Рабочий стол\Мои рисунки\Полезн.прод\ьтб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4143380"/>
            <a:ext cx="1866900" cy="1219200"/>
          </a:xfrm>
          <a:prstGeom prst="rect">
            <a:avLst/>
          </a:prstGeom>
          <a:noFill/>
        </p:spPr>
      </p:pic>
      <p:pic>
        <p:nvPicPr>
          <p:cNvPr id="7" name="Picture 5" descr="C:\Documents and Settings\я\Рабочий стол\Мои рисунки\Полезн.прод\ьбю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0" y="857232"/>
            <a:ext cx="1304925" cy="1028700"/>
          </a:xfrm>
          <a:prstGeom prst="rect">
            <a:avLst/>
          </a:prstGeom>
          <a:noFill/>
        </p:spPr>
      </p:pic>
      <p:pic>
        <p:nvPicPr>
          <p:cNvPr id="8" name="Picture 6" descr="C:\Documents and Settings\я\Рабочий стол\Мои рисунки\Полезн.прод\ть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57562"/>
            <a:ext cx="1276350" cy="1047750"/>
          </a:xfrm>
          <a:prstGeom prst="rect">
            <a:avLst/>
          </a:prstGeom>
          <a:noFill/>
        </p:spPr>
      </p:pic>
      <p:pic>
        <p:nvPicPr>
          <p:cNvPr id="9" name="Picture 7" descr="C:\Documents and Settings\я\Рабочий стол\Мои рисунки\Полезн.прод\олд.jpe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00232" y="5715016"/>
            <a:ext cx="1243013" cy="977900"/>
          </a:xfrm>
          <a:prstGeom prst="rect">
            <a:avLst/>
          </a:prstGeom>
          <a:noFill/>
        </p:spPr>
      </p:pic>
      <p:pic>
        <p:nvPicPr>
          <p:cNvPr id="10" name="Picture 8" descr="C:\Documents and Settings\я\Рабочий стол\Мои рисунки\Полезн.прод\род.jp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71670" y="3143248"/>
            <a:ext cx="1428752" cy="1085850"/>
          </a:xfrm>
          <a:prstGeom prst="rect">
            <a:avLst/>
          </a:prstGeom>
          <a:noFill/>
        </p:spPr>
      </p:pic>
      <p:pic>
        <p:nvPicPr>
          <p:cNvPr id="1033" name="Picture 9" descr="C:\Documents and Settings\я\Рабочий стол\Мои рисунки\Полезн.прод\итб.jpe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72198" y="1071546"/>
            <a:ext cx="1285875" cy="1028700"/>
          </a:xfrm>
          <a:prstGeom prst="rect">
            <a:avLst/>
          </a:prstGeom>
          <a:noFill/>
        </p:spPr>
      </p:pic>
      <p:pic>
        <p:nvPicPr>
          <p:cNvPr id="1034" name="Picture 10" descr="C:\Documents and Settings\я\Рабочий стол\Мои рисунки\Полезн.прод\апо.jpe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72396" y="1500174"/>
            <a:ext cx="1571604" cy="2847985"/>
          </a:xfrm>
          <a:prstGeom prst="rect">
            <a:avLst/>
          </a:prstGeom>
          <a:noFill/>
        </p:spPr>
      </p:pic>
      <p:pic>
        <p:nvPicPr>
          <p:cNvPr id="1035" name="Picture 11" descr="C:\Documents and Settings\я\Рабочий стол\Мои рисунки\Полезн.прод\вар.jpe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14744" y="2071678"/>
            <a:ext cx="1209675" cy="1076325"/>
          </a:xfrm>
          <a:prstGeom prst="rect">
            <a:avLst/>
          </a:prstGeom>
          <a:noFill/>
        </p:spPr>
      </p:pic>
      <p:pic>
        <p:nvPicPr>
          <p:cNvPr id="1036" name="Picture 12" descr="C:\Documents and Settings\я\Рабочий стол\Мои рисунки\Полезн.прод\тоьбю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57224" y="4286256"/>
            <a:ext cx="1114425" cy="1428750"/>
          </a:xfrm>
          <a:prstGeom prst="rect">
            <a:avLst/>
          </a:prstGeom>
          <a:noFill/>
        </p:spPr>
      </p:pic>
      <p:pic>
        <p:nvPicPr>
          <p:cNvPr id="1037" name="Picture 13" descr="C:\Documents and Settings\я\Рабочий стол\Мои рисунки\Полезн.прод\ывап.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29520" y="5715016"/>
            <a:ext cx="1428750" cy="1000125"/>
          </a:xfrm>
          <a:prstGeom prst="rect">
            <a:avLst/>
          </a:prstGeom>
          <a:noFill/>
        </p:spPr>
      </p:pic>
      <p:pic>
        <p:nvPicPr>
          <p:cNvPr id="1038" name="Picture 14" descr="C:\Documents and Settings\я\Рабочий стол\Мои рисунки\Полезн.прод\олдж.jpe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714612" y="4429132"/>
            <a:ext cx="1143008" cy="1143008"/>
          </a:xfrm>
          <a:prstGeom prst="rect">
            <a:avLst/>
          </a:prstGeom>
          <a:noFill/>
        </p:spPr>
      </p:pic>
      <p:pic>
        <p:nvPicPr>
          <p:cNvPr id="1039" name="Picture 15" descr="C:\Documents and Settings\я\Рабочий стол\Мои рисунки\Полезн.прод\про.jpe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215206" y="4572008"/>
            <a:ext cx="13335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85752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2800" dirty="0" smtClean="0">
                <a:solidFill>
                  <a:schemeClr val="accent2"/>
                </a:solidFill>
                <a:latin typeface="Book Antiqua" pitchFamily="18" charset="0"/>
              </a:rPr>
              <a:t>Тропинка 6</a:t>
            </a:r>
            <a:br>
              <a:rPr lang="ru-RU" sz="2800" dirty="0" smtClean="0">
                <a:solidFill>
                  <a:schemeClr val="accent2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«Дружная».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1)Дети собирают пословицу( на карточках написаны её фрагменты: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-Если хочешь быть здоров, закаляйся!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-В здоровом теле здоровый дух!)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28596" y="6000768"/>
            <a:ext cx="8258204" cy="720707"/>
          </a:xfrm>
        </p:spPr>
        <p:txBody>
          <a:bodyPr/>
          <a:lstStyle/>
          <a:p>
            <a:pPr lvl="1"/>
            <a:r>
              <a:rPr lang="ru-RU" sz="3000" dirty="0" smtClean="0"/>
              <a:t>  </a:t>
            </a:r>
            <a:r>
              <a:rPr lang="ru-RU" sz="2800" dirty="0" smtClean="0">
                <a:solidFill>
                  <a:srgbClr val="7030A0"/>
                </a:solidFill>
              </a:rPr>
              <a:t>2)  Две команды перетягивают канат </a:t>
            </a:r>
            <a:r>
              <a:rPr lang="ru-RU" sz="2800" dirty="0" smtClean="0"/>
              <a:t>.                                                                </a:t>
            </a:r>
            <a:r>
              <a:rPr lang="ru-RU" sz="3000" dirty="0" smtClean="0"/>
              <a:t>								       </a:t>
            </a:r>
            <a:fld id="{725C68B6-61C2-468F-89AB-4B9F7531AA68}" type="slidenum">
              <a:rPr lang="ru-RU" sz="1100" smtClean="0"/>
              <a:pPr lvl="1"/>
              <a:t>15</a:t>
            </a:fld>
            <a:endParaRPr lang="ru-RU" sz="1100" dirty="0"/>
          </a:p>
        </p:txBody>
      </p:sp>
      <p:pic>
        <p:nvPicPr>
          <p:cNvPr id="1027" name="Picture 3" descr="C:\Documents and Settings\я\Рабочий стол\Мои рисунки\Родит.воспит\Рисунок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643182"/>
            <a:ext cx="3071802" cy="2728917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3714744" y="2643182"/>
          <a:ext cx="2285984" cy="370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142844" y="3286124"/>
          <a:ext cx="2428892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3. Подведение итогов.</a:t>
            </a: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Одни дети читают </a:t>
            </a:r>
            <a:r>
              <a:rPr lang="ru-RU" sz="2000" dirty="0" err="1" smtClean="0">
                <a:solidFill>
                  <a:srgbClr val="7030A0"/>
                </a:solidFill>
                <a:latin typeface="Book Antiqua" pitchFamily="18" charset="0"/>
              </a:rPr>
              <a:t>читают</a:t>
            </a: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 стихи, другие </a:t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иллюстрируют их на доске.</a:t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-Человек на свет родился,</a:t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Встал на ножки и пошёл!</a:t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С ветром, солнцем</a:t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Book Antiqua" pitchFamily="18" charset="0"/>
              </a:rPr>
              <a:t>	</a:t>
            </a: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	подружился,</a:t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Чтоб дышалось хорошо.  ( Рис. румянец)</a:t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		   Приучал себя к порядку:</a:t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Book Antiqua" pitchFamily="18" charset="0"/>
              </a:rPr>
              <a:t>	</a:t>
            </a: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	    Рано утром он вставал, </a:t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Book Antiqua" pitchFamily="18" charset="0"/>
              </a:rPr>
              <a:t>	</a:t>
            </a: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	    Бодро делал он зарядку,</a:t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Book Antiqua" pitchFamily="18" charset="0"/>
              </a:rPr>
              <a:t>	</a:t>
            </a: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	    Душ холодный принимал.( Солнышко)</a:t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			</a:t>
            </a:r>
            <a:r>
              <a:rPr lang="ru-RU" sz="2000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              Он к зубным врачам,  представьте,</a:t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				</a:t>
            </a:r>
            <a:r>
              <a:rPr lang="ru-RU" sz="2000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Не боясь совсем, пришёл.</a:t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Book Antiqua" pitchFamily="18" charset="0"/>
              </a:rPr>
              <a:t>	</a:t>
            </a: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			 Он ведь чистил зубы пастой,</a:t>
            </a:r>
            <a:b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Book Antiqua" pitchFamily="18" charset="0"/>
              </a:rPr>
              <a:t>	</a:t>
            </a:r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</a:rPr>
              <a:t>			  Чистил очень хорошо.( Улыбку)</a:t>
            </a:r>
            <a:endParaRPr lang="ru-RU" sz="20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4098" name="Picture 2" descr="C:\Documents and Settings\я\Рабочий стол\Мои рисунки\Родит.воспит\Рисунок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150" y="928670"/>
            <a:ext cx="3244850" cy="324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15370" cy="62261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Book Antiqua" pitchFamily="18" charset="0"/>
              </a:rPr>
              <a:t/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Человек за обедом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Чёрный хлеб и кашу ел,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Вовсе не был привередой,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Не худел и не толстел. ( Футболку)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>
                <a:latin typeface="Book Antiqua" pitchFamily="18" charset="0"/>
              </a:rPr>
              <a:t> </a:t>
            </a:r>
            <a:r>
              <a:rPr lang="ru-RU" sz="2200" dirty="0" smtClean="0">
                <a:latin typeface="Book Antiqua" pitchFamily="18" charset="0"/>
              </a:rPr>
              <a:t>                               Каждый день он бегал, прыгал,</a:t>
            </a:r>
            <a:r>
              <a:rPr lang="ru-RU" sz="2200" dirty="0">
                <a:latin typeface="Book Antiqua" pitchFamily="18" charset="0"/>
              </a:rPr>
              <a:t/>
            </a:r>
            <a:br>
              <a:rPr lang="ru-RU" sz="2200" dirty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		Много плавал, в мяч играл –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		Набирал для жизни силы,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>
                <a:latin typeface="Book Antiqua" pitchFamily="18" charset="0"/>
              </a:rPr>
              <a:t>	</a:t>
            </a:r>
            <a:r>
              <a:rPr lang="ru-RU" sz="2200" dirty="0" smtClean="0">
                <a:latin typeface="Book Antiqua" pitchFamily="18" charset="0"/>
              </a:rPr>
              <a:t>	Он не ныл и не хворал. ( шорты)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>
                <a:latin typeface="Book Antiqua" pitchFamily="18" charset="0"/>
              </a:rPr>
              <a:t>	</a:t>
            </a:r>
            <a:r>
              <a:rPr lang="ru-RU" sz="2200" dirty="0" smtClean="0">
                <a:latin typeface="Book Antiqua" pitchFamily="18" charset="0"/>
              </a:rPr>
              <a:t>			Спать ложился в девять тридцать,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>
                <a:latin typeface="Book Antiqua" pitchFamily="18" charset="0"/>
              </a:rPr>
              <a:t>	</a:t>
            </a:r>
            <a:r>
              <a:rPr lang="ru-RU" sz="2200" dirty="0" smtClean="0">
                <a:latin typeface="Book Antiqua" pitchFamily="18" charset="0"/>
              </a:rPr>
              <a:t>			Очень быстро засыпал,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				С интересом шёл учиться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>				И пятёрки получал.(Пятёрка в руке)</a:t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2200" dirty="0" smtClean="0">
                <a:latin typeface="Book Antiqua" pitchFamily="18" charset="0"/>
              </a:rPr>
              <a:t/>
            </a:r>
            <a:br>
              <a:rPr lang="ru-RU" sz="2200" dirty="0" smtClean="0">
                <a:latin typeface="Book Antiqua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Book Antiqua" pitchFamily="18" charset="0"/>
              </a:rPr>
              <a:t>4. Награждение победителей и участников игры.</a:t>
            </a:r>
            <a:r>
              <a:rPr lang="ru-RU" sz="2200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Book Antiqua" pitchFamily="18" charset="0"/>
              </a:rPr>
              <a:t>1.Витамины + апельсины; Витамины + грецкие орехи.</a:t>
            </a:r>
            <a:br>
              <a:rPr lang="ru-RU" sz="22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Book Antiqua" pitchFamily="18" charset="0"/>
              </a:rPr>
              <a:t>Песня « Как здорово …!»</a:t>
            </a:r>
            <a:br>
              <a:rPr lang="ru-RU" sz="22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Book Antiqua" pitchFamily="18" charset="0"/>
              </a:rPr>
              <a:t>2.  « Ты, да я , да мы с тобой!»</a:t>
            </a:r>
            <a:r>
              <a:rPr lang="ru-RU" sz="2400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Book Antiqua" pitchFamily="18" charset="0"/>
              </a:rPr>
              <a:t>5. Чаепитие.	</a:t>
            </a:r>
            <a:r>
              <a:rPr lang="ru-RU" sz="2700" dirty="0" smtClean="0">
                <a:solidFill>
                  <a:srgbClr val="C00000"/>
                </a:solidFill>
                <a:latin typeface="Book Antiqua" pitchFamily="18" charset="0"/>
              </a:rPr>
              <a:t>					</a:t>
            </a:r>
            <a:r>
              <a:rPr lang="ru-RU" sz="2400" dirty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Book Antiqua" pitchFamily="18" charset="0"/>
              </a:rPr>
            </a:br>
            <a:endParaRPr lang="ru-RU" sz="36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5122" name="Picture 2" descr="C:\Documents and Settings\я\Рабочий стол\Мои рисунки\Детки(шк)\Рисунок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57166"/>
            <a:ext cx="2428892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143272"/>
          </a:xfrm>
        </p:spPr>
        <p:txBody>
          <a:bodyPr>
            <a:normAutofit/>
          </a:bodyPr>
          <a:lstStyle/>
          <a:p>
            <a:r>
              <a:rPr lang="ru-RU" sz="5300" b="1" dirty="0" smtClean="0">
                <a:solidFill>
                  <a:srgbClr val="C00000"/>
                </a:solidFill>
              </a:rPr>
              <a:t>БУДЬТЕ  ЗДОРОВЫ !</a:t>
            </a:r>
            <a:r>
              <a:rPr lang="ru-RU" sz="6600" b="1" dirty="0">
                <a:solidFill>
                  <a:srgbClr val="C00000"/>
                </a:solidFill>
              </a:rPr>
              <a:t/>
            </a:r>
            <a:br>
              <a:rPr lang="ru-RU" sz="6600" b="1" dirty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>« ЗДОРОВАЯ  НАЦИЯ – СИЛЬНАЯ РОССИЯ!»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643570" y="6072206"/>
            <a:ext cx="2214578" cy="365125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endParaRPr lang="ru-RU" sz="24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ПОЗИТИВ</a:t>
            </a:r>
            <a:r>
              <a:rPr lang="ru-RU" sz="2400" dirty="0" smtClean="0">
                <a:solidFill>
                  <a:srgbClr val="C00000"/>
                </a:solidFill>
              </a:rPr>
              <a:t>  </a:t>
            </a:r>
            <a:r>
              <a:rPr lang="ru-RU" dirty="0" smtClean="0"/>
              <a:t>                                                					                                        	18</a:t>
            </a:r>
            <a:endParaRPr lang="ru-RU" dirty="0"/>
          </a:p>
        </p:txBody>
      </p:sp>
      <p:pic>
        <p:nvPicPr>
          <p:cNvPr id="6146" name="Picture 2" descr="C:\Documents and Settings\я\Рабочий стол\Мои рисунки\Школа-это\восп.отл\Рисунок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572008"/>
            <a:ext cx="1781175" cy="1935163"/>
          </a:xfrm>
          <a:prstGeom prst="rect">
            <a:avLst/>
          </a:prstGeom>
          <a:noFill/>
        </p:spPr>
      </p:pic>
      <p:pic>
        <p:nvPicPr>
          <p:cNvPr id="5" name="Picture 3" descr="C:\Documents and Settings\я\Рабочий стол\Мои рисунки\Школа-это\восп.отл\Рисунок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7167416" y="4119732"/>
            <a:ext cx="2071702" cy="1404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1142984"/>
          </a:xfrm>
          <a:scene3d>
            <a:camera prst="perspectiveRelaxed"/>
            <a:lightRig rig="threePt" dir="t"/>
          </a:scene3d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Тема: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« Путешествие по</a:t>
            </a:r>
            <a:b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            тропинкам  						здоровья ».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1434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</a:t>
            </a:r>
          </a:p>
          <a:p>
            <a:pPr>
              <a:buNone/>
            </a:pPr>
            <a:r>
              <a:rPr lang="ru-RU" sz="3300" dirty="0" smtClean="0">
                <a:solidFill>
                  <a:srgbClr val="C00000"/>
                </a:solidFill>
                <a:latin typeface="Book Antiqua" pitchFamily="18" charset="0"/>
              </a:rPr>
              <a:t>                               Цели и задачи</a:t>
            </a:r>
            <a:r>
              <a:rPr lang="ru-RU" sz="3300" dirty="0">
                <a:solidFill>
                  <a:srgbClr val="C00000"/>
                </a:solidFill>
                <a:latin typeface="Book Antiqua" pitchFamily="18" charset="0"/>
              </a:rPr>
              <a:t>: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Учить детей сохранять и укреплять своё здоровье, быть здоровыми и душой и телом;</a:t>
            </a: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Воспитывать чувства дружбы, товарищества, взаимопомощи;</a:t>
            </a: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Сплотить обучающихся и родителей;</a:t>
            </a:r>
          </a:p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Формировать у детей мотивационную сферу здорового образа жизни, безопасности, физического воспитания; обеспечивать физическое и психическое саморазвитие.</a:t>
            </a:r>
            <a:endParaRPr lang="ru-RU" sz="3300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051" name="Picture 3" descr="C:\Documents and Settings\я\Рабочий стол\Мои рисунки\Шкла-это\Рисунок2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2428868"/>
            <a:ext cx="1500166" cy="1500198"/>
          </a:xfrm>
          <a:prstGeom prst="rect">
            <a:avLst/>
          </a:prstGeom>
          <a:noFill/>
        </p:spPr>
      </p:pic>
      <p:pic>
        <p:nvPicPr>
          <p:cNvPr id="2052" name="Picture 4" descr="C:\Documents and Settings\я\Рабочий стол\Мои рисунки\Шкла-это\Рисунок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357826"/>
            <a:ext cx="2714643" cy="1357322"/>
          </a:xfrm>
          <a:prstGeom prst="rect">
            <a:avLst/>
          </a:prstGeom>
          <a:ln w="127000" cap="rnd">
            <a:solidFill>
              <a:schemeClr val="bg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3" name="Picture 5" descr="C:\Documents and Settings\я\Рабочий стол\Мои рисунки\Гиперактивный\Рисунок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66"/>
            <a:ext cx="228598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229600" cy="18573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Book Antiqua" pitchFamily="18" charset="0"/>
              </a:rPr>
              <a:t>Участники: </a:t>
            </a:r>
            <a:r>
              <a:rPr lang="ru-RU" sz="3200" dirty="0" smtClean="0">
                <a:solidFill>
                  <a:srgbClr val="7030A0"/>
                </a:solidFill>
                <a:latin typeface="Book Antiqua" pitchFamily="18" charset="0"/>
              </a:rPr>
              <a:t>сказочные герои , учащиеся, родители.</a:t>
            </a:r>
            <a:br>
              <a:rPr lang="ru-RU" sz="32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Book Antiqua" pitchFamily="18" charset="0"/>
              </a:rPr>
              <a:t>Примечание. Оценивание ведётся по 10 -   	бальной системе</a:t>
            </a:r>
            <a:endParaRPr lang="ru-RU" sz="32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074" name="Picture 2" descr="C:\Documents and Settings\я\Рабочий стол\Мои рисунки\Мои рисунки\deva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0" y="4572000"/>
            <a:ext cx="2540000" cy="2286000"/>
          </a:xfrm>
          <a:prstGeom prst="rect">
            <a:avLst/>
          </a:prstGeom>
          <a:noFill/>
        </p:spPr>
      </p:pic>
      <p:pic>
        <p:nvPicPr>
          <p:cNvPr id="3075" name="Picture 3" descr="C:\Documents and Settings\я\Рабочий стол\Мои рисунки\Родит. воспиит\Рисунок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0"/>
            <a:ext cx="6715140" cy="2643158"/>
          </a:xfrm>
          <a:prstGeom prst="rect">
            <a:avLst/>
          </a:prstGeom>
          <a:noFill/>
        </p:spPr>
      </p:pic>
      <p:pic>
        <p:nvPicPr>
          <p:cNvPr id="3078" name="Picture 6" descr="C:\Documents and Settings\я\Рабочий стол\Мои рисунки\Детки(шк)\Рисунок6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786298"/>
            <a:ext cx="385765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1.Построение и приветствие команд.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  <a:t>Стихотворение «День здоровья»: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  <a:t>День здоровья любят дети</a:t>
            </a:r>
            <a:b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  <a:t>Городов и деревень.</a:t>
            </a:r>
            <a:b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  <a:t>Пусть же станет в целом свете</a:t>
            </a:r>
            <a:b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  <a:t>Днём здоровья каждый день!</a:t>
            </a:r>
            <a:b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  <a:t>             Приучи себя к порядку,</a:t>
            </a:r>
            <a:b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  <a:t>             Пробуй плавать и нырять-</a:t>
            </a:r>
            <a:b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  <a:t>             И отучишься чихать!</a:t>
            </a:r>
            <a:b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  <a:t>                               Надо с детства закаляться,</a:t>
            </a:r>
            <a:b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  <a:t>                               Чтоб здоровым быть весь год,</a:t>
            </a:r>
            <a:b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  <a:t>                               Чтобы к доктору являться, </a:t>
            </a:r>
            <a:b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Book Antiqua" pitchFamily="18" charset="0"/>
              </a:rPr>
              <a:t>                                Если только позовёт.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4098" name="Picture 2" descr="C:\Documents and Settings\я\Рабочий стол\Мои рисунки\Шкла-это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1857356" cy="2071678"/>
          </a:xfrm>
          <a:prstGeom prst="rect">
            <a:avLst/>
          </a:prstGeom>
          <a:noFill/>
        </p:spPr>
      </p:pic>
      <p:pic>
        <p:nvPicPr>
          <p:cNvPr id="4099" name="Picture 3" descr="C:\Documents and Settings\я\Рабочий стол\Мои рисунки\Родит. воспиит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357298"/>
            <a:ext cx="220027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28620" y="168366"/>
            <a:ext cx="3314752" cy="23319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Команда 1-  «Бодрячки».</a:t>
            </a:r>
            <a:endParaRPr lang="ru-RU" sz="20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 Antiqua" pitchFamily="18" charset="0"/>
              </a:rPr>
              <a:t>Девиз: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 Antiqua" pitchFamily="18" charset="0"/>
              </a:rPr>
              <a:t>«Бодрость духа нам нужна – в жизни так важна она!»</a:t>
            </a:r>
            <a:endParaRPr lang="ru-RU" sz="24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3438" y="0"/>
            <a:ext cx="3286148" cy="25003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B0F0"/>
                </a:solidFill>
                <a:latin typeface="Book Antiqua" pitchFamily="18" charset="0"/>
              </a:rPr>
              <a:t>Команда 2-«Здоровячки».</a:t>
            </a:r>
          </a:p>
          <a:p>
            <a:pPr algn="ctr"/>
            <a:r>
              <a:rPr lang="ru-RU" sz="2000" b="1" u="sng" dirty="0" smtClean="0">
                <a:solidFill>
                  <a:srgbClr val="00B0F0"/>
                </a:solidFill>
                <a:latin typeface="Book Antiqua" pitchFamily="18" charset="0"/>
              </a:rPr>
              <a:t>Девиз: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«Чтоб здоровым,  сильным быть, со спортом надо нам дружить»</a:t>
            </a:r>
          </a:p>
          <a:p>
            <a:pPr algn="ctr"/>
            <a:endParaRPr lang="ru-RU" b="1" u="sng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Documents and Settings\я\Рабочий стол\Мои рисунки\Шкла-это\Рисунок3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1214414" cy="2071678"/>
          </a:xfrm>
          <a:prstGeom prst="rect">
            <a:avLst/>
          </a:prstGeom>
          <a:noFill/>
        </p:spPr>
      </p:pic>
      <p:pic>
        <p:nvPicPr>
          <p:cNvPr id="5123" name="Picture 3" descr="C:\Documents and Settings\я\Рабочий стол\Мои рисунки\Мои рисунки\deva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16" y="0"/>
            <a:ext cx="1285884" cy="2071702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4357694"/>
          </a:xfrm>
        </p:spPr>
        <p:txBody>
          <a:bodyPr numCol="1">
            <a:normAutofit fontScale="90000"/>
          </a:bodyPr>
          <a:lstStyle/>
          <a:p>
            <a:pPr algn="l"/>
            <a:r>
              <a:rPr lang="ru-RU" sz="2700" i="1" u="sng" dirty="0" smtClean="0">
                <a:solidFill>
                  <a:srgbClr val="C00000"/>
                </a:solidFill>
                <a:latin typeface="Book Antiqua" pitchFamily="18" charset="0"/>
              </a:rPr>
              <a:t>Ученик 1.</a:t>
            </a:r>
            <a:r>
              <a:rPr lang="ru-RU" sz="2700" b="1" i="1" u="sng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Book Antiqua" pitchFamily="18" charset="0"/>
              </a:rPr>
              <a:t>Говорят, что смех и улыбка  продлевают жизнь!</a:t>
            </a:r>
            <a:r>
              <a:rPr lang="ru-RU" sz="2400" dirty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Book Antiqua" pitchFamily="18" charset="0"/>
              </a:rPr>
              <a:t>   </a:t>
            </a:r>
            <a:r>
              <a:rPr lang="ru-RU" sz="2700" dirty="0" smtClean="0">
                <a:latin typeface="Book Antiqua" pitchFamily="18" charset="0"/>
              </a:rPr>
              <a:t>Если только рассмеяться,</a:t>
            </a:r>
            <a:br>
              <a:rPr lang="ru-RU" sz="2700" dirty="0" smtClean="0">
                <a:latin typeface="Book Antiqua" pitchFamily="18" charset="0"/>
              </a:rPr>
            </a:br>
            <a:r>
              <a:rPr lang="ru-RU" sz="2700" dirty="0" smtClean="0">
                <a:latin typeface="Book Antiqua" pitchFamily="18" charset="0"/>
              </a:rPr>
              <a:t>   То настанут чудеса-</a:t>
            </a:r>
            <a:br>
              <a:rPr lang="ru-RU" sz="2700" dirty="0" smtClean="0">
                <a:latin typeface="Book Antiqua" pitchFamily="18" charset="0"/>
              </a:rPr>
            </a:br>
            <a:r>
              <a:rPr lang="ru-RU" sz="2700" dirty="0" smtClean="0">
                <a:latin typeface="Book Antiqua" pitchFamily="18" charset="0"/>
              </a:rPr>
              <a:t>   От улыбки прояснятся</a:t>
            </a:r>
            <a:br>
              <a:rPr lang="ru-RU" sz="2700" dirty="0" smtClean="0">
                <a:latin typeface="Book Antiqua" pitchFamily="18" charset="0"/>
              </a:rPr>
            </a:br>
            <a:r>
              <a:rPr lang="ru-RU" sz="2700" dirty="0" smtClean="0">
                <a:latin typeface="Book Antiqua" pitchFamily="18" charset="0"/>
              </a:rPr>
              <a:t>   И глаза, и небеса.</a:t>
            </a:r>
            <a:br>
              <a:rPr lang="ru-RU" sz="2700" dirty="0" smtClean="0">
                <a:latin typeface="Book Antiqua" pitchFamily="18" charset="0"/>
              </a:rPr>
            </a:br>
            <a:r>
              <a:rPr lang="ru-RU" sz="2700" dirty="0" smtClean="0">
                <a:latin typeface="Book Antiqua" pitchFamily="18" charset="0"/>
              </a:rPr>
              <a:t>   Ну-ка, взрослые и дети,</a:t>
            </a:r>
            <a:br>
              <a:rPr lang="ru-RU" sz="2700" dirty="0" smtClean="0">
                <a:latin typeface="Book Antiqua" pitchFamily="18" charset="0"/>
              </a:rPr>
            </a:br>
            <a:r>
              <a:rPr lang="ru-RU" sz="2700" dirty="0" smtClean="0">
                <a:latin typeface="Book Antiqua" pitchFamily="18" charset="0"/>
              </a:rPr>
              <a:t>   Улыбнитесь поскорей,</a:t>
            </a:r>
            <a:br>
              <a:rPr lang="ru-RU" sz="2700" dirty="0" smtClean="0">
                <a:latin typeface="Book Antiqua" pitchFamily="18" charset="0"/>
              </a:rPr>
            </a:br>
            <a:r>
              <a:rPr lang="ru-RU" sz="2700" dirty="0" smtClean="0">
                <a:latin typeface="Book Antiqua" pitchFamily="18" charset="0"/>
              </a:rPr>
              <a:t>   Чтобы стало на планете </a:t>
            </a:r>
            <a:r>
              <a:rPr lang="ru-RU" sz="2700" dirty="0">
                <a:latin typeface="Book Antiqua" pitchFamily="18" charset="0"/>
              </a:rPr>
              <a:t/>
            </a:r>
            <a:br>
              <a:rPr lang="ru-RU" sz="2700" dirty="0">
                <a:latin typeface="Book Antiqua" pitchFamily="18" charset="0"/>
              </a:rPr>
            </a:br>
            <a:r>
              <a:rPr lang="ru-RU" sz="2700" dirty="0" smtClean="0">
                <a:latin typeface="Book Antiqua" pitchFamily="18" charset="0"/>
              </a:rPr>
              <a:t>   Чтобы стало на планете</a:t>
            </a:r>
            <a:br>
              <a:rPr lang="ru-RU" sz="2700" dirty="0" smtClean="0">
                <a:latin typeface="Book Antiqua" pitchFamily="18" charset="0"/>
              </a:rPr>
            </a:br>
            <a:r>
              <a:rPr lang="ru-RU" sz="2700" dirty="0" smtClean="0">
                <a:latin typeface="Book Antiqua" pitchFamily="18" charset="0"/>
              </a:rPr>
              <a:t>   И светлее, и теплей.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- Посмотрите, как светло и весело стало от ваших улыбок!</a:t>
            </a:r>
            <a:endParaRPr lang="ru-RU" sz="2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Book Antiqua" pitchFamily="18" charset="0"/>
              </a:rPr>
              <a:t>И вот с хорошим настроением мы отправляемся в наше путешествие.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Book Antiqua" pitchFamily="18" charset="0"/>
              </a:rPr>
              <a:t>МОЙДОДЫР.        	    </a:t>
            </a:r>
            <a:r>
              <a:rPr lang="ru-RU" sz="2400" dirty="0" smtClean="0">
                <a:latin typeface="Book Antiqua" pitchFamily="18" charset="0"/>
              </a:rPr>
              <a:t>Все Чуковского читали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		  	    И меня давно узнали!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		   	    Я великий умывальник,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		  	    Знаменитый </a:t>
            </a:r>
            <a:r>
              <a:rPr lang="ru-RU" sz="2400" dirty="0" err="1" smtClean="0">
                <a:latin typeface="Book Antiqua" pitchFamily="18" charset="0"/>
              </a:rPr>
              <a:t>Мойдодыр</a:t>
            </a:r>
            <a:r>
              <a:rPr lang="ru-RU" sz="2400" dirty="0" smtClean="0">
                <a:latin typeface="Book Antiqua" pitchFamily="18" charset="0"/>
              </a:rPr>
              <a:t>,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		   	    Умывальников начальник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		   	    И мочалок командир.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					( поворачивается к другим ведущим)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		   	    Со мной мои хорошие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		  	    Надёжные помощники: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		   	    Старый друг проверенный-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		  	    Полезная Бактерия.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		   	    Она просто и легко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		   	    Превращает молоко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		   	    В простоквашу и кефир.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				(Полезная Бактерия протягивает                      					</a:t>
            </a:r>
            <a:r>
              <a:rPr lang="ru-RU" sz="2400" dirty="0" err="1" smtClean="0">
                <a:latin typeface="Book Antiqua" pitchFamily="18" charset="0"/>
              </a:rPr>
              <a:t>Мойдодыру</a:t>
            </a:r>
            <a:r>
              <a:rPr lang="ru-RU" sz="2400" dirty="0" smtClean="0">
                <a:latin typeface="Book Antiqua" pitchFamily="18" charset="0"/>
              </a:rPr>
              <a:t> кефир)</a:t>
            </a:r>
            <a:r>
              <a:rPr lang="ru-RU" sz="2000" dirty="0" smtClean="0">
                <a:latin typeface="Book Antiqua" pitchFamily="18" charset="0"/>
              </a:rPr>
              <a:t>	</a:t>
            </a:r>
            <a:r>
              <a:rPr lang="ru-RU" sz="1800" dirty="0" smtClean="0"/>
              <a:t>		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214678" cy="48577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Полезная Бактерия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			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Поправляйся,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Мойдодыр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!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			В дорогу, вам , друзья пора,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			Но дорога не проста: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			Из – за каждого куста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			Может недруг появиться –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			Вам придётся с ним сразиться.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			Потому перед дорогой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			Разомнитесь –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ка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немного.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u="sng" dirty="0" smtClean="0">
                <a:solidFill>
                  <a:srgbClr val="C00000"/>
                </a:solidFill>
                <a:latin typeface="Book Antiqua" pitchFamily="18" charset="0"/>
              </a:rPr>
              <a:t>2.Выдача маршрутных листов капитанам команд.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6" name="Picture 2" descr="C:\Documents and Settings\я\Рабочий стол\Мои рисунки\Шкла-это\Рисунок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242889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15148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700" b="1" dirty="0" smtClean="0">
                <a:solidFill>
                  <a:srgbClr val="C00000"/>
                </a:solidFill>
                <a:latin typeface="Book Antiqua" pitchFamily="18" charset="0"/>
              </a:rPr>
              <a:t>Тропинка 1</a:t>
            </a:r>
            <a:r>
              <a:rPr lang="ru-RU" sz="2700" b="1" dirty="0" smtClean="0">
                <a:latin typeface="Book Antiqua" pitchFamily="18" charset="0"/>
              </a:rPr>
              <a:t/>
            </a:r>
            <a:br>
              <a:rPr lang="ru-RU" sz="2700" b="1" dirty="0" smtClean="0">
                <a:latin typeface="Book Antiqua" pitchFamily="18" charset="0"/>
              </a:rPr>
            </a:b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«Музыкальная»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Исполняются песни, частушки о спорте, походах, здоровье.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</a:t>
            </a:r>
            <a:r>
              <a:rPr lang="ru-RU" sz="2200" dirty="0" smtClean="0">
                <a:solidFill>
                  <a:srgbClr val="7030A0"/>
                </a:solidFill>
              </a:rPr>
              <a:t>За осанкой не слежу,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                               Скрюченный весь день хожу.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                               Чтобы мне здоровым быть,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                               Надо за спиной следить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	                          </a:t>
            </a:r>
            <a:r>
              <a:rPr lang="ru-RU" sz="2200" dirty="0" smtClean="0">
                <a:solidFill>
                  <a:srgbClr val="7030A0"/>
                </a:solidFill>
              </a:rPr>
              <a:t>Каждый день стою у стенки,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	                          У меня болят коленки,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	                          Но без устали стою –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	                          За осанкою смотрю.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	              На уроках я сижу,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	              На учителя гляжу.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	              Мне учитель говорит: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	           «Сядь ровней, не повредит!»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		          С книгою в руках лежу,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		          У компьютера сижу.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		          Ой, купите мне очки –</a:t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>		          Не работают зрачки!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1300" dirty="0" smtClean="0">
                <a:solidFill>
                  <a:srgbClr val="7030A0"/>
                </a:solidFill>
              </a:rPr>
              <a:t> </a:t>
            </a: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				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050" name="Picture 2" descr="C:\Documents and Settings\я\Рабочий стол\Мои рисунки\Шкла-это\Рисунок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286124"/>
            <a:ext cx="1882775" cy="1571636"/>
          </a:xfrm>
          <a:prstGeom prst="rect">
            <a:avLst/>
          </a:prstGeom>
          <a:noFill/>
        </p:spPr>
      </p:pic>
      <p:pic>
        <p:nvPicPr>
          <p:cNvPr id="2051" name="Picture 3" descr="C:\Documents and Settings\я\Рабочий стол\Мои рисунки\Шкла-это\Рисунок2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642918"/>
            <a:ext cx="1266825" cy="1876425"/>
          </a:xfrm>
          <a:prstGeom prst="rect">
            <a:avLst/>
          </a:prstGeom>
          <a:noFill/>
        </p:spPr>
      </p:pic>
      <p:pic>
        <p:nvPicPr>
          <p:cNvPr id="2052" name="Picture 4" descr="C:\Documents and Settings\я\Рабочий стол\Мои рисунки\Словарн.слова\Рисунок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429264"/>
            <a:ext cx="1285885" cy="1428736"/>
          </a:xfrm>
          <a:prstGeom prst="rect">
            <a:avLst/>
          </a:prstGeom>
          <a:noFill/>
        </p:spPr>
      </p:pic>
      <p:pic>
        <p:nvPicPr>
          <p:cNvPr id="3" name="Picture 2" descr="C:\Documents and Settings\я\Рабочий стол\Мои рисунки\Для азбуки\SANY0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142984"/>
            <a:ext cx="171448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858000"/>
            <a:ext cx="8229600" cy="45719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00826" y="6357958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0"/>
            <a:ext cx="8215370" cy="758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Если долго вдаль глядеть,</a:t>
            </a:r>
            <a:b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На зелёный цвет смотреть,</a:t>
            </a:r>
            <a:b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Будешь ты здоров всегда</a:t>
            </a:r>
            <a:b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Будут сильными  глаза.</a:t>
            </a:r>
            <a:b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	     Утром, ровно в семь часов,</a:t>
            </a:r>
            <a:b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	     Я встаю с кроватки .</a:t>
            </a:r>
            <a:b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	     Для пробежки я готов,</a:t>
            </a:r>
            <a:b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	     А также для зарядки!</a:t>
            </a:r>
          </a:p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			    Нужно спину так держать,</a:t>
            </a:r>
          </a:p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			    Чтобы ровненько стоять.</a:t>
            </a:r>
          </a:p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			    Люди смотрят не дыша:</a:t>
            </a:r>
          </a:p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                                                        Ох, осанка хороша !</a:t>
            </a:r>
          </a:p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				               Взор туманит мне слеза,</a:t>
            </a:r>
          </a:p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				               У меня болят глаза.</a:t>
            </a:r>
          </a:p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				               За глазами не слежу –</a:t>
            </a:r>
          </a:p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				               И теперь слепой хожу.</a:t>
            </a:r>
          </a:p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Буду по лесу гулять,</a:t>
            </a:r>
          </a:p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Буду тело закалять.</a:t>
            </a:r>
          </a:p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Я здоровым быть мечтаю –</a:t>
            </a:r>
          </a:p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Свои мускулы качаю.</a:t>
            </a:r>
          </a:p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			Очень любим свой бассейн,</a:t>
            </a:r>
          </a:p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			Плавать обожаем все.</a:t>
            </a:r>
          </a:p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                                                    Приходите, всех зовём –</a:t>
            </a:r>
          </a:p>
          <a:p>
            <a:r>
              <a:rPr lang="ru-RU" dirty="0" smtClean="0">
                <a:solidFill>
                  <a:srgbClr val="7030A0"/>
                </a:solidFill>
                <a:latin typeface="Book Antiqua" pitchFamily="18" charset="0"/>
              </a:rPr>
              <a:t>                                                    Дружно вместе поплывём!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		</a:t>
            </a:r>
          </a:p>
        </p:txBody>
      </p:sp>
      <p:pic>
        <p:nvPicPr>
          <p:cNvPr id="3074" name="Picture 2" descr="C:\Documents and Settings\я\Рабочий стол\Мои рисунки\Шкла-это\Рисунок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3286124"/>
            <a:ext cx="1142976" cy="1133471"/>
          </a:xfrm>
          <a:prstGeom prst="rect">
            <a:avLst/>
          </a:prstGeom>
          <a:noFill/>
        </p:spPr>
      </p:pic>
      <p:pic>
        <p:nvPicPr>
          <p:cNvPr id="3075" name="Picture 3" descr="C:\Documents and Settings\я\Рабочий стол\Мои рисунки\Шкла-это\Рисунок3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071942"/>
            <a:ext cx="1676400" cy="1495425"/>
          </a:xfrm>
          <a:prstGeom prst="rect">
            <a:avLst/>
          </a:prstGeom>
          <a:noFill/>
        </p:spPr>
      </p:pic>
      <p:pic>
        <p:nvPicPr>
          <p:cNvPr id="3076" name="Picture 4" descr="C:\Documents and Settings\я\Рабочий стол\Мои рисунки\Гиперактивный\Рисунок1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214422"/>
            <a:ext cx="1357322" cy="1143008"/>
          </a:xfrm>
          <a:prstGeom prst="rect">
            <a:avLst/>
          </a:prstGeom>
          <a:noFill/>
        </p:spPr>
      </p:pic>
      <p:sp>
        <p:nvSpPr>
          <p:cNvPr id="9" name="Солнце 8"/>
          <p:cNvSpPr/>
          <p:nvPr/>
        </p:nvSpPr>
        <p:spPr>
          <a:xfrm>
            <a:off x="3786182" y="0"/>
            <a:ext cx="914400" cy="914400"/>
          </a:xfrm>
          <a:prstGeom prst="su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212</Words>
  <Application>Microsoft Office PowerPoint</Application>
  <PresentationFormat>Экран (4:3)</PresentationFormat>
  <Paragraphs>83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ПО ТРОПИНКАМ ЗДОРОВЬЯ.</vt:lpstr>
      <vt:lpstr> Тема: « Путешествие по               тропинкам        здоровья ».</vt:lpstr>
      <vt:lpstr>  Участники: сказочные герои , учащиеся, родители.  Примечание. Оценивание ведётся по 10 -    бальной системе</vt:lpstr>
      <vt:lpstr>1.Построение и приветствие команд. Стихотворение «День здоровья»:  День здоровья любят дети Городов и деревень. Пусть же станет в целом свете Днём здоровья каждый день!              Приучи себя к порядку,              Пробуй плавать и нырять-              И отучишься чихать!                                Надо с детства закаляться,                                Чтоб здоровым быть весь год,                                Чтобы к доктору являться,                                  Если только позовёт. </vt:lpstr>
      <vt:lpstr>Ученик 1. Говорят, что смех и улыбка  продлевают жизнь!    Если только рассмеяться,    То настанут чудеса-    От улыбки прояснятся    И глаза, и небеса.    Ну-ка, взрослые и дети,    Улыбнитесь поскорей,    Чтобы стало на планете     Чтобы стало на планете    И светлее, и теплей. - Посмотрите, как светло и весело стало от ваших улыбок!</vt:lpstr>
      <vt:lpstr>И вот с хорошим настроением мы отправляемся в наше путешествие. МОЙДОДЫР.             Все Чуковского читали          И меня давно узнали!           Я великий умывальник,          Знаменитый Мойдодыр,           Умывальников начальник           И мочалок командир.      ( поворачивается к другим ведущим)           Со мной мои хорошие          Надёжные помощники:           Старый друг проверенный-          Полезная Бактерия.           Она просто и легко           Превращает молоко           В простоквашу и кефир.     (Полезная Бактерия протягивает                           Мойдодыру кефир)   </vt:lpstr>
      <vt:lpstr>Полезная Бактерия     Поправляйся, Мойдодыр!    В дорогу, вам , друзья пора,    Но дорога не проста:    Из – за каждого куста    Может недруг появиться –    Вам придётся с ним сразиться.     Потому перед дорогой    Разомнитесь – ка немного.   2.Выдача маршрутных листов капитанам команд.    </vt:lpstr>
      <vt:lpstr>Тропинка 1 «Музыкальная» Исполняются песни, частушки о спорте, походах, здоровье.                                    За осанкой не слежу,                                Скрюченный весь день хожу.                                Чтобы мне здоровым быть,                                Надо за спиной следить                            Каждый день стою у стенки,                            У меня болят коленки,                            Но без устали стою –                            За осанкою смотрю.                На уроках я сижу,                На учителя гляжу.                Мне учитель говорит:             «Сядь ровней, не повредит!»             С книгою в руках лежу,             У компьютера сижу.             Ой, купите мне очки –             Не работают зрачки!       </vt:lpstr>
      <vt:lpstr> </vt:lpstr>
      <vt:lpstr> Тропинка 2 « Спортивная» Бег в мешках. Оцениваются скорость и качество выполнения задания.           Кто со спортом дружит смело,         Кто с утра прогонит лень,         Будет сильным и умелым         И весёлым целый день!</vt:lpstr>
      <vt:lpstr>Тропинка 3 « Чистюлькина» « Чистота – залог здоровья» Дети называют известные им сорта мыла, а затем проводится игра: нужно выловить мыло из таза с водой двумя палочками.  В нашей школе я живу  Уже не первый год.  Откровенно вам скажу:  Славный вы народ!  Никогда у нас ребята  Не едят немытых ягод,  Чистят зубы, моют уши…  Вот хочу я вас послушать.</vt:lpstr>
      <vt:lpstr>Тропинка 4 « Растяпина» « Коль собрался ты идти- будь внимателен в пути!»  Наложение шин при вывихах и переломе ноги и транспортировка « раненых». Родители переносят своих детей. Участвует вся команда. ВОЛК:                Что с ногой –        в больнице скажут,       Шины мы пока привяжем,       Чтобы кости укрепить       И в дороге не сместить. </vt:lpstr>
      <vt:lpstr>Тропинка 5 « Привальная» « Прежде чем за стол мне сесть, я подумаю, что съесть! » Дети собирают в корзину полезные продукты. Двум командам на столы  выкладываются  картинки,  на которых изображены продукты.</vt:lpstr>
      <vt:lpstr>Набор продуктов</vt:lpstr>
      <vt:lpstr>Тропинка 6 «Дружная». 1)Дети собирают пословицу( на карточках написаны её фрагменты:  -Если хочешь быть здоров, закаляйся! -В здоровом теле здоровый дух!)</vt:lpstr>
      <vt:lpstr>3. Подведение итогов. Одни дети читают читают стихи, другие  иллюстрируют их на доске.  -Человек на свет родился, Встал на ножки и пошёл! С ветром, солнцем   подружился, Чтоб дышалось хорошо.  ( Рис. румянец)      Приучал себя к порядку:       Рано утром он вставал,        Бодро делал он зарядку,       Душ холодный принимал.( Солнышко)                   Он к зубным врачам,  представьте,      Не боясь совсем, пришёл.      Он ведь чистил зубы пастой,       Чистил очень хорошо.( Улыбку)</vt:lpstr>
      <vt:lpstr> Человек за обедом Чёрный хлеб и кашу ел, Вовсе не был привередой, Не худел и не толстел. ( Футболку)                                 Каждый день он бегал, прыгал,   Много плавал, в мяч играл –   Набирал для жизни силы,   Он не ныл и не хворал. ( шорты)     Спать ложился в девять тридцать,     Очень быстро засыпал,     С интересом шёл учиться     И пятёрки получал.(Пятёрка в руке)  4. Награждение победителей и участников игры. 1.Витамины + апельсины; Витамины + грецкие орехи. Песня « Как здорово …!» 2.  « Ты, да я , да мы с тобой!»  5. Чаепитие.       </vt:lpstr>
      <vt:lpstr>БУДЬТЕ  ЗДОРОВЫ ! « ЗДОРОВАЯ  НАЦИЯ – СИЛЬНАЯ РОССИЯ!»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ТРОПИНКАМ ЗДОРОВЬЯ.</dc:title>
  <cp:lastModifiedBy>Admin</cp:lastModifiedBy>
  <cp:revision>88</cp:revision>
  <dcterms:modified xsi:type="dcterms:W3CDTF">2012-05-13T12:58:51Z</dcterms:modified>
</cp:coreProperties>
</file>