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359657-C287-48DC-80EE-30F7B9EF911B}" type="datetimeFigureOut">
              <a:rPr lang="ru-RU" smtClean="0"/>
              <a:t>02.11.2010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B45C56-15D3-4ADF-8B1C-38A616334D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600976" cy="4214842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Georgia" pitchFamily="18" charset="0"/>
              </a:rPr>
              <a:t>ПРОГРАММА ВОСПИТАТЕЛЬНОЙ РАБОТЫ В КЛАССЕ</a:t>
            </a:r>
            <a:br>
              <a:rPr lang="ru-RU" b="1" i="1" dirty="0">
                <a:latin typeface="Georgia" pitchFamily="18" charset="0"/>
              </a:rPr>
            </a:br>
            <a:r>
              <a:rPr lang="ru-RU" b="1" i="1" dirty="0">
                <a:latin typeface="Georgia" pitchFamily="18" charset="0"/>
              </a:rPr>
              <a:t>(ПРИМЕРНАЯ СТРУКТУРА)</a:t>
            </a:r>
            <a:r>
              <a:rPr lang="ru-RU" i="1" dirty="0">
                <a:latin typeface="Georgia" pitchFamily="18" charset="0"/>
              </a:rPr>
              <a:t/>
            </a:r>
            <a:br>
              <a:rPr lang="ru-RU" i="1" dirty="0">
                <a:latin typeface="Georgia" pitchFamily="18" charset="0"/>
              </a:rPr>
            </a:br>
            <a:endParaRPr lang="ru-RU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Индивидуальные задания по оформлению  класса к праздникам;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Ведение  тетрадей  индивидуального 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Работа с детьми  группы  риска;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I. </a:t>
            </a:r>
            <a:r>
              <a:rPr lang="ru-RU" b="1" dirty="0" smtClean="0"/>
              <a:t>Пояснительная  </a:t>
            </a:r>
            <a:r>
              <a:rPr lang="ru-RU" b="1" dirty="0"/>
              <a:t>записка:</a:t>
            </a:r>
            <a:endParaRPr lang="ru-RU" dirty="0"/>
          </a:p>
          <a:p>
            <a:pPr>
              <a:buNone/>
            </a:pPr>
            <a:r>
              <a:rPr lang="ru-RU" dirty="0"/>
              <a:t>• особенности класса и воспитанников;</a:t>
            </a:r>
          </a:p>
          <a:p>
            <a:pPr>
              <a:buNone/>
            </a:pPr>
            <a:r>
              <a:rPr lang="ru-RU" dirty="0"/>
              <a:t>• особенности ближайшего социального окружения каждого ребенка и его взаимодействия со средой;</a:t>
            </a:r>
          </a:p>
          <a:p>
            <a:pPr>
              <a:buNone/>
            </a:pPr>
            <a:r>
              <a:rPr lang="ru-RU" dirty="0"/>
              <a:t>• принципы отбора содержания и организации воспитательного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II. Воспитательные </a:t>
            </a:r>
            <a:r>
              <a:rPr lang="ru-RU" b="1" dirty="0" smtClean="0"/>
              <a:t>цели  и  задачи;</a:t>
            </a:r>
          </a:p>
          <a:p>
            <a:pPr>
              <a:buNone/>
            </a:pPr>
            <a:r>
              <a:rPr lang="ru-RU" b="1" dirty="0"/>
              <a:t>III. Содержание и организация воспитательного процесса.</a:t>
            </a:r>
            <a:endParaRPr lang="ru-RU" dirty="0"/>
          </a:p>
          <a:p>
            <a:pPr>
              <a:buNone/>
            </a:pPr>
            <a:r>
              <a:rPr lang="ru-RU" dirty="0" smtClean="0"/>
              <a:t> 1</a:t>
            </a:r>
            <a:r>
              <a:rPr lang="ru-RU" dirty="0" smtClean="0">
                <a:solidFill>
                  <a:schemeClr val="tx1"/>
                </a:solidFill>
              </a:rPr>
              <a:t>. Организация жизнедеятельности детского коллектива;(</a:t>
            </a:r>
            <a:r>
              <a:rPr lang="ru-RU" sz="2800" dirty="0" smtClean="0">
                <a:solidFill>
                  <a:schemeClr val="tx1"/>
                </a:solidFill>
              </a:rPr>
              <a:t>Основу </a:t>
            </a:r>
            <a:r>
              <a:rPr lang="ru-RU" sz="2800" dirty="0">
                <a:solidFill>
                  <a:schemeClr val="tx1"/>
                </a:solidFill>
              </a:rPr>
              <a:t>этой деятельности составляет годовой круг традиционных </a:t>
            </a:r>
            <a:r>
              <a:rPr lang="ru-RU" sz="2800" dirty="0" smtClean="0">
                <a:solidFill>
                  <a:schemeClr val="tx1"/>
                </a:solidFill>
              </a:rPr>
              <a:t>дел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2.Сотрудничество в достижении  воспитательных результатов;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Профилактическая  работа.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b="1" i="1" u="sng" dirty="0" smtClean="0">
                <a:solidFill>
                  <a:srgbClr val="7030A0"/>
                </a:solidFill>
              </a:rPr>
              <a:t>Работа с родителями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Изучение условий семейного воспитания:</a:t>
            </a:r>
          </a:p>
          <a:p>
            <a:pPr marL="514350" indent="-514350">
              <a:buNone/>
            </a:pPr>
            <a:r>
              <a:rPr lang="ru-RU" dirty="0" smtClean="0"/>
              <a:t>     </a:t>
            </a:r>
            <a:r>
              <a:rPr lang="ru-RU" sz="2800" i="1" dirty="0" smtClean="0">
                <a:latin typeface="Georgia" pitchFamily="18" charset="0"/>
              </a:rPr>
              <a:t>Посещение  семей и знакомство с ней в естественной неформальной обстановке, особенности семейного воспитания (беседы, анкетирование, творческие работы учащихся…);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Информирование родителей о содержании  учебно-воспитательной работе в </a:t>
            </a:r>
            <a:r>
              <a:rPr lang="ru-RU" dirty="0" smtClean="0"/>
              <a:t>классе </a:t>
            </a:r>
          </a:p>
          <a:p>
            <a:pPr>
              <a:buNone/>
            </a:pPr>
            <a:r>
              <a:rPr lang="ru-RU" dirty="0" smtClean="0"/>
              <a:t>  (</a:t>
            </a:r>
            <a:r>
              <a:rPr lang="ru-RU" sz="2800" i="1" dirty="0" smtClean="0">
                <a:latin typeface="Georgia" pitchFamily="18" charset="0"/>
              </a:rPr>
              <a:t>родительские собрания, информация  об уровне сплочённости и организованности класса, его  успехах и неудачах, приглашение на уроки и внеурочные  мероприятия);</a:t>
            </a:r>
            <a:endParaRPr lang="ru-RU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err="1" smtClean="0"/>
              <a:t>Психолого</a:t>
            </a:r>
            <a:r>
              <a:rPr lang="ru-RU" dirty="0" smtClean="0"/>
              <a:t> – педагогическое  просвещение родителей  (</a:t>
            </a:r>
            <a:r>
              <a:rPr lang="ru-RU" sz="2800" i="1" dirty="0" smtClean="0">
                <a:latin typeface="Georgia" pitchFamily="18" charset="0"/>
              </a:rPr>
              <a:t>Знакомство родителей со справкой  диагностики  психолога</a:t>
            </a:r>
            <a:r>
              <a:rPr lang="ru-RU" sz="2800" dirty="0" smtClean="0">
                <a:latin typeface="Georgia" pitchFamily="18" charset="0"/>
              </a:rPr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Взаимодействие с родительским комитетом </a:t>
            </a:r>
            <a:r>
              <a:rPr lang="ru-RU" sz="2800" i="1" dirty="0" smtClean="0">
                <a:latin typeface="Georgia" pitchFamily="18" charset="0"/>
              </a:rPr>
              <a:t>(</a:t>
            </a:r>
            <a:r>
              <a:rPr lang="ru-RU" sz="2800" i="1" dirty="0" smtClean="0">
                <a:latin typeface="Georgia" pitchFamily="18" charset="0"/>
              </a:rPr>
              <a:t>Помощь в планировании и организации различных видов деятельности, в работе с социально неблагоприятными семьями, с учреждениями дополнительного </a:t>
            </a:r>
            <a:r>
              <a:rPr lang="ru-RU" sz="2800" i="1" dirty="0" smtClean="0">
                <a:latin typeface="Georgia" pitchFamily="18" charset="0"/>
              </a:rPr>
              <a:t>образования);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Совместная деятельность родителей и учащихся </a:t>
            </a:r>
            <a:r>
              <a:rPr lang="ru-RU" sz="2800" i="1" dirty="0" smtClean="0">
                <a:latin typeface="Georgia" pitchFamily="18" charset="0"/>
              </a:rPr>
              <a:t>(</a:t>
            </a:r>
            <a:r>
              <a:rPr lang="ru-RU" sz="2800" i="1" dirty="0" smtClean="0">
                <a:latin typeface="Georgia" pitchFamily="18" charset="0"/>
              </a:rPr>
              <a:t>Формы: индивидуальные, групповые, коллективные</a:t>
            </a:r>
            <a:r>
              <a:rPr lang="ru-RU" dirty="0" smtClean="0"/>
              <a:t>.)</a:t>
            </a:r>
          </a:p>
          <a:p>
            <a:pPr>
              <a:buNone/>
            </a:pPr>
            <a:r>
              <a:rPr lang="ru-RU" sz="3600" dirty="0" smtClean="0">
                <a:solidFill>
                  <a:srgbClr val="FFC000"/>
                </a:solidFill>
              </a:rPr>
              <a:t>2.</a:t>
            </a:r>
            <a:r>
              <a:rPr lang="ru-RU" sz="3600" b="1" i="1" u="sng" dirty="0" smtClean="0">
                <a:solidFill>
                  <a:srgbClr val="FFC000"/>
                </a:solidFill>
              </a:rPr>
              <a:t> </a:t>
            </a:r>
            <a:r>
              <a:rPr lang="ru-RU" sz="3600" b="1" i="1" u="sng" dirty="0" smtClean="0">
                <a:solidFill>
                  <a:srgbClr val="7030A0"/>
                </a:solidFill>
              </a:rPr>
              <a:t>Работа с </a:t>
            </a:r>
            <a:r>
              <a:rPr lang="ru-RU" sz="3600" b="1" i="1" u="sng" dirty="0" smtClean="0">
                <a:solidFill>
                  <a:srgbClr val="7030A0"/>
                </a:solidFill>
              </a:rPr>
              <a:t>педагогами, работающими в классе</a:t>
            </a:r>
            <a:endParaRPr lang="ru-RU" sz="3600" b="1" i="1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Изучение учебной мотивации и учебных интересов  учащихся  и их учёт педагогами;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Сотрудничество педагогов  с учащимися  во внеурочной 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Помощь  педагогов учащемуся по ликвидации пробелов; 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latin typeface="Georgia" pitchFamily="18" charset="0"/>
              </a:rPr>
              <a:t>Привлечение  учителей    к   участию  в  родительских   собраниях;</a:t>
            </a:r>
          </a:p>
          <a:p>
            <a:pPr>
              <a:buNone/>
            </a:pPr>
            <a:endParaRPr lang="ru-RU" sz="28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 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3.</a:t>
            </a:r>
            <a:r>
              <a:rPr lang="ru-RU" b="1" i="1" u="sng" dirty="0" smtClean="0">
                <a:solidFill>
                  <a:srgbClr val="FFC000"/>
                </a:solidFill>
              </a:rPr>
              <a:t> </a:t>
            </a:r>
            <a:r>
              <a:rPr lang="ru-RU" b="1" i="1" u="sng" dirty="0" smtClean="0">
                <a:solidFill>
                  <a:srgbClr val="7030A0"/>
                </a:solidFill>
              </a:rPr>
              <a:t>Индивидуальная  работа  с  учащимися  класса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tx1"/>
                </a:solidFill>
                <a:latin typeface="Georgia" pitchFamily="18" charset="0"/>
              </a:rPr>
              <a:t>Индивидуальная работа по коррекции  поведения;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tx1"/>
                </a:solidFill>
                <a:latin typeface="Georgia" pitchFamily="18" charset="0"/>
              </a:rPr>
              <a:t>Оказание помощи  в  выполнении  своих  обязанностей;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tx1"/>
                </a:solidFill>
                <a:latin typeface="Georgia" pitchFamily="18" charset="0"/>
              </a:rPr>
              <a:t>Индивидуальные собеседования по итогам  успеваемости;</a:t>
            </a:r>
            <a:endParaRPr lang="ru-RU" sz="28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287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ПРОГРАММА ВОСПИТАТЕЛЬНОЙ РАБОТЫ В КЛАССЕ (ПРИМЕРНАЯ СТРУКТУРА) </vt:lpstr>
      <vt:lpstr>Слайд 2</vt:lpstr>
      <vt:lpstr>Слайд 3</vt:lpstr>
      <vt:lpstr>Профилактическая  работа.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ВОСПИТАТЕЛЬНОЙ РАБОТЫ В КЛАССЕ (ПРИМЕРНАЯ СТРУКТУРА)</dc:title>
  <dc:creator>ТСД</dc:creator>
  <cp:lastModifiedBy>ТСД</cp:lastModifiedBy>
  <cp:revision>16</cp:revision>
  <dcterms:created xsi:type="dcterms:W3CDTF">2010-11-02T04:08:21Z</dcterms:created>
  <dcterms:modified xsi:type="dcterms:W3CDTF">2010-11-02T06:42:21Z</dcterms:modified>
</cp:coreProperties>
</file>