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74" r:id="rId4"/>
    <p:sldId id="272" r:id="rId5"/>
    <p:sldId id="273" r:id="rId6"/>
    <p:sldId id="263" r:id="rId7"/>
    <p:sldId id="275" r:id="rId8"/>
    <p:sldId id="276" r:id="rId9"/>
    <p:sldId id="277" r:id="rId10"/>
    <p:sldId id="278" r:id="rId11"/>
    <p:sldId id="271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1" r:id="rId20"/>
  </p:sldIdLst>
  <p:sldSz cx="9144000" cy="6858000" type="screen4x3"/>
  <p:notesSz cx="6858000" cy="9144000"/>
  <p:embeddedFontLst>
    <p:embeddedFont>
      <p:font typeface="a_BosaNovaCpsRgh" charset="-52"/>
      <p:regular r:id="rId21"/>
    </p:embeddedFont>
    <p:embeddedFont>
      <p:font typeface="BenguiatGothicCTT" charset="0"/>
      <p:regular r:id="rId22"/>
    </p:embeddedFont>
    <p:embeddedFont>
      <p:font typeface="a_ModernoCapsRg" charset="-5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a_AntiqueTradyRgh" charset="-52"/>
      <p:regular r:id="rId28"/>
    </p:embeddedFont>
    <p:embeddedFont>
      <p:font typeface="a_AntiqueTradyBrk" charset="-52"/>
      <p:regular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2790-954C-4407-85E9-9BA4ECF08174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52A33-BC78-4D4A-8E3C-E8B50654F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eferat.znate.ru/text/index-47628.htm" TargetMode="External"/><Relationship Id="rId13" Type="http://schemas.openxmlformats.org/officeDocument/2006/relationships/hyperlink" Target="http://www.liveinternet.ru/community/2408614/post73355692/" TargetMode="External"/><Relationship Id="rId18" Type="http://schemas.openxmlformats.org/officeDocument/2006/relationships/hyperlink" Target="http://www.fototerra.ru/Russia/Nizhnij-Novgorod/Nalchik2000-3625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fisha.ru/nnovgorod/museum/8815/" TargetMode="External"/><Relationship Id="rId12" Type="http://schemas.openxmlformats.org/officeDocument/2006/relationships/hyperlink" Target="http://www.liveinternet.ru/tags" TargetMode="External"/><Relationship Id="rId17" Type="http://schemas.openxmlformats.org/officeDocument/2006/relationships/hyperlink" Target="http://amigonn.ru/nn/musseum_nn/museum_domik_kashirina/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efemerid.ru/2010/09/07/maksim-gorkij-i-nizhnij-novgoro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traveller.ru/place?id=7139" TargetMode="External"/><Relationship Id="rId11" Type="http://schemas.openxmlformats.org/officeDocument/2006/relationships/hyperlink" Target="http://kudago.com/nnv/attractions/" TargetMode="External"/><Relationship Id="rId5" Type="http://schemas.openxmlformats.org/officeDocument/2006/relationships/hyperlink" Target="http://www.topcastles.ru/russia/nigegorodskiy-kreml/?5" TargetMode="External"/><Relationship Id="rId15" Type="http://schemas.openxmlformats.org/officeDocument/2006/relationships/hyperlink" Target="http://www.vgorode.ru/" TargetMode="External"/><Relationship Id="rId10" Type="http://schemas.openxmlformats.org/officeDocument/2006/relationships/hyperlink" Target="http://www.panoramio.com/user/" TargetMode="External"/><Relationship Id="rId19" Type="http://schemas.openxmlformats.org/officeDocument/2006/relationships/hyperlink" Target="http://www.trip-guide.ru/foto_16185.htm" TargetMode="External"/><Relationship Id="rId4" Type="http://schemas.openxmlformats.org/officeDocument/2006/relationships/hyperlink" Target="http://fotki.yandex.ru/search.xml?text=bigcity&amp;search_author=holi17&amp;" TargetMode="External"/><Relationship Id="rId9" Type="http://schemas.openxmlformats.org/officeDocument/2006/relationships/hyperlink" Target="http://trinixy.ru/2011/10/20/" TargetMode="External"/><Relationship Id="rId14" Type="http://schemas.openxmlformats.org/officeDocument/2006/relationships/hyperlink" Target="http://nnwelcome.com/photo/nizhn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ru.wikipedia.org/wiki/%D0%A1%D0%B2%D0%B5%D1%80%D0%B4%D0%BB%D0%BE%D0%B2,_%D0%AF%D0%BA%D0%BE%D0%B2_%D0%9C%D0%B8%D1%85%D0%B0%D0%B9%D0%BB%D0%BE%D0%B2%D0%B8%D1%87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ru.wikipedia.org/wiki/XVIII_%D0%B2%D0%B5%D0%BA" TargetMode="External"/><Relationship Id="rId12" Type="http://schemas.openxmlformats.org/officeDocument/2006/relationships/hyperlink" Target="http://ru.wikipedia.org/wiki/%D0%9C%D0%B5%D1%82%D1%8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17_%D0%B3%D0%BE%D0%B4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ru.wikipedia.org/wiki/%D0%9F%D0%BB%D0%BE%D1%89%D0%B0%D0%B4%D1%8C_%D0%9B%D1%8F%D0%B4%D0%BE%D0%B2%D0%B0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ru.wikipedia.org/wiki/%D0%9F%D0%BB%D0%BE%D1%89%D0%B0%D0%B4%D1%8C_%D0%9C%D0%B8%D0%BD%D0%B8%D0%BD%D0%B0_%D0%B8_%D0%9F%D0%BE%D0%B6%D0%B0%D1%80%D1%81%D0%BA%D0%BE%D0%B3%D0%BE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 цопа\Pictures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8280920" cy="5579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 rot="552530">
            <a:off x="961209" y="1048778"/>
            <a:ext cx="7733156" cy="23083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ntiqueGr" pitchFamily="82" charset="-52"/>
              </a:rPr>
              <a:t>Старый Нижний глазами молодых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AntiqueGr" pitchFamily="8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4797152"/>
            <a:ext cx="514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_BosaNovaCpsRgh" pitchFamily="82" charset="-52"/>
              </a:rPr>
              <a:t>Экскурсия по достопримечательностям Нижнего Новгорода</a:t>
            </a:r>
            <a:endParaRPr lang="ru-RU" sz="3200" dirty="0">
              <a:solidFill>
                <a:schemeClr val="bg1"/>
              </a:solidFill>
              <a:latin typeface="a_BosaNovaCpsRgh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71600" y="334397"/>
            <a:ext cx="727280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_ModernoCapsRg" pitchFamily="82" charset="-52"/>
              </a:rPr>
              <a:t>Собор Александра Невского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_ModernoCapsRg" pitchFamily="82" charset="-52"/>
            </a:endParaRPr>
          </a:p>
        </p:txBody>
      </p:sp>
      <p:pic>
        <p:nvPicPr>
          <p:cNvPr id="24578" name="Picture 2" descr="http://img.trip-guide.ru/img/341/161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340768"/>
            <a:ext cx="3510390" cy="4680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786182" y="1071546"/>
            <a:ext cx="51125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_AntiqueTradyBrk" pitchFamily="18" charset="-52"/>
              </a:rPr>
              <a:t>    </a:t>
            </a:r>
            <a:r>
              <a:rPr lang="ru-RU" sz="2400" dirty="0" smtClean="0">
                <a:latin typeface="a_CityNovaRg" pitchFamily="18" charset="-52"/>
              </a:rPr>
              <a:t>Собор во имя святого благоверного князя Александра Невского возвышается на Стрелке – традиционном месте проведения Нижегородской ярмарки. Виден он как с нагорной и заречной частей города, так и с фарватера рек Волги и Оки. </a:t>
            </a:r>
            <a:r>
              <a:rPr lang="ru-RU" sz="2400" dirty="0" smtClean="0">
                <a:latin typeface="a_CityNovaRg"/>
              </a:rPr>
              <a:t>Грандиозная</a:t>
            </a:r>
            <a:r>
              <a:rPr lang="ru-RU" sz="2400" dirty="0" smtClean="0">
                <a:latin typeface="a_CityNovaRg" pitchFamily="18" charset="-52"/>
              </a:rPr>
              <a:t> высота собора (87 м) до сих пор обеспечивает ему третье место среди храмов России после храма Христа Спасителя в Москве и Исаакиевского собора в Санкт-Петербурге</a:t>
            </a:r>
            <a:endParaRPr lang="ru-RU" sz="2400" dirty="0">
              <a:latin typeface="a_CityNova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4608512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/>
                <a:latin typeface="a_ModernoCapsRg" charset="-52"/>
              </a:rPr>
              <a:t>На Покровке</a:t>
            </a:r>
            <a:endParaRPr lang="ru-RU" sz="3600" b="1" dirty="0">
              <a:solidFill>
                <a:srgbClr val="FF0000"/>
              </a:solidFill>
              <a:effectLst/>
              <a:latin typeface="a_ModernoCapsRg" charset="-52"/>
            </a:endParaRPr>
          </a:p>
        </p:txBody>
      </p:sp>
      <p:pic>
        <p:nvPicPr>
          <p:cNvPr id="4" name="Picture 19" descr="P92903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052736"/>
            <a:ext cx="5832475" cy="4248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Picture 20" descr="P92903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1340768"/>
            <a:ext cx="6337300" cy="47529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21" descr="P92903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1574759"/>
            <a:ext cx="6697737" cy="5022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22" descr="P92903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648" y="1883932"/>
            <a:ext cx="6409257" cy="48574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8" descr="P92903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638770"/>
            <a:ext cx="7561262" cy="5670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Picture 9" descr="P92903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5170" y="448270"/>
            <a:ext cx="7815262" cy="5861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Picture 9" descr="P92903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476672"/>
            <a:ext cx="7777163" cy="5832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8" descr="P92903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476763"/>
            <a:ext cx="7920880" cy="58325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07704" y="332656"/>
            <a:ext cx="525658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_ModernoCapsRg" charset="-52"/>
              </a:rPr>
              <a:t>Сущность экскурсии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_ModernoCapsRg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latin typeface="a_CityNovaRg"/>
              </a:rPr>
              <a:t>Наряду с уроками учебная и воспитательная работа в школе проводится в форме </a:t>
            </a:r>
            <a:r>
              <a:rPr lang="ru-RU" sz="2700" i="1" dirty="0" smtClean="0">
                <a:latin typeface="a_CityNovaRg"/>
              </a:rPr>
              <a:t>экскурсий. </a:t>
            </a:r>
            <a:r>
              <a:rPr lang="ru-RU" sz="2700" dirty="0" smtClean="0">
                <a:latin typeface="a_CityNovaRg"/>
              </a:rPr>
              <a:t>Слово экскурсия (</a:t>
            </a:r>
            <a:r>
              <a:rPr lang="ru-RU" sz="2700" dirty="0" err="1" smtClean="0">
                <a:latin typeface="a_CityNovaRg"/>
              </a:rPr>
              <a:t>excursion</a:t>
            </a:r>
            <a:r>
              <a:rPr lang="ru-RU" sz="2700" dirty="0" smtClean="0">
                <a:latin typeface="a_CityNovaRg"/>
              </a:rPr>
              <a:t>) латинского происхождения и в переводе на русский </a:t>
            </a:r>
            <a:r>
              <a:rPr lang="ru-RU" sz="2700" dirty="0" smtClean="0">
                <a:latin typeface="a_CityNovaRg"/>
              </a:rPr>
              <a:t>язык означает</a:t>
            </a:r>
            <a:r>
              <a:rPr lang="ru-RU" sz="2700" dirty="0" smtClean="0">
                <a:latin typeface="a_CityNovaRg"/>
              </a:rPr>
              <a:t> </a:t>
            </a:r>
            <a:r>
              <a:rPr lang="ru-RU" sz="2700" i="1" dirty="0" smtClean="0">
                <a:latin typeface="a_CityNovaRg"/>
              </a:rPr>
              <a:t>вылазку, </a:t>
            </a:r>
            <a:r>
              <a:rPr lang="ru-RU" sz="2700" dirty="0" smtClean="0">
                <a:latin typeface="a_CityNovaRg"/>
              </a:rPr>
              <a:t>посещение какого-либо места или объекта с целью его изучения. </a:t>
            </a:r>
            <a:endParaRPr lang="ru-RU" sz="2700" dirty="0" smtClean="0">
              <a:latin typeface="a_CityNovaRg"/>
            </a:endParaRPr>
          </a:p>
          <a:p>
            <a:r>
              <a:rPr lang="ru-RU" sz="2700" dirty="0" smtClean="0">
                <a:latin typeface="a_CityNovaRg"/>
              </a:rPr>
              <a:t>В </a:t>
            </a:r>
            <a:r>
              <a:rPr lang="ru-RU" sz="2700" dirty="0" smtClean="0">
                <a:latin typeface="a_CityNovaRg"/>
              </a:rPr>
              <a:t>этом смысле</a:t>
            </a:r>
            <a:r>
              <a:rPr lang="ru-RU" sz="2700" b="1" dirty="0" smtClean="0">
                <a:latin typeface="a_CityNovaRg"/>
              </a:rPr>
              <a:t> </a:t>
            </a:r>
            <a:r>
              <a:rPr lang="ru-RU" sz="2700" b="1" i="1" dirty="0" smtClean="0">
                <a:latin typeface="a_CityNovaRg"/>
              </a:rPr>
              <a:t>под экскурсией понимается такая форма организации обучения и воспитания, при которой учащиеся воспринимают и усваивают знания путем перехода к месту расположения изучаемых объектов </a:t>
            </a:r>
            <a:r>
              <a:rPr lang="ru-RU" sz="2700" dirty="0" smtClean="0">
                <a:latin typeface="a_CityNovaRg"/>
              </a:rPr>
              <a:t>(природы, исторических памятников)</a:t>
            </a:r>
            <a:r>
              <a:rPr lang="ru-RU" sz="2700" b="1" i="1" dirty="0" smtClean="0">
                <a:latin typeface="a_CityNovaRg"/>
              </a:rPr>
              <a:t> и</a:t>
            </a:r>
            <a:r>
              <a:rPr lang="ru-RU" sz="2700" b="1" dirty="0" smtClean="0">
                <a:latin typeface="a_CityNovaRg"/>
              </a:rPr>
              <a:t> </a:t>
            </a:r>
            <a:r>
              <a:rPr lang="ru-RU" sz="2700" b="1" i="1" dirty="0" smtClean="0">
                <a:latin typeface="a_CityNovaRg"/>
              </a:rPr>
              <a:t>непосредственного ознакомления с ними.</a:t>
            </a:r>
            <a:endParaRPr lang="ru-RU" sz="2700" dirty="0">
              <a:latin typeface="a_CityNovaR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28794" y="214290"/>
            <a:ext cx="525658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_ModernoCapsRg" charset="-52"/>
              </a:rPr>
              <a:t>функции экскурсии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_ModernoCapsRg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6357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_CityNovaRg"/>
              </a:rPr>
              <a:t>Экскурсии обеспечивают реализацию дидактического принципа связи теории с практикой.</a:t>
            </a:r>
          </a:p>
          <a:p>
            <a:pPr algn="just"/>
            <a:r>
              <a:rPr lang="ru-RU" sz="2400" dirty="0" smtClean="0">
                <a:latin typeface="a_CityNovaRg"/>
              </a:rPr>
              <a:t>Экскурсии являются весьма эффективной формой организации учебной работы и в этом отношении выполняют ряд существенных дидактических функций:</a:t>
            </a:r>
          </a:p>
          <a:p>
            <a:pPr algn="just"/>
            <a:r>
              <a:rPr lang="ru-RU" sz="2400" dirty="0" smtClean="0">
                <a:latin typeface="a_CityNovaRg"/>
              </a:rPr>
              <a:t>- с помощью экскурсий реализуется принцип наглядности обучения, ибо в процессе их учащиеся непосредственно знакомятся с изучаемыми предметами и явлениями;</a:t>
            </a:r>
          </a:p>
          <a:p>
            <a:pPr algn="just"/>
            <a:r>
              <a:rPr lang="ru-RU" sz="2400" dirty="0" smtClean="0">
                <a:latin typeface="a_CityNovaRg"/>
              </a:rPr>
              <a:t>- экскурсии позволяют повышать научность обучения и укреплять его связь с жизнью, с практикой;</a:t>
            </a:r>
          </a:p>
          <a:p>
            <a:pPr algn="just"/>
            <a:r>
              <a:rPr lang="ru-RU" sz="2400" dirty="0" smtClean="0">
                <a:latin typeface="a_CityNovaRg"/>
              </a:rPr>
              <a:t>- экскурсии способствуют политехническому обучению, так как дают возможность знакомить учащихся с производством, с применением научных знаний в промышленности и сельском хозяйстве;</a:t>
            </a:r>
          </a:p>
          <a:p>
            <a:pPr algn="just"/>
            <a:r>
              <a:rPr lang="ru-RU" sz="2400" dirty="0" smtClean="0">
                <a:latin typeface="a_CityNovaRg"/>
              </a:rPr>
              <a:t>- экскурсии играют важную роль в профессиональной ориентации учащихся</a:t>
            </a:r>
            <a:endParaRPr lang="ru-RU" sz="2800" dirty="0">
              <a:latin typeface="a_CityNovaR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857356" y="357166"/>
            <a:ext cx="525658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_ModernoCapsRg" charset="-52"/>
              </a:rPr>
              <a:t>проведение экскурсии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_ModernoCapsRg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a_CityNovaRg"/>
              </a:rPr>
              <a:t>При проведении экскурсий </a:t>
            </a:r>
            <a:r>
              <a:rPr lang="ru-RU" sz="2600" i="1" dirty="0" smtClean="0">
                <a:latin typeface="a_CityNovaRg"/>
              </a:rPr>
              <a:t>важнейшая задача</a:t>
            </a:r>
            <a:r>
              <a:rPr lang="ru-RU" sz="2600" b="1" dirty="0" smtClean="0">
                <a:latin typeface="a_CityNovaRg"/>
              </a:rPr>
              <a:t> </a:t>
            </a:r>
            <a:r>
              <a:rPr lang="ru-RU" sz="2600" dirty="0" smtClean="0">
                <a:latin typeface="a_CityNovaRg"/>
              </a:rPr>
              <a:t>состоит в том, чтобы </a:t>
            </a:r>
            <a:r>
              <a:rPr lang="ru-RU" sz="2600" i="1" dirty="0" smtClean="0">
                <a:latin typeface="a_CityNovaRg"/>
              </a:rPr>
              <a:t>добиться обстоятельного осмысления и прочного усвоения изучаемого материала</a:t>
            </a:r>
            <a:r>
              <a:rPr lang="ru-RU" sz="2600" i="1" dirty="0" smtClean="0">
                <a:latin typeface="a_CityNovaRg"/>
              </a:rPr>
              <a:t>. </a:t>
            </a:r>
            <a:r>
              <a:rPr lang="ru-RU" sz="2600" dirty="0" smtClean="0">
                <a:latin typeface="a_CityNovaRg"/>
              </a:rPr>
              <a:t>Решению </a:t>
            </a:r>
            <a:r>
              <a:rPr lang="ru-RU" sz="2600" dirty="0" smtClean="0">
                <a:latin typeface="a_CityNovaRg"/>
              </a:rPr>
              <a:t>этой задачи должна быть подчинена методика экскурсий. В общем плане эта методика включает в себя: а) подготовку экскурсии, б) выход (выезд) учащихся к изучаемым объектам и усвоение (закрепление) учебного материала по теме занятий, в) обработка материалов экскурсии и подведение её итогов. Успех экскурсии определяется ее подготовкой: учитель должен предварительно ознакомиться с объектом, составить план её проведения, определить познавательные задания для учащихся в ходе экскурсии, определение маршрута и порядка движения, проведение инструктажа по технике безопасности.</a:t>
            </a:r>
            <a:endParaRPr lang="ru-RU" sz="2600" dirty="0">
              <a:latin typeface="a_CityNovaR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43608" y="467961"/>
            <a:ext cx="756084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_ModernoCapsRg" charset="-52"/>
              </a:rPr>
              <a:t>Этапы проведения экскурсии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_ModernoCapsRg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48075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_CityNovaRg"/>
              </a:rPr>
              <a:t>I</a:t>
            </a:r>
            <a:r>
              <a:rPr lang="ru-RU" sz="2800" u="sng" dirty="0" smtClean="0">
                <a:latin typeface="a_CityNovaRg"/>
              </a:rPr>
              <a:t>. </a:t>
            </a:r>
            <a:r>
              <a:rPr lang="ru-RU" sz="2800" i="1" u="sng" dirty="0" smtClean="0">
                <a:latin typeface="a_CityNovaRg"/>
              </a:rPr>
              <a:t>Подготовительная работа к экскурсии:</a:t>
            </a:r>
            <a:endParaRPr lang="ru-RU" sz="2800" dirty="0" smtClean="0">
              <a:latin typeface="a_CityNovaRg"/>
            </a:endParaRPr>
          </a:p>
          <a:p>
            <a:r>
              <a:rPr lang="ru-RU" sz="2800" dirty="0" smtClean="0">
                <a:latin typeface="a_CityNovaRg"/>
              </a:rPr>
              <a:t>а) четкое определение ее цели,</a:t>
            </a:r>
          </a:p>
          <a:p>
            <a:r>
              <a:rPr lang="ru-RU" sz="2800" dirty="0" smtClean="0">
                <a:latin typeface="a_CityNovaRg"/>
              </a:rPr>
              <a:t>б) выбор объекта изучения;</a:t>
            </a:r>
          </a:p>
          <a:p>
            <a:r>
              <a:rPr lang="ru-RU" sz="2800" dirty="0" smtClean="0">
                <a:latin typeface="a_CityNovaRg"/>
              </a:rPr>
              <a:t>в) постановка перед учащимися конкретных вопросов,</a:t>
            </a:r>
          </a:p>
          <a:p>
            <a:r>
              <a:rPr lang="ru-RU" sz="2800" dirty="0" smtClean="0">
                <a:latin typeface="a_CityNovaRg"/>
              </a:rPr>
              <a:t>г) посещение зрителем объекта экскурсии, решение вопроса о том, кто будет выступать в качестве экскурсовода -  сам педагог  или работник предприятия. </a:t>
            </a:r>
          </a:p>
          <a:p>
            <a:r>
              <a:rPr lang="ru-RU" sz="2800" dirty="0" smtClean="0">
                <a:latin typeface="a_CityNovaRg"/>
              </a:rPr>
              <a:t>Педагог договаривается с ним о цели экскурсии, ее содержании, методике объяснения.</a:t>
            </a:r>
          </a:p>
          <a:p>
            <a:pPr algn="just"/>
            <a:endParaRPr lang="ru-RU" sz="2800" dirty="0">
              <a:latin typeface="a_CityNovaR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43608" y="467961"/>
            <a:ext cx="756084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_ModernoCapsRg" charset="-52"/>
              </a:rPr>
              <a:t>Этапы проведения экскурсии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_ModernoCapsRg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48075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II</a:t>
            </a:r>
            <a:r>
              <a:rPr lang="ru-RU" sz="2800" dirty="0" smtClean="0">
                <a:latin typeface="a_CityNovaRg"/>
              </a:rPr>
              <a:t>. </a:t>
            </a:r>
            <a:r>
              <a:rPr lang="ru-RU" sz="2800" u="sng" dirty="0" smtClean="0">
                <a:latin typeface="a_CityNovaRg"/>
              </a:rPr>
              <a:t>Содержательная часть экскурсии, т.е. организация учебной работы по восприятию усвоению (или закреплению) изучаемого материала</a:t>
            </a:r>
            <a:r>
              <a:rPr lang="ru-RU" sz="2800" dirty="0" smtClean="0">
                <a:latin typeface="a_CityNovaRg"/>
              </a:rPr>
              <a:t> во время ее проведения с помощью методов рассказа, объяснения, беседы и демонстрации.</a:t>
            </a:r>
          </a:p>
          <a:p>
            <a:pPr algn="just"/>
            <a:endParaRPr lang="ru-RU" sz="2800" dirty="0" smtClean="0">
              <a:latin typeface="a_CityNovaR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43608" y="179929"/>
            <a:ext cx="756084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_ModernoCapsRg" charset="-52"/>
              </a:rPr>
              <a:t>Этапы проведения экскурсии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_ModernoCapsRg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a_CityNovaRg"/>
              </a:rPr>
              <a:t>III. </a:t>
            </a:r>
            <a:r>
              <a:rPr lang="ru-RU" sz="2600" u="sng" dirty="0" smtClean="0">
                <a:latin typeface="a_CityNovaRg"/>
              </a:rPr>
              <a:t>Подведение итогов,</a:t>
            </a:r>
            <a:r>
              <a:rPr lang="ru-RU" sz="2600" dirty="0" smtClean="0">
                <a:latin typeface="a_CityNovaRg"/>
              </a:rPr>
              <a:t> обобщение того, что учащиеся узнали нового во время ее проведения.</a:t>
            </a:r>
          </a:p>
          <a:p>
            <a:pPr algn="just"/>
            <a:r>
              <a:rPr lang="ru-RU" sz="2600" dirty="0" smtClean="0">
                <a:latin typeface="a_CityNovaRg"/>
              </a:rPr>
              <a:t>По завершении экскурсии следует обработать собранные материалы и наблюдения, подговорить коллекции, альбомы, выставки, стенгазеты, доклады, рефераты. Большой воспитательный эффект имеет указание фамилии и имени в подготовленных альбомах, на экспонатах выставки и др. материалах экскурсии, кем и когда они подготовлены. Эти сведения вместе с экспонатами и материалами обычно долго хранятся в школе и составляют предмет гордости ее выпускников. Некоторые экспонаты со временем могут представлять даже этнографический интерес. Подведение итогов, возможно, проводить в форме беседы с оценкой полученных знаний и выполняемых работ.</a:t>
            </a:r>
            <a:endParaRPr lang="ru-RU" sz="2600" dirty="0">
              <a:latin typeface="a_CityNovaR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907704" y="1886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_ModernoCapsRg" charset="-52"/>
              </a:rPr>
              <a:t>Ссылки: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_ModernoCapsRg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6672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Фото для фона: </a:t>
            </a:r>
            <a:r>
              <a:rPr lang="en-US" dirty="0" smtClean="0">
                <a:hlinkClick r:id="rId4"/>
              </a:rPr>
              <a:t>http://fotki.yandex.ru/search.xml?text=bigcity&amp;search_author=holi17&amp;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Нижегородский кремль: </a:t>
            </a:r>
            <a:r>
              <a:rPr lang="en-US" dirty="0" smtClean="0">
                <a:hlinkClick r:id="rId5"/>
              </a:rPr>
              <a:t>http://www.topcastles.ru/russia/nigegorodskiy-kreml/?5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Нижегородская ярмарка: </a:t>
            </a:r>
            <a:r>
              <a:rPr lang="en-US" dirty="0" smtClean="0">
                <a:hlinkClick r:id="rId6"/>
              </a:rPr>
              <a:t>http://www.rutraveller.ru/place?id=7139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Усадьба Рукавишниковых: </a:t>
            </a:r>
            <a:r>
              <a:rPr lang="en-US" dirty="0" smtClean="0">
                <a:hlinkClick r:id="rId7"/>
              </a:rPr>
              <a:t>http://www.afisha.ru/nnovgorod/museum/8815/</a:t>
            </a:r>
            <a:r>
              <a:rPr lang="ru-RU" dirty="0" smtClean="0"/>
              <a:t>, </a:t>
            </a:r>
            <a:r>
              <a:rPr lang="en-US" dirty="0" smtClean="0">
                <a:hlinkClick r:id="rId8"/>
              </a:rPr>
              <a:t>http://referat.znate.ru/text/index-47628.htm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Большая Покровская: </a:t>
            </a:r>
            <a:r>
              <a:rPr lang="en-US" dirty="0" smtClean="0">
                <a:hlinkClick r:id="rId9"/>
              </a:rPr>
              <a:t>http://trinixy.ru/2011/10/20/</a:t>
            </a:r>
            <a:r>
              <a:rPr lang="ru-RU" dirty="0" smtClean="0"/>
              <a:t>, </a:t>
            </a:r>
            <a:r>
              <a:rPr lang="en-US" dirty="0" smtClean="0">
                <a:hlinkClick r:id="rId10"/>
              </a:rPr>
              <a:t>http://www.panoramio.com/user/</a:t>
            </a:r>
            <a:r>
              <a:rPr lang="ru-RU" dirty="0" smtClean="0"/>
              <a:t>, </a:t>
            </a:r>
            <a:r>
              <a:rPr lang="en-US" dirty="0" smtClean="0">
                <a:hlinkClick r:id="rId11"/>
              </a:rPr>
              <a:t>http://kudago.com/nnv/attractions/</a:t>
            </a:r>
            <a:r>
              <a:rPr lang="ru-RU" dirty="0" smtClean="0"/>
              <a:t> , </a:t>
            </a:r>
            <a:r>
              <a:rPr lang="en-US" dirty="0" smtClean="0">
                <a:hlinkClick r:id="rId12"/>
              </a:rPr>
              <a:t>http://www.liveinternet.ru/tags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Чкаловская лестница: </a:t>
            </a:r>
            <a:r>
              <a:rPr lang="en-US" dirty="0" smtClean="0">
                <a:hlinkClick r:id="rId13"/>
              </a:rPr>
              <a:t>http://www.liveinternet.ru/community/2408614/post73355692/</a:t>
            </a:r>
            <a:r>
              <a:rPr lang="ru-RU" dirty="0" smtClean="0"/>
              <a:t>, </a:t>
            </a:r>
            <a:r>
              <a:rPr lang="en-US" dirty="0" smtClean="0">
                <a:hlinkClick r:id="rId14"/>
              </a:rPr>
              <a:t>http://nnwelcome.com/photo/nizhny</a:t>
            </a:r>
            <a:r>
              <a:rPr lang="ru-RU" dirty="0" smtClean="0"/>
              <a:t>, </a:t>
            </a:r>
            <a:r>
              <a:rPr lang="en-US" dirty="0" smtClean="0">
                <a:hlinkClick r:id="rId15"/>
              </a:rPr>
              <a:t>http://www.vgorode.ru/#/people/showPost/postId/47306878/tId/47243575/tPId/7820658/id/7339682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Домик Каширина: </a:t>
            </a:r>
            <a:r>
              <a:rPr lang="en-US" dirty="0" smtClean="0">
                <a:hlinkClick r:id="rId16"/>
              </a:rPr>
              <a:t>http://efemerid.ru/2010/09/07/maksim-gorkij-i-nizhnij-novgorod/</a:t>
            </a:r>
            <a:r>
              <a:rPr lang="ru-RU" dirty="0" smtClean="0"/>
              <a:t>, </a:t>
            </a:r>
            <a:r>
              <a:rPr lang="en-US" dirty="0" smtClean="0">
                <a:hlinkClick r:id="rId17"/>
              </a:rPr>
              <a:t>http://amigonn.ru/nn/musseum_nn/museum_domik_kashirina/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Памятник Минину и Пожарскому: </a:t>
            </a:r>
            <a:r>
              <a:rPr lang="en-US" dirty="0" smtClean="0">
                <a:hlinkClick r:id="rId18"/>
              </a:rPr>
              <a:t>http://www.fototerra.ru/Russia/Nizhnij-Novgorod/Nalchik2000-3625.html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Собор А.Невского: </a:t>
            </a:r>
            <a:r>
              <a:rPr lang="en-US" dirty="0" smtClean="0">
                <a:hlinkClick r:id="rId19"/>
              </a:rPr>
              <a:t>http://www.trip-guide.ru/foto_16185.htm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_RomanusTitulRg" pitchFamily="82" charset="-52"/>
              </a:rPr>
              <a:t>Внеклассное мероприятие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_RomanusTitulRg" pitchFamily="82" charset="-52"/>
              </a:rPr>
              <a:t>в 4 классе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_RomanusTitulRg" pitchFamily="82" charset="-52"/>
              </a:rPr>
              <a:t>ГКООУ «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a_RomanusTitulRg" pitchFamily="82" charset="-52"/>
              </a:rPr>
              <a:t>Морёновская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_RomanusTitulRg" pitchFamily="82" charset="-52"/>
              </a:rPr>
              <a:t> областная санаторно-лесная школа»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_RomanusTitulRg" pitchFamily="8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3717032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enguiatGothicCTT" pitchFamily="2" charset="0"/>
              </a:rPr>
              <a:t>Подготовила и провела учитель начальных классов </a:t>
            </a:r>
          </a:p>
          <a:p>
            <a:pPr algn="ctr"/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BenguiatGothicCTT" pitchFamily="2" charset="0"/>
              </a:rPr>
              <a:t>Цопа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enguiatGothicCTT" pitchFamily="2" charset="0"/>
              </a:rPr>
              <a:t> Ольга Николаевна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enguiatGothic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5400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_ModernoCapsRg" charset="-52"/>
              </a:rPr>
              <a:t>Нижегородский кремль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_ModernoCapsRg" charset="-52"/>
            </a:endParaRPr>
          </a:p>
        </p:txBody>
      </p:sp>
      <p:pic>
        <p:nvPicPr>
          <p:cNvPr id="12290" name="Picture 2" descr="http://www.topcastles.ru/alboms/3/24327/131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412776"/>
            <a:ext cx="3333750" cy="466725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14282" y="1142984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_CityNovaRg" pitchFamily="18" charset="-52"/>
              </a:rPr>
              <a:t>Кремль </a:t>
            </a:r>
            <a:r>
              <a:rPr lang="ru-RU" sz="2400" dirty="0" smtClean="0">
                <a:latin typeface="a_CityNovaRg" pitchFamily="18" charset="-52"/>
              </a:rPr>
              <a:t>- сердце древнерусского города. В минуту военной опасности за стенами кремля укрывались не только жители посада и пригородных слобод, но и многих окрестных деревень. Нижегородский кремль - средневековое оборонительное сооружение на плоской вершине и </a:t>
            </a:r>
            <a:r>
              <a:rPr lang="ru-RU" sz="2400" dirty="0" err="1" smtClean="0">
                <a:latin typeface="a_CityNovaRg" pitchFamily="18" charset="-52"/>
              </a:rPr>
              <a:t>cеверо</a:t>
            </a:r>
            <a:r>
              <a:rPr lang="ru-RU" sz="2400" dirty="0" smtClean="0">
                <a:latin typeface="a_CityNovaRg" pitchFamily="18" charset="-52"/>
              </a:rPr>
              <a:t> - западных склонах Часовой горы в Нижнем Новгороде, площадь кремля - 22,7 га</a:t>
            </a:r>
            <a:endParaRPr lang="ru-RU" sz="2400" dirty="0">
              <a:latin typeface="a_CityNova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5400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_ModernoCapsRg" pitchFamily="82" charset="-52"/>
              </a:rPr>
              <a:t>Нижегородская ярмарка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_ModernoCapsRg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8072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_CityNovaRg" pitchFamily="18" charset="-52"/>
              </a:rPr>
              <a:t>Нижегородская ярмарка </a:t>
            </a:r>
            <a:r>
              <a:rPr lang="ru-RU" sz="2400" dirty="0" smtClean="0">
                <a:latin typeface="a_CityNovaRg" pitchFamily="18" charset="-52"/>
              </a:rPr>
              <a:t>– это один из крупнейших выставочных комплексов в России. Ежегодно более 60 выставок становятся площадкой для презентаций инновационных проектов и новых научных разработок. </a:t>
            </a:r>
            <a:endParaRPr lang="ru-RU" sz="2400" dirty="0">
              <a:latin typeface="a_CityNovaRg" pitchFamily="18" charset="-52"/>
            </a:endParaRPr>
          </a:p>
        </p:txBody>
      </p:sp>
      <p:pic>
        <p:nvPicPr>
          <p:cNvPr id="1026" name="Picture 2" descr="http://www.rutraveller.ru/icache/place/18940_603x3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2852936"/>
            <a:ext cx="5743575" cy="33718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79512" y="2492896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_CityNovaRg" pitchFamily="18" charset="-52"/>
              </a:rPr>
              <a:t>Без преувеличения можно сказать, что ярмарка - одно из красивейших мест города, вызывающее восхищение гостей </a:t>
            </a:r>
          </a:p>
          <a:p>
            <a:r>
              <a:rPr lang="ru-RU" sz="2400" dirty="0" smtClean="0">
                <a:latin typeface="a_CityNovaRg" pitchFamily="18" charset="-52"/>
              </a:rPr>
              <a:t>и пользующееся заслуженной любовью и гордостью нижегородцев.</a:t>
            </a:r>
            <a:endParaRPr lang="ru-RU" sz="2400" dirty="0">
              <a:latin typeface="a_CityNova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259632" y="188640"/>
            <a:ext cx="68407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_ModernoCapsRg" pitchFamily="82" charset="-52"/>
              </a:rPr>
              <a:t>Музей «Усадьба Рукавишниковых»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_ModernoCapsRg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628800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_CityNovaRg" pitchFamily="18" charset="-52"/>
              </a:rPr>
              <a:t>Усадьба Рукавишниковых </a:t>
            </a:r>
            <a:r>
              <a:rPr lang="ru-RU" sz="2400" dirty="0" smtClean="0">
                <a:latin typeface="a_CityNovaRg" pitchFamily="18" charset="-52"/>
              </a:rPr>
              <a:t>- объект культурного наследия регионального значения. Дом-дворец, построенный в 1877 г. по заказу нижегородского купца-миллионера Сергея Михайловича Рукавишникова, стал самым ярким и богатым в Нижнем Новгороде</a:t>
            </a:r>
            <a:endParaRPr lang="ru-RU" sz="2400" dirty="0">
              <a:latin typeface="a_CityNovaRg" pitchFamily="18" charset="-52"/>
            </a:endParaRPr>
          </a:p>
        </p:txBody>
      </p:sp>
      <p:pic>
        <p:nvPicPr>
          <p:cNvPr id="2" name="Picture 2" descr="Усадьба Рукавишниковы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7714" y="1052736"/>
            <a:ext cx="3712758" cy="2472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http://media-cdn.tripadvisor.com/media/photo-s/02/b9/e5/07/rukavishnikovy-estat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65898" y="3789040"/>
            <a:ext cx="3726582" cy="27915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14282" y="1071546"/>
            <a:ext cx="5040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_CityNovaRg" pitchFamily="18" charset="-52"/>
              </a:rPr>
              <a:t>С 1924 г. в усадьбе получил постоянную прописку краеведческий музей, ныне Нижегородский государственный историко-архитектурный музей-заповедник. В настоящее время объектом показа являются архитектурные особенности здания и эстетические достоинства его интерьеров, исторические выставки и уникальные коллекции культурных памятников из фондов музея-заповедника, в том числе выставка "Особая кладовая", где экспонируются предметы так называемого "</a:t>
            </a:r>
            <a:r>
              <a:rPr lang="ru-RU" sz="2200" dirty="0" err="1" smtClean="0">
                <a:latin typeface="a_CityNovaRg" pitchFamily="18" charset="-52"/>
              </a:rPr>
              <a:t>спецхранения</a:t>
            </a:r>
            <a:r>
              <a:rPr lang="ru-RU" sz="2200" dirty="0" smtClean="0">
                <a:latin typeface="a_CityNovaRg" pitchFamily="18" charset="-52"/>
              </a:rPr>
              <a:t>" (серебряные и золотые изделия, нижегородские клады)</a:t>
            </a:r>
            <a:endParaRPr lang="ru-RU" sz="2200" dirty="0">
              <a:latin typeface="a_CityNova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5400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_ModernoCapsRg" pitchFamily="82" charset="-52"/>
              </a:rPr>
              <a:t>Большая Покровская -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_ModernoCapsRg" pitchFamily="82" charset="-5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980728"/>
            <a:ext cx="8687017" cy="5632311"/>
            <a:chOff x="179512" y="908720"/>
            <a:chExt cx="8687017" cy="5632311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908720"/>
              <a:ext cx="4104456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улица, соединяющая </a:t>
              </a:r>
            </a:p>
            <a:p>
              <a:r>
                <a:rPr lang="ru-RU" sz="2400" b="1" dirty="0" smtClean="0">
                  <a:hlinkClick r:id="rId4" tooltip="Площадь Минина и Пожарского"/>
                </a:rPr>
                <a:t>площадь Минина и Пожарского</a:t>
              </a:r>
              <a:r>
                <a:rPr lang="ru-RU" sz="2400" b="1" dirty="0" smtClean="0"/>
                <a:t> с </a:t>
              </a:r>
              <a:r>
                <a:rPr lang="ru-RU" sz="2400" b="1" dirty="0" smtClean="0">
                  <a:hlinkClick r:id="rId5" tooltip="Площадь Лядова"/>
                </a:rPr>
                <a:t>площадью </a:t>
              </a:r>
              <a:r>
                <a:rPr lang="ru-RU" sz="2400" b="1" dirty="0" err="1" smtClean="0">
                  <a:hlinkClick r:id="rId5" tooltip="Площадь Лядова"/>
                </a:rPr>
                <a:t>Лядова</a:t>
              </a:r>
              <a:r>
                <a:rPr lang="ru-RU" sz="2400" b="1" dirty="0" smtClean="0"/>
                <a:t>. Одна из самых старинных улиц Нижнего Новгорода и до </a:t>
              </a:r>
              <a:r>
                <a:rPr lang="ru-RU" sz="2400" b="1" dirty="0" smtClean="0">
                  <a:hlinkClick r:id="rId6" tooltip="1917 год"/>
                </a:rPr>
                <a:t>1917 года</a:t>
              </a:r>
              <a:r>
                <a:rPr lang="ru-RU" sz="2400" b="1" dirty="0" smtClean="0"/>
                <a:t> считалась дворянской; оформилась как главная улица города к концу </a:t>
              </a:r>
              <a:r>
                <a:rPr lang="ru-RU" sz="2400" b="1" dirty="0" smtClean="0">
                  <a:hlinkClick r:id="rId7" tooltip="XVIII век"/>
                </a:rPr>
                <a:t>XVIII века</a:t>
              </a:r>
              <a:r>
                <a:rPr lang="ru-RU" sz="2400" b="1" dirty="0" smtClean="0"/>
                <a:t>.</a:t>
              </a:r>
            </a:p>
            <a:p>
              <a:r>
                <a:rPr lang="ru-RU" sz="2400" b="1" dirty="0" smtClean="0"/>
                <a:t>Названа по стоявшей на ней церкви Покрова Пресвятой Богородицы (на месте дома 30А — ныне Первой булочной).</a:t>
              </a:r>
            </a:p>
          </p:txBody>
        </p:sp>
        <p:pic>
          <p:nvPicPr>
            <p:cNvPr id="11266" name="Picture 2" descr="http://trinixy.ru/pics4/20111020/novgorod_02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211960" y="1124744"/>
              <a:ext cx="4654569" cy="295232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11270" name="Picture 6" descr="►Нижний Новгород. Памятник Е.А. Евстигнееву на Большой Покровской перед нижегородским государственным академическим театром драмы имени М.Горького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5960" y="1628800"/>
            <a:ext cx="5598368" cy="4198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274" name="Picture 10" descr="http://img1.liveinternet.ru/images/attach/c/2/74/585/74585139_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27784" y="1052736"/>
            <a:ext cx="3921900" cy="522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17" name="Группа 16"/>
          <p:cNvGrpSpPr/>
          <p:nvPr/>
        </p:nvGrpSpPr>
        <p:grpSpPr>
          <a:xfrm>
            <a:off x="0" y="1071546"/>
            <a:ext cx="8335516" cy="5447645"/>
            <a:chOff x="72008" y="1071546"/>
            <a:chExt cx="8335516" cy="5447645"/>
          </a:xfrm>
        </p:grpSpPr>
        <p:pic>
          <p:nvPicPr>
            <p:cNvPr id="11272" name="Picture 8" descr="http://kudago.com/media/thumbs/af/96/af96ee5baf7a2d504b122667da48f6b7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788024" y="1196752"/>
              <a:ext cx="3619500" cy="48291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2" name="TextBox 11"/>
            <p:cNvSpPr txBox="1"/>
            <p:nvPr/>
          </p:nvSpPr>
          <p:spPr>
            <a:xfrm>
              <a:off x="72008" y="1071546"/>
              <a:ext cx="4500562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/>
                <a:t>Протяжённость улицы 2232 </a:t>
              </a:r>
              <a:r>
                <a:rPr lang="ru-RU" sz="2200" b="1" dirty="0" smtClean="0">
                  <a:hlinkClick r:id="rId12" tooltip="Метр"/>
                </a:rPr>
                <a:t>метра</a:t>
              </a:r>
              <a:r>
                <a:rPr lang="ru-RU" sz="2200" b="1" dirty="0" smtClean="0"/>
                <a:t>, из которых 1236 метров составляет пешеходная часть, закрытая для движения автотранспорта (от площади Минина до улицы Малой Покровской). С 1918 по 1992 годы Большая Покровская улица называлась улица </a:t>
              </a:r>
              <a:r>
                <a:rPr lang="ru-RU" sz="2200" b="1" dirty="0" err="1" smtClean="0"/>
                <a:t>имени</a:t>
              </a:r>
              <a:r>
                <a:rPr lang="ru-RU" sz="2200" b="1" dirty="0" err="1" smtClean="0">
                  <a:hlinkClick r:id="rId13" tooltip="Свердлов, Яков Михайлович"/>
                </a:rPr>
                <a:t>Я</a:t>
              </a:r>
              <a:r>
                <a:rPr lang="ru-RU" sz="2200" b="1" dirty="0" smtClean="0">
                  <a:hlinkClick r:id="rId13" tooltip="Свердлов, Яков Михайлович"/>
                </a:rPr>
                <a:t>. М. Свердлова</a:t>
              </a:r>
              <a:r>
                <a:rPr lang="ru-RU" sz="2200" b="1" dirty="0" smtClean="0"/>
                <a:t>.</a:t>
              </a:r>
            </a:p>
            <a:p>
              <a:r>
                <a:rPr lang="ru-RU" sz="2200" b="1" dirty="0" smtClean="0"/>
                <a:t>Улица связывает 4 площади: </a:t>
              </a:r>
              <a:r>
                <a:rPr lang="ru-RU" sz="2200" b="1" dirty="0" smtClean="0">
                  <a:hlinkClick r:id="rId4" tooltip="Площадь Минина и Пожарского"/>
                </a:rPr>
                <a:t>Минина и Пожарского</a:t>
              </a:r>
              <a:r>
                <a:rPr lang="ru-RU" sz="2200" b="1" dirty="0" smtClean="0"/>
                <a:t>, Театральную, Горького и </a:t>
              </a:r>
              <a:r>
                <a:rPr lang="ru-RU" sz="2200" b="1" dirty="0" err="1" smtClean="0">
                  <a:hlinkClick r:id="rId5" tooltip="Площадь Лядова"/>
                </a:rPr>
                <a:t>Лядова</a:t>
              </a:r>
              <a:r>
                <a:rPr lang="ru-RU" sz="2200" b="1" dirty="0" smtClean="0"/>
                <a:t>. На улице находится большое количество памятников архитектуры</a:t>
              </a:r>
            </a:p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81643" y="65314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79712" y="262389"/>
            <a:ext cx="5400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_ModernoCapsRg" pitchFamily="82" charset="-52"/>
              </a:rPr>
              <a:t>Чкаловская лестница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_ModernoCapsRg" pitchFamily="82" charset="-5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1124744"/>
            <a:ext cx="8540149" cy="5472608"/>
            <a:chOff x="251520" y="1124744"/>
            <a:chExt cx="8540149" cy="5472608"/>
          </a:xfrm>
        </p:grpSpPr>
        <p:pic>
          <p:nvPicPr>
            <p:cNvPr id="28676" name="Picture 4" descr="http://nnwelcome.com/system/images/W1siZiIsIjIwMTIvMTEvMDUvMThfNDdfNDFfMjY2X182LmpwZyJdXQ/%D0%A7%D0%BA%D0%B0%D0%BB%D0%BE%D0%B2%D1%81%D0%BA%D0%B0%D1%8F+%D0%BB%D0%B5%D1%81%D1%82%D0%BD%D0%B8%D1%86%D0%B0+6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1124744"/>
              <a:ext cx="5186934" cy="34563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28678" name="Picture 6" descr="http://nat922.narod.ru/house/nnovgorod29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95936" y="2996952"/>
              <a:ext cx="4795733" cy="3600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12" name="Группа 11"/>
          <p:cNvGrpSpPr/>
          <p:nvPr/>
        </p:nvGrpSpPr>
        <p:grpSpPr>
          <a:xfrm>
            <a:off x="251519" y="932522"/>
            <a:ext cx="9073009" cy="5016758"/>
            <a:chOff x="251519" y="932522"/>
            <a:chExt cx="9073009" cy="5016758"/>
          </a:xfrm>
        </p:grpSpPr>
        <p:pic>
          <p:nvPicPr>
            <p:cNvPr id="28680" name="Picture 8" descr="http://m1.vgorode.ru/7339682/47306278/6.jpe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1519" y="1628800"/>
              <a:ext cx="4536505" cy="36724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TextBox 10"/>
            <p:cNvSpPr txBox="1"/>
            <p:nvPr/>
          </p:nvSpPr>
          <p:spPr>
            <a:xfrm>
              <a:off x="4788024" y="932522"/>
              <a:ext cx="4536504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В 1943 году в честь победоносного завершения Сталинградской битвы была заложена мемориальная Чкаловская лестница. Строили  ее немецкие военнопленные в 1949 году. Лестница связывает верхнюю часть города с </a:t>
              </a:r>
              <a:r>
                <a:rPr lang="ru-RU" sz="2000" dirty="0" err="1" smtClean="0"/>
                <a:t>Нижне-Волжской</a:t>
              </a:r>
              <a:r>
                <a:rPr lang="ru-RU" sz="2000" dirty="0" smtClean="0"/>
                <a:t> набережной. В 1985 году у подножия Чкаловской лестницы на установили катер “Герой”, входивший в состав Волжской военной флотилии и в годы Великой Отечественной войны участвовавший в Сталинградской битве. Так что уже третье десятилетие лестница тянется от одного “Героя” до другого — Героя Советского Союза Валерия Чкалова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5400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_ModernoCapsRg" pitchFamily="82" charset="-52"/>
              </a:rPr>
              <a:t>Домик Каширина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_ModernoCapsRg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5076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Дом, в котором сейчас располагается музей, принадлежал деду писателя по линии матери - нижегородскому ремесленнику-красильщику Василию Васильевичу Каширину. Сюда 3-х летний Алеша Пешков с матерью Варварой Васильевной приехал в конце августа 1871 года из Астрахани, где умер от холеры его отец Максим </a:t>
            </a:r>
            <a:r>
              <a:rPr lang="ru-RU" sz="2400" dirty="0" err="1" smtClean="0"/>
              <a:t>Савватиевич</a:t>
            </a:r>
            <a:endParaRPr lang="ru-RU" sz="2400" dirty="0">
              <a:latin typeface="a_AntiqueTradyRgh" pitchFamily="82" charset="-52"/>
            </a:endParaRPr>
          </a:p>
        </p:txBody>
      </p:sp>
      <p:pic>
        <p:nvPicPr>
          <p:cNvPr id="1026" name="Picture 2" descr="http://efemerid.ru/wp-content/uploads/2010/09/kash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831" y="1052736"/>
            <a:ext cx="4017665" cy="26363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http://amigonn.ru/img/museum/kh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455367"/>
            <a:ext cx="3429000" cy="2286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644008" y="4293096"/>
            <a:ext cx="45365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Бытовой музей детства А.М.Горького представляет собой яркую иллюстрацию автобиографической повести «Детство».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71600" y="188640"/>
            <a:ext cx="727280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_ModernoCapsRg" pitchFamily="82" charset="-52"/>
              </a:rPr>
              <a:t>Памятник Минину и Пожарскому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_ModernoCapsRg" pitchFamily="82" charset="-52"/>
            </a:endParaRPr>
          </a:p>
        </p:txBody>
      </p:sp>
      <p:pic>
        <p:nvPicPr>
          <p:cNvPr id="23554" name="Picture 2" descr="http://www.fototerra.ru/image.html?id=75351&amp;size=mediu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980728"/>
            <a:ext cx="7548331" cy="5661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TextBox 8"/>
          <p:cNvSpPr txBox="1"/>
          <p:nvPr/>
        </p:nvSpPr>
        <p:spPr>
          <a:xfrm>
            <a:off x="971600" y="908720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_AntiqueTradyBrk" pitchFamily="18" charset="-52"/>
              </a:rPr>
              <a:t>  </a:t>
            </a:r>
            <a:r>
              <a:rPr lang="ru-RU" sz="2400" dirty="0" smtClean="0">
                <a:latin typeface="a_CityNovaRg" pitchFamily="18" charset="-52"/>
              </a:rPr>
              <a:t>Памятник Минину и Пожарскому изначально располагался в Москве на Красной площади. В 2004-м году копия монумента была отправлена в Нижний Новгород, на родину вождей народного ополчения 1612-го года. Это было смутное время. На престол взошел Лжедмитрий II. Жители Нижнего Новгорода в это время активно поддерживали царя Шуйского и намеревались свергнуть </a:t>
            </a:r>
            <a:r>
              <a:rPr lang="ru-RU" sz="2400" dirty="0" err="1" smtClean="0">
                <a:latin typeface="a_CityNovaRg" pitchFamily="18" charset="-52"/>
              </a:rPr>
              <a:t>Лжецаря</a:t>
            </a:r>
            <a:r>
              <a:rPr lang="ru-RU" sz="2400" dirty="0" smtClean="0">
                <a:latin typeface="a_CityNovaRg" pitchFamily="18" charset="-52"/>
              </a:rPr>
              <a:t>. На памятнике изображен эпизод воззвания </a:t>
            </a:r>
            <a:r>
              <a:rPr lang="ru-RU" sz="2400" dirty="0" err="1" smtClean="0">
                <a:latin typeface="a_CityNovaRg" pitchFamily="18" charset="-52"/>
              </a:rPr>
              <a:t>Козьмы</a:t>
            </a:r>
            <a:r>
              <a:rPr lang="ru-RU" sz="2400" dirty="0" smtClean="0">
                <a:latin typeface="a_CityNovaRg" pitchFamily="18" charset="-52"/>
              </a:rPr>
              <a:t> Минина к нижегородцам. Рукой Минин указывает в сторону Москвы, призывая Земское ополчение двинуться туда и освободить столицу от Польских интервентов</a:t>
            </a:r>
            <a:endParaRPr lang="ru-RU" sz="2400" dirty="0">
              <a:latin typeface="a_CityNovaRg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796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a_AntiqueGr</vt:lpstr>
      <vt:lpstr>a_BosaNovaCpsRgh</vt:lpstr>
      <vt:lpstr>a_RomanusTitulRg</vt:lpstr>
      <vt:lpstr>BenguiatGothicCTT</vt:lpstr>
      <vt:lpstr>a_ModernoCapsRg</vt:lpstr>
      <vt:lpstr>a_CityNovaRg</vt:lpstr>
      <vt:lpstr>Calibri</vt:lpstr>
      <vt:lpstr>a_AntiqueTradyRgh</vt:lpstr>
      <vt:lpstr>a_AntiqueTradyBrk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 цопа</dc:creator>
  <cp:lastModifiedBy>User</cp:lastModifiedBy>
  <cp:revision>52</cp:revision>
  <dcterms:created xsi:type="dcterms:W3CDTF">2013-07-13T10:00:56Z</dcterms:created>
  <dcterms:modified xsi:type="dcterms:W3CDTF">2013-07-19T19:03:16Z</dcterms:modified>
</cp:coreProperties>
</file>