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8" r:id="rId6"/>
    <p:sldId id="271" r:id="rId7"/>
    <p:sldId id="272" r:id="rId8"/>
    <p:sldId id="273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AFACA-939A-42A9-9BDF-05FE7D08AFFF}" type="datetimeFigureOut">
              <a:rPr lang="ru-RU" smtClean="0"/>
              <a:pPr/>
              <a:t>29.04.2012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54063-4C1D-465B-9DCC-AE91E8FBFE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.gif"/>
          <p:cNvPicPr>
            <a:picLocks noChangeAspect="1"/>
          </p:cNvPicPr>
          <p:nvPr/>
        </p:nvPicPr>
        <p:blipFill>
          <a:blip r:embed="rId2" cstate="screen"/>
          <a:srcRect l="4687" t="2083" r="7031" b="10416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4357718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8000"/>
              </a:solidFill>
              <a:latin typeface="Propisi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000240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8000"/>
                </a:solidFill>
                <a:latin typeface="Propisi" pitchFamily="2" charset="0"/>
              </a:rPr>
              <a:t>Друзья моего</a:t>
            </a:r>
          </a:p>
          <a:p>
            <a:r>
              <a:rPr lang="ru-RU" sz="5400" b="1" dirty="0" smtClean="0">
                <a:solidFill>
                  <a:srgbClr val="008000"/>
                </a:solidFill>
                <a:latin typeface="Propisi" pitchFamily="2" charset="0"/>
              </a:rPr>
              <a:t>     ребёнка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Ворошилова Т.Н.- учитель начальных классов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 МОУ « Яновская основная школа»</a:t>
            </a:r>
            <a:endParaRPr lang="ru-RU" sz="2400" dirty="0"/>
          </a:p>
        </p:txBody>
      </p:sp>
      <p:pic>
        <p:nvPicPr>
          <p:cNvPr id="7" name="Picture 8" descr="b01b9c64ad3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2071678"/>
            <a:ext cx="221454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.gif"/>
          <p:cNvPicPr>
            <a:picLocks noChangeAspect="1"/>
          </p:cNvPicPr>
          <p:nvPr/>
        </p:nvPicPr>
        <p:blipFill>
          <a:blip r:embed="rId2" cstate="screen"/>
          <a:srcRect l="4687" t="2083" r="7031" b="10416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4071942"/>
            <a:ext cx="6858048" cy="15716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Propisi" pitchFamily="2" charset="0"/>
              </a:rPr>
              <a:t>- </a:t>
            </a:r>
            <a:r>
              <a:rPr lang="ru-RU" sz="2400" b="1" dirty="0" smtClean="0">
                <a:solidFill>
                  <a:srgbClr val="008000"/>
                </a:solidFill>
                <a:latin typeface="Propisi" pitchFamily="2" charset="0"/>
              </a:rPr>
              <a:t>Показать значение друзей в жизни ребёнка;</a:t>
            </a:r>
            <a:br>
              <a:rPr lang="ru-RU" sz="2400" b="1" dirty="0" smtClean="0">
                <a:solidFill>
                  <a:srgbClr val="008000"/>
                </a:solidFill>
                <a:latin typeface="Propisi" pitchFamily="2" charset="0"/>
              </a:rPr>
            </a:br>
            <a:r>
              <a:rPr lang="ru-RU" sz="2400" b="1" dirty="0" smtClean="0">
                <a:solidFill>
                  <a:srgbClr val="008000"/>
                </a:solidFill>
                <a:latin typeface="Propisi" pitchFamily="2" charset="0"/>
              </a:rPr>
              <a:t>- Способствовать  формированию интереса к взаимоотношениям своего ребёнка с одноклассниками, сверстниками;</a:t>
            </a:r>
            <a:br>
              <a:rPr lang="ru-RU" sz="2400" b="1" dirty="0" smtClean="0">
                <a:solidFill>
                  <a:srgbClr val="008000"/>
                </a:solidFill>
                <a:latin typeface="Propisi" pitchFamily="2" charset="0"/>
              </a:rPr>
            </a:br>
            <a:r>
              <a:rPr lang="ru-RU" sz="2400" b="1" dirty="0" smtClean="0">
                <a:solidFill>
                  <a:srgbClr val="008000"/>
                </a:solidFill>
                <a:latin typeface="Propisi" pitchFamily="2" charset="0"/>
              </a:rPr>
              <a:t>- проанализировать проблемы, возникающие у детей с друзьями в этот возрастной период;</a:t>
            </a:r>
            <a:endParaRPr lang="ru-RU" sz="2400" b="1" dirty="0">
              <a:solidFill>
                <a:srgbClr val="008000"/>
              </a:solidFill>
              <a:latin typeface="Propisi" pitchFamily="2" charset="0"/>
            </a:endParaRPr>
          </a:p>
        </p:txBody>
      </p:sp>
      <p:pic>
        <p:nvPicPr>
          <p:cNvPr id="6" name="Picture 11" descr="j0343351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37073" y="357166"/>
            <a:ext cx="5324302" cy="300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.gif"/>
          <p:cNvPicPr>
            <a:picLocks noChangeAspect="1"/>
          </p:cNvPicPr>
          <p:nvPr/>
        </p:nvPicPr>
        <p:blipFill>
          <a:blip r:embed="rId2" cstate="screen"/>
          <a:srcRect l="4687" t="2083" r="7031" b="10416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435771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  <a:t>Слова</a:t>
            </a:r>
            <a:b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</a:br>
            <a: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  <a:t>с удвоенной </a:t>
            </a:r>
            <a:b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</a:br>
            <a: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  <a:t>согласной</a:t>
            </a:r>
            <a:endParaRPr lang="ru-RU" sz="8000" b="1" dirty="0">
              <a:solidFill>
                <a:srgbClr val="008000"/>
              </a:solidFill>
              <a:latin typeface="Propisi" pitchFamily="2" charset="0"/>
            </a:endParaRPr>
          </a:p>
        </p:txBody>
      </p:sp>
      <p:pic>
        <p:nvPicPr>
          <p:cNvPr id="6" name="Рисунок 5" descr="530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009624" y="1438260"/>
            <a:ext cx="7429552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000108"/>
            <a:ext cx="373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Старый друг лучше новых двух.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786" y="2928934"/>
            <a:ext cx="46063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 имей сто рублей, а имей сто друзей.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228599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Доброе братство лучше богатства.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24288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1714488"/>
            <a:ext cx="4416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Дерево держится корнями, а человек</a:t>
            </a:r>
          </a:p>
          <a:p>
            <a:r>
              <a:rPr lang="ru-RU" sz="2000" b="1" dirty="0" smtClean="0"/>
              <a:t> – друзьями.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3714752"/>
            <a:ext cx="272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Друг познаётся в беде.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290" y="5286388"/>
            <a:ext cx="242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Дружба дороже денег.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4429132"/>
            <a:ext cx="410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Нет друга – ищи, а нашёл – береги.</a:t>
            </a:r>
            <a:endParaRPr lang="ru-RU" sz="2000" b="1" dirty="0"/>
          </a:p>
        </p:txBody>
      </p:sp>
      <p:pic>
        <p:nvPicPr>
          <p:cNvPr id="17" name="Picture 11" descr="j0231356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187950" y="3152811"/>
            <a:ext cx="3956050" cy="22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.gif"/>
          <p:cNvPicPr>
            <a:picLocks noChangeAspect="1"/>
          </p:cNvPicPr>
          <p:nvPr/>
        </p:nvPicPr>
        <p:blipFill>
          <a:blip r:embed="rId2" cstate="screen"/>
          <a:srcRect l="4687" t="2083" r="7031" b="10416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435771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  <a:t>Слова</a:t>
            </a:r>
            <a:b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</a:br>
            <a: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  <a:t>с удвоенной </a:t>
            </a:r>
            <a:b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</a:br>
            <a: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  <a:t>согласной</a:t>
            </a:r>
            <a:endParaRPr lang="ru-RU" sz="8000" b="1" dirty="0">
              <a:solidFill>
                <a:srgbClr val="008000"/>
              </a:solidFill>
              <a:latin typeface="Propisi" pitchFamily="2" charset="0"/>
            </a:endParaRPr>
          </a:p>
        </p:txBody>
      </p:sp>
      <p:pic>
        <p:nvPicPr>
          <p:cNvPr id="6" name="Рисунок 5" descr="53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1071546"/>
            <a:ext cx="65004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Дошкольник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друг – партнёр в играх, кто живёт неподалёку,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ходит вместе в садик, или имеет интересные игрушки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1928802"/>
            <a:ext cx="53977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Дети 7 – 9 лет- </a:t>
            </a:r>
            <a:r>
              <a:rPr lang="ru-RU" b="1" dirty="0" smtClean="0">
                <a:solidFill>
                  <a:srgbClr val="C00000"/>
                </a:solidFill>
              </a:rPr>
              <a:t>проникаются идеей о взаимностях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 сознают чувство другого.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496"/>
            <a:ext cx="5443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9 – 12 лет- </a:t>
            </a:r>
            <a:r>
              <a:rPr lang="ru-RU" b="1" dirty="0" smtClean="0">
                <a:solidFill>
                  <a:srgbClr val="C00000"/>
                </a:solidFill>
              </a:rPr>
              <a:t>друзья – люди, помогающие друг другу.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3500438"/>
            <a:ext cx="67074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11 – 12 лет- дружба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это устойчивые, длительные отношения,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основанные на обязательствах и взаимном доверии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Татьяна\Мои документы\Мои рисунки\8марта в школе - 2010\IMG_11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0"/>
            <a:ext cx="3857651" cy="684733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Игра « Через стекло»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500306"/>
            <a:ext cx="4147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 Различная походка»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357562"/>
            <a:ext cx="4384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 Живая иллюстрация»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500570"/>
            <a:ext cx="573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 Разговор с глухой бабушкой»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Лидеры: 2</a:t>
            </a:r>
            <a:br>
              <a:rPr lang="ru-RU" sz="2400" b="1" dirty="0" smtClean="0"/>
            </a:br>
            <a:r>
              <a:rPr lang="ru-RU" sz="2400" b="1" dirty="0" smtClean="0"/>
              <a:t>предпочитаемые – 3</a:t>
            </a:r>
            <a:br>
              <a:rPr lang="ru-RU" sz="2400" b="1" dirty="0" smtClean="0"/>
            </a:br>
            <a:r>
              <a:rPr lang="ru-RU" sz="2400" b="1" dirty="0" err="1" smtClean="0"/>
              <a:t>пренебрегаемые</a:t>
            </a:r>
            <a:r>
              <a:rPr lang="ru-RU" sz="2400" b="1" dirty="0" smtClean="0"/>
              <a:t> - 1 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3" name="Picture 2" descr="C:\Documents and Settings\Татьяна\Мои документы\Мои рисунки\Новая папка (2)\IMG_14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643182"/>
            <a:ext cx="803358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.gif"/>
          <p:cNvPicPr>
            <a:picLocks noChangeAspect="1"/>
          </p:cNvPicPr>
          <p:nvPr/>
        </p:nvPicPr>
        <p:blipFill>
          <a:blip r:embed="rId2" cstate="screen"/>
          <a:srcRect l="4687" t="2083" r="7031" b="10416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435771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  <a:t>Слова</a:t>
            </a:r>
            <a:b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</a:br>
            <a: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  <a:t>с удвоенной </a:t>
            </a:r>
            <a:b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</a:br>
            <a:r>
              <a:rPr lang="ru-RU" sz="8000" b="1" dirty="0" smtClean="0">
                <a:solidFill>
                  <a:srgbClr val="008000"/>
                </a:solidFill>
                <a:latin typeface="Propisi" pitchFamily="2" charset="0"/>
              </a:rPr>
              <a:t>согласной</a:t>
            </a:r>
            <a:endParaRPr lang="ru-RU" sz="8000" b="1" dirty="0">
              <a:solidFill>
                <a:srgbClr val="008000"/>
              </a:solidFill>
              <a:latin typeface="Propisi" pitchFamily="2" charset="0"/>
            </a:endParaRPr>
          </a:p>
        </p:txBody>
      </p:sp>
      <p:pic>
        <p:nvPicPr>
          <p:cNvPr id="6" name="Рисунок 5" descr="530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009624" y="1438260"/>
            <a:ext cx="7429552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24288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3714752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4429132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14348" y="785794"/>
            <a:ext cx="735811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Настоящая дружба основывается: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взаимопомощи, поддержке товарища в трудную минуту-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взаимопонимании, единстве интересов-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2чел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доверии и откровенности-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2чел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умении говорить правду в глаза, на принципиальности-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3чел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верности и доброжелательности-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чел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Мешает дружбе между одноклассниками 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зависть и соперничество, стремление казаться лучше, чем ты-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чел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обман, ложь, отсутствие доверия между людьми-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1чел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каждый думает в первую очередь о себе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4чел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ребята плохо знают друг друга-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3чел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отсутствуют общие дела, которые бы нас соединили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1чел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нет общих интересов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4чел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 сентября_0001_0767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D:\My private\Презентации. Шаблоны 2\оформление презентаций\рамочки\72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49821" y="0"/>
            <a:ext cx="929382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428736"/>
            <a:ext cx="469346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Серьёзная, вдумчивая- </a:t>
            </a:r>
            <a:r>
              <a:rPr lang="ru-RU" sz="2400" b="1" dirty="0" smtClean="0">
                <a:solidFill>
                  <a:srgbClr val="C00000"/>
                </a:solidFill>
              </a:rPr>
              <a:t>3</a:t>
            </a:r>
          </a:p>
          <a:p>
            <a:r>
              <a:rPr lang="ru-RU" sz="2400" b="1" dirty="0" smtClean="0"/>
              <a:t>Смелый, решительный – </a:t>
            </a:r>
            <a:r>
              <a:rPr lang="ru-RU" sz="2400" b="1" dirty="0" smtClean="0">
                <a:solidFill>
                  <a:srgbClr val="C00000"/>
                </a:solidFill>
              </a:rPr>
              <a:t>3</a:t>
            </a:r>
          </a:p>
          <a:p>
            <a:r>
              <a:rPr lang="ru-RU" sz="2400" b="1" dirty="0" smtClean="0"/>
              <a:t>Ласковый, внимательный- </a:t>
            </a:r>
            <a:r>
              <a:rPr lang="ru-RU" sz="2400" b="1" dirty="0" smtClean="0">
                <a:solidFill>
                  <a:srgbClr val="C00000"/>
                </a:solidFill>
              </a:rPr>
              <a:t>3</a:t>
            </a:r>
          </a:p>
          <a:p>
            <a:r>
              <a:rPr lang="ru-RU" sz="2400" b="1" dirty="0" smtClean="0"/>
              <a:t> Ответственный, строгий- 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</a:p>
          <a:p>
            <a:r>
              <a:rPr lang="ru-RU" sz="2400" b="1" dirty="0" smtClean="0"/>
              <a:t>Добрый, отзывчивый – </a:t>
            </a:r>
            <a:r>
              <a:rPr lang="ru-RU" sz="2400" b="1" dirty="0" smtClean="0">
                <a:solidFill>
                  <a:srgbClr val="C00000"/>
                </a:solidFill>
              </a:rPr>
              <a:t>2</a:t>
            </a:r>
          </a:p>
          <a:p>
            <a:r>
              <a:rPr lang="ru-RU" sz="2400" b="1" dirty="0" smtClean="0"/>
              <a:t>Весёлая, общительная- 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</a:p>
          <a:p>
            <a:r>
              <a:rPr lang="ru-RU" sz="2400" b="1" dirty="0" smtClean="0"/>
              <a:t>Смелая, решительная – 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</a:p>
          <a:p>
            <a:r>
              <a:rPr lang="ru-RU" sz="2400" b="1" dirty="0" smtClean="0"/>
              <a:t>Спокойная, уравновешенная – 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</a:p>
          <a:p>
            <a:r>
              <a:rPr lang="ru-RU" sz="2400" b="1" dirty="0" smtClean="0"/>
              <a:t>Открытая, доверчивая- 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</a:p>
          <a:p>
            <a:r>
              <a:rPr lang="ru-RU" sz="2400" b="1" dirty="0" smtClean="0"/>
              <a:t>Спокойный, уравновешенный – 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</a:p>
          <a:p>
            <a:r>
              <a:rPr lang="ru-RU" sz="2400" b="1" dirty="0" smtClean="0"/>
              <a:t>Прикольная - 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45" descr="book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0"/>
            <a:ext cx="442160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ivate\Презентации. Шаблоны 2\оформление презентаций\рамочки\72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9821" y="0"/>
            <a:ext cx="929382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1214422"/>
            <a:ext cx="3147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Решение собрания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857364"/>
            <a:ext cx="7873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Использовать для преодоления ребёнком проблем в общении со</a:t>
            </a:r>
          </a:p>
          <a:p>
            <a:pPr marL="342900" indent="-342900"/>
            <a:r>
              <a:rPr lang="ru-RU" sz="2000" b="1" dirty="0" smtClean="0"/>
              <a:t> сверстниками упражнения предложенного тренинга;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643182"/>
            <a:ext cx="8110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2. Наблюдать за своим ребёнком во время общения со сверстниками, </a:t>
            </a:r>
          </a:p>
          <a:p>
            <a:r>
              <a:rPr lang="ru-RU" sz="2000" b="1" dirty="0" smtClean="0"/>
              <a:t>корректировать его поведение;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429000"/>
            <a:ext cx="6593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3. Прочитать с ребёнком произведения о дружбе</a:t>
            </a:r>
          </a:p>
          <a:p>
            <a:r>
              <a:rPr lang="ru-RU" sz="2000" b="1" dirty="0" smtClean="0"/>
              <a:t> из детской литературы и обсудить с ним поступки детей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366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- Показать значение друзей в жизни ребёнка; - Способствовать  формированию интереса к взаимоотношениям своего ребёнка с одноклассниками, сверстниками; - проанализировать проблемы, возникающие у детей с друзьями в этот возрастной период;</vt:lpstr>
      <vt:lpstr>Слова с удвоенной  согласной</vt:lpstr>
      <vt:lpstr>Слова с удвоенной  согласной</vt:lpstr>
      <vt:lpstr>Слайд 5</vt:lpstr>
      <vt:lpstr>Лидеры: 2 предпочитаемые – 3 пренебрегаемые - 1  </vt:lpstr>
      <vt:lpstr>Слова с удвоенной  согласной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Тамара</cp:lastModifiedBy>
  <cp:revision>29</cp:revision>
  <dcterms:created xsi:type="dcterms:W3CDTF">2010-10-06T12:41:48Z</dcterms:created>
  <dcterms:modified xsi:type="dcterms:W3CDTF">2012-04-29T03:23:20Z</dcterms:modified>
</cp:coreProperties>
</file>