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6" r:id="rId2"/>
    <p:sldId id="275" r:id="rId3"/>
    <p:sldId id="257" r:id="rId4"/>
    <p:sldId id="258" r:id="rId5"/>
    <p:sldId id="261" r:id="rId6"/>
    <p:sldId id="259" r:id="rId7"/>
    <p:sldId id="262" r:id="rId8"/>
    <p:sldId id="273" r:id="rId9"/>
    <p:sldId id="274" r:id="rId10"/>
    <p:sldId id="263" r:id="rId11"/>
    <p:sldId id="264" r:id="rId12"/>
    <p:sldId id="265" r:id="rId13"/>
    <p:sldId id="267" r:id="rId14"/>
    <p:sldId id="268" r:id="rId15"/>
    <p:sldId id="270" r:id="rId16"/>
    <p:sldId id="271" r:id="rId17"/>
    <p:sldId id="266" r:id="rId18"/>
    <p:sldId id="269" r:id="rId19"/>
    <p:sldId id="272" r:id="rId2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00"/>
    <a:srgbClr val="6633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546"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9" name="Заголовок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Дата 29"/>
          <p:cNvSpPr>
            <a:spLocks noGrp="1"/>
          </p:cNvSpPr>
          <p:nvPr>
            <p:ph type="dt" sz="half" idx="10"/>
          </p:nvPr>
        </p:nvSpPr>
        <p:spPr/>
        <p:txBody>
          <a:bodyPr/>
          <a:lstStyle/>
          <a:p>
            <a:fld id="{BF4D9064-E070-42D3-A1C9-08C3CE754B40}" type="datetimeFigureOut">
              <a:rPr lang="ru-RU" smtClean="0"/>
              <a:pPr/>
              <a:t>09.02.2010</a:t>
            </a:fld>
            <a:endParaRPr lang="ru-RU"/>
          </a:p>
        </p:txBody>
      </p:sp>
      <p:sp>
        <p:nvSpPr>
          <p:cNvPr id="19" name="Нижний колонтитул 18"/>
          <p:cNvSpPr>
            <a:spLocks noGrp="1"/>
          </p:cNvSpPr>
          <p:nvPr>
            <p:ph type="ftr" sz="quarter" idx="11"/>
          </p:nvPr>
        </p:nvSpPr>
        <p:spPr/>
        <p:txBody>
          <a:bodyPr/>
          <a:lstStyle/>
          <a:p>
            <a:endParaRPr lang="ru-RU"/>
          </a:p>
        </p:txBody>
      </p:sp>
      <p:sp>
        <p:nvSpPr>
          <p:cNvPr id="27" name="Номер слайда 26"/>
          <p:cNvSpPr>
            <a:spLocks noGrp="1"/>
          </p:cNvSpPr>
          <p:nvPr>
            <p:ph type="sldNum" sz="quarter" idx="12"/>
          </p:nvPr>
        </p:nvSpPr>
        <p:spPr/>
        <p:txBody>
          <a:bodyPr/>
          <a:lstStyle/>
          <a:p>
            <a:fld id="{4744F456-D9FF-40E3-B49B-0BFD2E4D28B9}"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BF4D9064-E070-42D3-A1C9-08C3CE754B40}" type="datetimeFigureOut">
              <a:rPr lang="ru-RU" smtClean="0"/>
              <a:pPr/>
              <a:t>09.02.2010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744F456-D9FF-40E3-B49B-0BFD2E4D28B9}"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914401"/>
            <a:ext cx="2057400" cy="5211763"/>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914401"/>
            <a:ext cx="6019800" cy="5211763"/>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BF4D9064-E070-42D3-A1C9-08C3CE754B40}" type="datetimeFigureOut">
              <a:rPr lang="ru-RU" smtClean="0"/>
              <a:pPr/>
              <a:t>09.02.2010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744F456-D9FF-40E3-B49B-0BFD2E4D28B9}"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BF4D9064-E070-42D3-A1C9-08C3CE754B40}" type="datetimeFigureOut">
              <a:rPr lang="ru-RU" smtClean="0"/>
              <a:pPr/>
              <a:t>09.02.2010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744F456-D9FF-40E3-B49B-0BFD2E4D28B9}"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BF4D9064-E070-42D3-A1C9-08C3CE754B40}" type="datetimeFigureOut">
              <a:rPr lang="ru-RU" smtClean="0"/>
              <a:pPr/>
              <a:t>09.02.2010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744F456-D9FF-40E3-B49B-0BFD2E4D28B9}"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BF4D9064-E070-42D3-A1C9-08C3CE754B40}" type="datetimeFigureOut">
              <a:rPr lang="ru-RU" smtClean="0"/>
              <a:pPr/>
              <a:t>09.02.2010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744F456-D9FF-40E3-B49B-0BFD2E4D28B9}"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tIns="45720" anchor="b"/>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BF4D9064-E070-42D3-A1C9-08C3CE754B40}" type="datetimeFigureOut">
              <a:rPr lang="ru-RU" smtClean="0"/>
              <a:pPr/>
              <a:t>09.02.2010</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4744F456-D9FF-40E3-B49B-0BFD2E4D28B9}"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BF4D9064-E070-42D3-A1C9-08C3CE754B40}" type="datetimeFigureOut">
              <a:rPr lang="ru-RU" smtClean="0"/>
              <a:pPr/>
              <a:t>09.02.2010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4744F456-D9FF-40E3-B49B-0BFD2E4D28B9}"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F4D9064-E070-42D3-A1C9-08C3CE754B40}" type="datetimeFigureOut">
              <a:rPr lang="ru-RU" smtClean="0"/>
              <a:pPr/>
              <a:t>09.02.2010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4744F456-D9FF-40E3-B49B-0BFD2E4D28B9}"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BF4D9064-E070-42D3-A1C9-08C3CE754B40}" type="datetimeFigureOut">
              <a:rPr lang="ru-RU" smtClean="0"/>
              <a:pPr/>
              <a:t>09.02.2010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744F456-D9FF-40E3-B49B-0BFD2E4D28B9}"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оугольник с одним вырезанным скругленным углом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Прямоугольный треугольник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Заголовок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ru-RU" smtClean="0"/>
              <a:t>Образец заголовка</a:t>
            </a:r>
            <a:endParaRPr kumimoji="0" lang="en-US"/>
          </a:p>
        </p:txBody>
      </p:sp>
      <p:sp>
        <p:nvSpPr>
          <p:cNvPr id="4" name="Текст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BF4D9064-E070-42D3-A1C9-08C3CE754B40}" type="datetimeFigureOut">
              <a:rPr lang="ru-RU" smtClean="0"/>
              <a:pPr/>
              <a:t>09.02.2010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077200" y="6356350"/>
            <a:ext cx="609600" cy="365125"/>
          </a:xfrm>
        </p:spPr>
        <p:txBody>
          <a:bodyPr/>
          <a:lstStyle/>
          <a:p>
            <a:fld id="{4744F456-D9FF-40E3-B49B-0BFD2E4D28B9}" type="slidenum">
              <a:rPr lang="ru-RU" smtClean="0"/>
              <a:pPr/>
              <a:t>‹#›</a:t>
            </a:fld>
            <a:endParaRPr lang="ru-RU"/>
          </a:p>
        </p:txBody>
      </p:sp>
      <p:sp>
        <p:nvSpPr>
          <p:cNvPr id="3" name="Рисунок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smtClean="0"/>
              <a:t>Вставка рисунка</a:t>
            </a:r>
            <a:endParaRPr kumimoji="0" lang="en-US" dirty="0"/>
          </a:p>
        </p:txBody>
      </p:sp>
      <p:sp>
        <p:nvSpPr>
          <p:cNvPr id="10" name="Полилиния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Полилиния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Полилиния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Полилиния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Заголовок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BF4D9064-E070-42D3-A1C9-08C3CE754B40}" type="datetimeFigureOut">
              <a:rPr lang="ru-RU" smtClean="0"/>
              <a:pPr/>
              <a:t>09.02.2010</a:t>
            </a:fld>
            <a:endParaRPr lang="ru-RU"/>
          </a:p>
        </p:txBody>
      </p:sp>
      <p:sp>
        <p:nvSpPr>
          <p:cNvPr id="22" name="Нижний колонтитул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ru-RU"/>
          </a:p>
        </p:txBody>
      </p:sp>
      <p:sp>
        <p:nvSpPr>
          <p:cNvPr id="18" name="Номер слайда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4744F456-D9FF-40E3-B49B-0BFD2E4D28B9}" type="slidenum">
              <a:rPr lang="ru-RU" smtClean="0"/>
              <a:pPr/>
              <a:t>‹#›</a:t>
            </a:fld>
            <a:endParaRPr lang="ru-RU"/>
          </a:p>
        </p:txBody>
      </p:sp>
      <p:grpSp>
        <p:nvGrpSpPr>
          <p:cNvPr id="2" name="Группа 1"/>
          <p:cNvGrpSpPr/>
          <p:nvPr/>
        </p:nvGrpSpPr>
        <p:grpSpPr>
          <a:xfrm>
            <a:off x="-19017" y="202408"/>
            <a:ext cx="9180548" cy="649224"/>
            <a:chOff x="-19045" y="216550"/>
            <a:chExt cx="9180548" cy="649224"/>
          </a:xfrm>
        </p:grpSpPr>
        <p:sp>
          <p:nvSpPr>
            <p:cNvPr id="12" name="Полилиния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Полилиния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571480"/>
            <a:ext cx="7772400" cy="2714644"/>
          </a:xfrm>
        </p:spPr>
        <p:txBody>
          <a:bodyPr>
            <a:noAutofit/>
          </a:bodyPr>
          <a:lstStyle/>
          <a:p>
            <a:pPr algn="ctr"/>
            <a:r>
              <a:rPr lang="ru-RU" sz="4800" b="1" dirty="0" smtClean="0">
                <a:solidFill>
                  <a:srgbClr val="663300"/>
                </a:solidFill>
                <a:effectLst/>
                <a:latin typeface="Times New Roman" pitchFamily="18" charset="0"/>
                <a:cs typeface="Times New Roman" pitchFamily="18" charset="0"/>
              </a:rPr>
              <a:t>Трудности адаптации первоклассников к школе и пути их преодоления</a:t>
            </a:r>
            <a:endParaRPr lang="ru-RU" sz="4800" b="1" dirty="0">
              <a:solidFill>
                <a:srgbClr val="663300"/>
              </a:solidFill>
            </a:endParaRPr>
          </a:p>
        </p:txBody>
      </p:sp>
      <p:sp>
        <p:nvSpPr>
          <p:cNvPr id="3" name="Подзаголовок 2"/>
          <p:cNvSpPr>
            <a:spLocks noGrp="1"/>
          </p:cNvSpPr>
          <p:nvPr>
            <p:ph type="subTitle" idx="1"/>
          </p:nvPr>
        </p:nvSpPr>
        <p:spPr/>
        <p:txBody>
          <a:bodyPr/>
          <a:lstStyle/>
          <a:p>
            <a:endParaRPr lang="ru-RU" dirty="0"/>
          </a:p>
        </p:txBody>
      </p:sp>
      <p:pic>
        <p:nvPicPr>
          <p:cNvPr id="4" name="Picture 4" descr="MCj04234770000[1]"/>
          <p:cNvPicPr>
            <a:picLocks noChangeAspect="1" noChangeArrowheads="1"/>
          </p:cNvPicPr>
          <p:nvPr/>
        </p:nvPicPr>
        <p:blipFill>
          <a:blip r:embed="rId2" cstate="print"/>
          <a:srcRect/>
          <a:stretch>
            <a:fillRect/>
          </a:stretch>
        </p:blipFill>
        <p:spPr bwMode="auto">
          <a:xfrm>
            <a:off x="2500298" y="3857628"/>
            <a:ext cx="3721328" cy="2484904"/>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1000108"/>
            <a:ext cx="7772400" cy="1357322"/>
          </a:xfrm>
        </p:spPr>
        <p:txBody>
          <a:bodyPr/>
          <a:lstStyle/>
          <a:p>
            <a:pPr algn="ctr"/>
            <a:r>
              <a:rPr lang="ru-RU" sz="3200" dirty="0" smtClean="0">
                <a:solidFill>
                  <a:schemeClr val="tx1"/>
                </a:solidFill>
                <a:effectLst/>
                <a:latin typeface="Times New Roman" pitchFamily="18" charset="0"/>
                <a:cs typeface="Times New Roman" pitchFamily="18" charset="0"/>
              </a:rPr>
              <a:t>Признаки успешной адаптации</a:t>
            </a:r>
            <a:r>
              <a:rPr lang="ru-RU" dirty="0" smtClean="0"/>
              <a:t/>
            </a:r>
            <a:br>
              <a:rPr lang="ru-RU" dirty="0" smtClean="0"/>
            </a:br>
            <a:endParaRPr lang="ru-RU" dirty="0"/>
          </a:p>
        </p:txBody>
      </p:sp>
      <p:sp>
        <p:nvSpPr>
          <p:cNvPr id="3" name="Текст 2"/>
          <p:cNvSpPr>
            <a:spLocks noGrp="1"/>
          </p:cNvSpPr>
          <p:nvPr>
            <p:ph type="body" idx="1"/>
          </p:nvPr>
        </p:nvSpPr>
        <p:spPr>
          <a:xfrm>
            <a:off x="530352" y="1714488"/>
            <a:ext cx="8256490" cy="4572032"/>
          </a:xfrm>
        </p:spPr>
        <p:txBody>
          <a:bodyPr/>
          <a:lstStyle/>
          <a:p>
            <a:pPr lvl="0" algn="ctr">
              <a:buClr>
                <a:srgbClr val="663300"/>
              </a:buClr>
              <a:buFont typeface="Wingdings" pitchFamily="2" charset="2"/>
              <a:buChar char="Ø"/>
            </a:pPr>
            <a:r>
              <a:rPr lang="ru-RU" sz="2800" dirty="0" smtClean="0">
                <a:latin typeface="Times New Roman" pitchFamily="18" charset="0"/>
                <a:cs typeface="Times New Roman" pitchFamily="18" charset="0"/>
              </a:rPr>
              <a:t>Ребенок легко справляется с программой</a:t>
            </a:r>
          </a:p>
          <a:p>
            <a:pPr lvl="0" algn="ctr">
              <a:buClr>
                <a:srgbClr val="663300"/>
              </a:buClr>
              <a:buFont typeface="Wingdings" pitchFamily="2" charset="2"/>
              <a:buChar char="Ø"/>
            </a:pPr>
            <a:r>
              <a:rPr lang="ru-RU" sz="2800" dirty="0" smtClean="0">
                <a:latin typeface="Times New Roman" pitchFamily="18" charset="0"/>
                <a:cs typeface="Times New Roman" pitchFamily="18" charset="0"/>
              </a:rPr>
              <a:t>Удовлетворенность ребенка процессом обучения</a:t>
            </a:r>
          </a:p>
          <a:p>
            <a:pPr lvl="0" algn="ctr">
              <a:buClr>
                <a:srgbClr val="663300"/>
              </a:buClr>
              <a:buFont typeface="Wingdings" pitchFamily="2" charset="2"/>
              <a:buChar char="Ø"/>
            </a:pPr>
            <a:r>
              <a:rPr lang="ru-RU" sz="2800" dirty="0" smtClean="0">
                <a:latin typeface="Times New Roman" pitchFamily="18" charset="0"/>
                <a:cs typeface="Times New Roman" pitchFamily="18" charset="0"/>
              </a:rPr>
              <a:t>Степень самостоятельности ребенка при выполнении им учебных заданий, готовность прибегнуть к помощи взрослого лишь ПОСЛЕ попыток выполнить задание самому</a:t>
            </a:r>
          </a:p>
          <a:p>
            <a:pPr lvl="0" algn="ctr">
              <a:buClr>
                <a:srgbClr val="663300"/>
              </a:buClr>
              <a:buFont typeface="Wingdings" pitchFamily="2" charset="2"/>
              <a:buChar char="Ø"/>
            </a:pPr>
            <a:r>
              <a:rPr lang="ru-RU" sz="2800" dirty="0" smtClean="0">
                <a:latin typeface="Times New Roman" pitchFamily="18" charset="0"/>
                <a:cs typeface="Times New Roman" pitchFamily="18" charset="0"/>
              </a:rPr>
              <a:t>Удовлетворенность межличностными отношениями – с одноклассниками и учителем</a:t>
            </a:r>
          </a:p>
          <a:p>
            <a:endParaRPr lang="ru-RU" dirty="0"/>
          </a:p>
        </p:txBody>
      </p:sp>
      <p:pic>
        <p:nvPicPr>
          <p:cNvPr id="4" name="Picture 3" descr="j0232133"/>
          <p:cNvPicPr>
            <a:picLocks noChangeAspect="1" noChangeArrowheads="1"/>
          </p:cNvPicPr>
          <p:nvPr/>
        </p:nvPicPr>
        <p:blipFill>
          <a:blip r:embed="rId2" cstate="print"/>
          <a:srcRect/>
          <a:stretch>
            <a:fillRect/>
          </a:stretch>
        </p:blipFill>
        <p:spPr bwMode="auto">
          <a:xfrm>
            <a:off x="7786710" y="642918"/>
            <a:ext cx="1155697" cy="1155697"/>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785794"/>
            <a:ext cx="7772400" cy="928694"/>
          </a:xfrm>
        </p:spPr>
        <p:txBody>
          <a:bodyPr/>
          <a:lstStyle/>
          <a:p>
            <a:pPr algn="ctr"/>
            <a:r>
              <a:rPr lang="ru-RU" sz="3200" dirty="0" smtClean="0">
                <a:solidFill>
                  <a:schemeClr val="tx1"/>
                </a:solidFill>
                <a:effectLst/>
                <a:latin typeface="Times New Roman" pitchFamily="18" charset="0"/>
                <a:cs typeface="Times New Roman" pitchFamily="18" charset="0"/>
              </a:rPr>
              <a:t>Фразы для общения с ребёнком</a:t>
            </a:r>
            <a:br>
              <a:rPr lang="ru-RU" sz="3200" dirty="0" smtClean="0">
                <a:solidFill>
                  <a:schemeClr val="tx1"/>
                </a:solidFill>
                <a:effectLst/>
                <a:latin typeface="Times New Roman" pitchFamily="18" charset="0"/>
                <a:cs typeface="Times New Roman" pitchFamily="18" charset="0"/>
              </a:rPr>
            </a:br>
            <a:endParaRPr lang="ru-RU" sz="3200" dirty="0">
              <a:solidFill>
                <a:schemeClr val="tx1"/>
              </a:solidFill>
              <a:effectLst/>
              <a:latin typeface="Times New Roman" pitchFamily="18" charset="0"/>
              <a:cs typeface="Times New Roman" pitchFamily="18" charset="0"/>
            </a:endParaRPr>
          </a:p>
        </p:txBody>
      </p:sp>
      <p:sp>
        <p:nvSpPr>
          <p:cNvPr id="3" name="Текст 2"/>
          <p:cNvSpPr>
            <a:spLocks noGrp="1"/>
          </p:cNvSpPr>
          <p:nvPr>
            <p:ph type="body" idx="1"/>
          </p:nvPr>
        </p:nvSpPr>
        <p:spPr>
          <a:xfrm>
            <a:off x="530352" y="1357298"/>
            <a:ext cx="8256490" cy="4643470"/>
          </a:xfrm>
        </p:spPr>
        <p:txBody>
          <a:bodyPr>
            <a:normAutofit/>
          </a:bodyPr>
          <a:lstStyle/>
          <a:p>
            <a:pPr algn="ctr"/>
            <a:r>
              <a:rPr lang="ru-RU" sz="2800" b="1" i="1" dirty="0" smtClean="0">
                <a:latin typeface="Times New Roman" pitchFamily="18" charset="0"/>
                <a:cs typeface="Times New Roman" pitchFamily="18" charset="0"/>
              </a:rPr>
              <a:t>Не рекомендуемые фразы для общения: </a:t>
            </a:r>
            <a:endParaRPr lang="ru-RU" sz="2800" i="1" dirty="0" smtClean="0">
              <a:latin typeface="Times New Roman" pitchFamily="18" charset="0"/>
              <a:cs typeface="Times New Roman" pitchFamily="18" charset="0"/>
            </a:endParaRPr>
          </a:p>
          <a:p>
            <a:pPr>
              <a:buClr>
                <a:srgbClr val="663300"/>
              </a:buClr>
              <a:buFont typeface="Wingdings" pitchFamily="2" charset="2"/>
              <a:buChar char="ü"/>
            </a:pPr>
            <a:r>
              <a:rPr lang="ru-RU" sz="2800" b="1" dirty="0" smtClean="0">
                <a:latin typeface="Times New Roman" pitchFamily="18" charset="0"/>
                <a:cs typeface="Times New Roman" pitchFamily="18" charset="0"/>
              </a:rPr>
              <a:t> </a:t>
            </a:r>
            <a:r>
              <a:rPr lang="ru-RU" sz="2800" dirty="0" smtClean="0">
                <a:latin typeface="Times New Roman" pitchFamily="18" charset="0"/>
                <a:cs typeface="Times New Roman" pitchFamily="18" charset="0"/>
              </a:rPr>
              <a:t>Я тысячу раз говорил тебе, что…</a:t>
            </a:r>
          </a:p>
          <a:p>
            <a:pPr>
              <a:buClr>
                <a:srgbClr val="663300"/>
              </a:buClr>
              <a:buFont typeface="Wingdings" pitchFamily="2" charset="2"/>
              <a:buChar char="ü"/>
            </a:pPr>
            <a:r>
              <a:rPr lang="ru-RU" sz="2800" dirty="0" smtClean="0">
                <a:latin typeface="Times New Roman" pitchFamily="18" charset="0"/>
                <a:cs typeface="Times New Roman" pitchFamily="18" charset="0"/>
              </a:rPr>
              <a:t> Сколько раз надо повторять…</a:t>
            </a:r>
          </a:p>
          <a:p>
            <a:pPr>
              <a:buClr>
                <a:srgbClr val="663300"/>
              </a:buClr>
              <a:buFont typeface="Wingdings" pitchFamily="2" charset="2"/>
              <a:buChar char="ü"/>
            </a:pPr>
            <a:r>
              <a:rPr lang="ru-RU" sz="2800" dirty="0" smtClean="0">
                <a:latin typeface="Times New Roman" pitchFamily="18" charset="0"/>
                <a:cs typeface="Times New Roman" pitchFamily="18" charset="0"/>
              </a:rPr>
              <a:t> О чём ты только думаешь…</a:t>
            </a:r>
          </a:p>
          <a:p>
            <a:pPr>
              <a:buClr>
                <a:srgbClr val="663300"/>
              </a:buClr>
              <a:buFont typeface="Wingdings" pitchFamily="2" charset="2"/>
              <a:buChar char="ü"/>
            </a:pPr>
            <a:r>
              <a:rPr lang="ru-RU" sz="2800" dirty="0" smtClean="0">
                <a:latin typeface="Times New Roman" pitchFamily="18" charset="0"/>
                <a:cs typeface="Times New Roman" pitchFamily="18" charset="0"/>
              </a:rPr>
              <a:t> Неужели тебе трудно запомнить, что…</a:t>
            </a:r>
          </a:p>
          <a:p>
            <a:pPr>
              <a:buClr>
                <a:srgbClr val="663300"/>
              </a:buClr>
              <a:buFont typeface="Wingdings" pitchFamily="2" charset="2"/>
              <a:buChar char="ü"/>
            </a:pPr>
            <a:r>
              <a:rPr lang="ru-RU" sz="2800" dirty="0" smtClean="0">
                <a:latin typeface="Times New Roman" pitchFamily="18" charset="0"/>
                <a:cs typeface="Times New Roman" pitchFamily="18" charset="0"/>
              </a:rPr>
              <a:t> Ты становишься…</a:t>
            </a:r>
          </a:p>
          <a:p>
            <a:pPr>
              <a:buClr>
                <a:srgbClr val="663300"/>
              </a:buClr>
              <a:buFont typeface="Wingdings" pitchFamily="2" charset="2"/>
              <a:buChar char="ü"/>
            </a:pPr>
            <a:r>
              <a:rPr lang="ru-RU" sz="2800" dirty="0" smtClean="0">
                <a:latin typeface="Times New Roman" pitchFamily="18" charset="0"/>
                <a:cs typeface="Times New Roman" pitchFamily="18" charset="0"/>
              </a:rPr>
              <a:t> Ты такой же, как…</a:t>
            </a:r>
          </a:p>
          <a:p>
            <a:pPr>
              <a:buClr>
                <a:srgbClr val="663300"/>
              </a:buClr>
              <a:buFont typeface="Wingdings" pitchFamily="2" charset="2"/>
              <a:buChar char="ü"/>
            </a:pPr>
            <a:r>
              <a:rPr lang="ru-RU" sz="2800" dirty="0" smtClean="0">
                <a:latin typeface="Times New Roman" pitchFamily="18" charset="0"/>
                <a:cs typeface="Times New Roman" pitchFamily="18" charset="0"/>
              </a:rPr>
              <a:t> Отстань, некогда мне…</a:t>
            </a:r>
          </a:p>
          <a:p>
            <a:pPr>
              <a:buClr>
                <a:srgbClr val="663300"/>
              </a:buClr>
              <a:buFont typeface="Wingdings" pitchFamily="2" charset="2"/>
              <a:buChar char="ü"/>
            </a:pPr>
            <a:r>
              <a:rPr lang="ru-RU" sz="2800" dirty="0" smtClean="0">
                <a:latin typeface="Times New Roman" pitchFamily="18" charset="0"/>
                <a:cs typeface="Times New Roman" pitchFamily="18" charset="0"/>
              </a:rPr>
              <a:t> Почему Лена(Настя, Вася и т.д.) такая, а ты - нет…</a:t>
            </a:r>
          </a:p>
          <a:p>
            <a:endParaRPr lang="ru-RU" sz="2800" dirty="0">
              <a:latin typeface="Times New Roman" pitchFamily="18" charset="0"/>
              <a:cs typeface="Times New Roman" pitchFamily="18" charset="0"/>
            </a:endParaRPr>
          </a:p>
        </p:txBody>
      </p:sp>
      <p:pic>
        <p:nvPicPr>
          <p:cNvPr id="2050" name="Picture 2" descr="C:\Documents and Settings\ЛЕНА\Рабочий стол\картинки\post-70101-1236449698_thumb.png"/>
          <p:cNvPicPr>
            <a:picLocks noChangeAspect="1" noChangeArrowheads="1"/>
          </p:cNvPicPr>
          <p:nvPr/>
        </p:nvPicPr>
        <p:blipFill>
          <a:blip r:embed="rId2" cstate="print"/>
          <a:srcRect/>
          <a:stretch>
            <a:fillRect/>
          </a:stretch>
        </p:blipFill>
        <p:spPr bwMode="auto">
          <a:xfrm>
            <a:off x="7429520" y="2643182"/>
            <a:ext cx="1203325" cy="1219200"/>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785794"/>
            <a:ext cx="7772400" cy="928694"/>
          </a:xfrm>
        </p:spPr>
        <p:txBody>
          <a:bodyPr/>
          <a:lstStyle/>
          <a:p>
            <a:pPr algn="ctr"/>
            <a:r>
              <a:rPr lang="ru-RU" sz="3200" dirty="0" smtClean="0">
                <a:solidFill>
                  <a:schemeClr val="tx1"/>
                </a:solidFill>
                <a:effectLst/>
                <a:latin typeface="Times New Roman" pitchFamily="18" charset="0"/>
                <a:cs typeface="Times New Roman" pitchFamily="18" charset="0"/>
              </a:rPr>
              <a:t>Фразы для общения с ребёнком</a:t>
            </a:r>
            <a:br>
              <a:rPr lang="ru-RU" sz="3200" dirty="0" smtClean="0">
                <a:solidFill>
                  <a:schemeClr val="tx1"/>
                </a:solidFill>
                <a:effectLst/>
                <a:latin typeface="Times New Roman" pitchFamily="18" charset="0"/>
                <a:cs typeface="Times New Roman" pitchFamily="18" charset="0"/>
              </a:rPr>
            </a:br>
            <a:endParaRPr lang="ru-RU" sz="3200" dirty="0">
              <a:solidFill>
                <a:schemeClr val="tx1"/>
              </a:solidFill>
              <a:effectLst/>
              <a:latin typeface="Times New Roman" pitchFamily="18" charset="0"/>
              <a:cs typeface="Times New Roman" pitchFamily="18" charset="0"/>
            </a:endParaRPr>
          </a:p>
        </p:txBody>
      </p:sp>
      <p:sp>
        <p:nvSpPr>
          <p:cNvPr id="3" name="Текст 2"/>
          <p:cNvSpPr>
            <a:spLocks noGrp="1"/>
          </p:cNvSpPr>
          <p:nvPr>
            <p:ph type="body" idx="1"/>
          </p:nvPr>
        </p:nvSpPr>
        <p:spPr>
          <a:xfrm>
            <a:off x="530352" y="1500174"/>
            <a:ext cx="8256490" cy="4500594"/>
          </a:xfrm>
        </p:spPr>
        <p:txBody>
          <a:bodyPr>
            <a:normAutofit/>
          </a:bodyPr>
          <a:lstStyle/>
          <a:p>
            <a:pPr algn="ctr"/>
            <a:r>
              <a:rPr lang="ru-RU" sz="2800" b="1" i="1" dirty="0" smtClean="0">
                <a:latin typeface="Times New Roman" pitchFamily="18" charset="0"/>
                <a:cs typeface="Times New Roman" pitchFamily="18" charset="0"/>
              </a:rPr>
              <a:t>Рекомендуемые фразы для общения: </a:t>
            </a:r>
          </a:p>
          <a:p>
            <a:pPr>
              <a:buClr>
                <a:srgbClr val="663300"/>
              </a:buClr>
              <a:buFont typeface="Wingdings" pitchFamily="2" charset="2"/>
              <a:buChar char="ü"/>
            </a:pPr>
            <a:r>
              <a:rPr lang="ru-RU" sz="2800" dirty="0" smtClean="0"/>
              <a:t> </a:t>
            </a:r>
            <a:r>
              <a:rPr lang="ru-RU" sz="2800" dirty="0" smtClean="0">
                <a:latin typeface="Times New Roman" pitchFamily="18" charset="0"/>
                <a:cs typeface="Times New Roman" pitchFamily="18" charset="0"/>
              </a:rPr>
              <a:t>Ты у меня умный, красивый (и т.д.).</a:t>
            </a:r>
          </a:p>
          <a:p>
            <a:pPr>
              <a:buClr>
                <a:srgbClr val="663300"/>
              </a:buClr>
              <a:buFont typeface="Wingdings" pitchFamily="2" charset="2"/>
              <a:buChar char="ü"/>
            </a:pPr>
            <a:r>
              <a:rPr lang="ru-RU" sz="2800" dirty="0" smtClean="0">
                <a:latin typeface="Times New Roman" pitchFamily="18" charset="0"/>
                <a:cs typeface="Times New Roman" pitchFamily="18" charset="0"/>
              </a:rPr>
              <a:t> Как хорошо, что  у меня есть ты.</a:t>
            </a:r>
          </a:p>
          <a:p>
            <a:pPr>
              <a:buClr>
                <a:srgbClr val="663300"/>
              </a:buClr>
              <a:buFont typeface="Wingdings" pitchFamily="2" charset="2"/>
              <a:buChar char="ü"/>
            </a:pPr>
            <a:r>
              <a:rPr lang="ru-RU" sz="2800" dirty="0" smtClean="0">
                <a:latin typeface="Times New Roman" pitchFamily="18" charset="0"/>
                <a:cs typeface="Times New Roman" pitchFamily="18" charset="0"/>
              </a:rPr>
              <a:t> Ты у меня молодец.</a:t>
            </a:r>
          </a:p>
          <a:p>
            <a:pPr>
              <a:buClr>
                <a:srgbClr val="663300"/>
              </a:buClr>
              <a:buFont typeface="Wingdings" pitchFamily="2" charset="2"/>
              <a:buChar char="ü"/>
            </a:pPr>
            <a:r>
              <a:rPr lang="ru-RU" sz="2800" dirty="0" smtClean="0">
                <a:latin typeface="Times New Roman" pitchFamily="18" charset="0"/>
                <a:cs typeface="Times New Roman" pitchFamily="18" charset="0"/>
              </a:rPr>
              <a:t> Я тебя очень люблю.</a:t>
            </a:r>
          </a:p>
          <a:p>
            <a:pPr>
              <a:buClr>
                <a:srgbClr val="663300"/>
              </a:buClr>
              <a:buFont typeface="Wingdings" pitchFamily="2" charset="2"/>
              <a:buChar char="ü"/>
            </a:pPr>
            <a:r>
              <a:rPr lang="ru-RU" sz="2800" dirty="0" smtClean="0">
                <a:latin typeface="Times New Roman" pitchFamily="18" charset="0"/>
                <a:cs typeface="Times New Roman" pitchFamily="18" charset="0"/>
              </a:rPr>
              <a:t> Как хорошо ты это сделал, научи и меня этому.</a:t>
            </a:r>
          </a:p>
          <a:p>
            <a:pPr>
              <a:buClr>
                <a:srgbClr val="663300"/>
              </a:buClr>
              <a:buFont typeface="Wingdings" pitchFamily="2" charset="2"/>
              <a:buChar char="ü"/>
            </a:pPr>
            <a:r>
              <a:rPr lang="ru-RU" sz="2800" dirty="0" smtClean="0">
                <a:latin typeface="Times New Roman" pitchFamily="18" charset="0"/>
                <a:cs typeface="Times New Roman" pitchFamily="18" charset="0"/>
              </a:rPr>
              <a:t> Спасибо тебе, я тебе очень благодарна.</a:t>
            </a:r>
          </a:p>
          <a:p>
            <a:pPr>
              <a:buClr>
                <a:srgbClr val="663300"/>
              </a:buClr>
              <a:buFont typeface="Wingdings" pitchFamily="2" charset="2"/>
              <a:buChar char="ü"/>
            </a:pPr>
            <a:r>
              <a:rPr lang="ru-RU" sz="2800" dirty="0" smtClean="0">
                <a:latin typeface="Times New Roman" pitchFamily="18" charset="0"/>
                <a:cs typeface="Times New Roman" pitchFamily="18" charset="0"/>
              </a:rPr>
              <a:t> Если бы не ты, я бы никогда с этим не справился.</a:t>
            </a:r>
          </a:p>
          <a:p>
            <a:endParaRPr lang="ru-RU" sz="2800" dirty="0"/>
          </a:p>
        </p:txBody>
      </p:sp>
      <p:pic>
        <p:nvPicPr>
          <p:cNvPr id="3074" name="Picture 2" descr="C:\Documents and Settings\ЛЕНА\Рабочий стол\картинки\post-70101-1236449698_thumb.png"/>
          <p:cNvPicPr>
            <a:picLocks noChangeAspect="1" noChangeArrowheads="1"/>
          </p:cNvPicPr>
          <p:nvPr/>
        </p:nvPicPr>
        <p:blipFill>
          <a:blip r:embed="rId2" cstate="print"/>
          <a:srcRect/>
          <a:stretch>
            <a:fillRect/>
          </a:stretch>
        </p:blipFill>
        <p:spPr bwMode="auto">
          <a:xfrm>
            <a:off x="7286644" y="2643182"/>
            <a:ext cx="1203325" cy="1219200"/>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357166"/>
            <a:ext cx="7772400" cy="785818"/>
          </a:xfrm>
        </p:spPr>
        <p:txBody>
          <a:bodyPr/>
          <a:lstStyle/>
          <a:p>
            <a:pPr algn="ctr"/>
            <a:r>
              <a:rPr lang="ru-RU" sz="2800" dirty="0" smtClean="0">
                <a:solidFill>
                  <a:schemeClr val="tx1"/>
                </a:solidFill>
                <a:effectLst/>
                <a:latin typeface="Times New Roman" pitchFamily="18" charset="0"/>
                <a:cs typeface="Times New Roman" pitchFamily="18" charset="0"/>
              </a:rPr>
              <a:t>Тест</a:t>
            </a:r>
            <a:endParaRPr lang="ru-RU" sz="2800" dirty="0"/>
          </a:p>
        </p:txBody>
      </p:sp>
      <p:sp>
        <p:nvSpPr>
          <p:cNvPr id="3" name="Текст 2"/>
          <p:cNvSpPr>
            <a:spLocks noGrp="1"/>
          </p:cNvSpPr>
          <p:nvPr>
            <p:ph type="body" idx="1"/>
          </p:nvPr>
        </p:nvSpPr>
        <p:spPr>
          <a:xfrm>
            <a:off x="530352" y="1357298"/>
            <a:ext cx="8399366" cy="5286412"/>
          </a:xfrm>
        </p:spPr>
        <p:txBody>
          <a:bodyPr>
            <a:noAutofit/>
          </a:bodyPr>
          <a:lstStyle/>
          <a:p>
            <a:pPr marL="457200" indent="-457200">
              <a:buClr>
                <a:srgbClr val="663300"/>
              </a:buClr>
              <a:buFont typeface="+mj-lt"/>
              <a:buAutoNum type="arabicPeriod"/>
            </a:pPr>
            <a:r>
              <a:rPr lang="ru-RU" sz="1800" dirty="0" smtClean="0">
                <a:latin typeface="Times New Roman" pitchFamily="18" charset="0"/>
                <a:cs typeface="Times New Roman" pitchFamily="18" charset="0"/>
              </a:rPr>
              <a:t>Я развиваю в ребенке положительное восприятие его возможностей, способностей.</a:t>
            </a:r>
          </a:p>
          <a:p>
            <a:pPr marL="457200" indent="-457200">
              <a:buClr>
                <a:srgbClr val="663300"/>
              </a:buClr>
              <a:buFont typeface="+mj-lt"/>
              <a:buAutoNum type="arabicPeriod"/>
            </a:pPr>
            <a:r>
              <a:rPr lang="ru-RU" sz="1800" dirty="0" smtClean="0">
                <a:latin typeface="Times New Roman" pitchFamily="18" charset="0"/>
                <a:cs typeface="Times New Roman" pitchFamily="18" charset="0"/>
              </a:rPr>
              <a:t>Я предоставил комнату или часть комнаты исключительно для занятий ребенка.</a:t>
            </a:r>
          </a:p>
          <a:p>
            <a:pPr marL="457200" indent="-457200">
              <a:buClr>
                <a:srgbClr val="663300"/>
              </a:buClr>
              <a:buFont typeface="+mj-lt"/>
              <a:buAutoNum type="arabicPeriod"/>
            </a:pPr>
            <a:r>
              <a:rPr lang="ru-RU" sz="1800" dirty="0" smtClean="0">
                <a:latin typeface="Times New Roman" pitchFamily="18" charset="0"/>
                <a:cs typeface="Times New Roman" pitchFamily="18" charset="0"/>
              </a:rPr>
              <a:t>Я приучаю ребенка (с минимальной помощью, и, как правило, самостоятельно) решать свои проблемы, принимать решения, заботиться о своих обязанностях.</a:t>
            </a:r>
          </a:p>
          <a:p>
            <a:pPr marL="457200" indent="-457200">
              <a:buClr>
                <a:srgbClr val="663300"/>
              </a:buClr>
              <a:buFont typeface="+mj-lt"/>
              <a:buAutoNum type="arabicPeriod"/>
            </a:pPr>
            <a:r>
              <a:rPr lang="ru-RU" sz="1800" dirty="0" smtClean="0">
                <a:latin typeface="Times New Roman" pitchFamily="18" charset="0"/>
                <a:cs typeface="Times New Roman" pitchFamily="18" charset="0"/>
              </a:rPr>
              <a:t>Я показываю ребенку возможности нахождения книг и нужных для его занятий материалов (используя личные, общественные, школьные библиотеки, справочную литературу)</a:t>
            </a:r>
          </a:p>
          <a:p>
            <a:pPr marL="457200" indent="-457200">
              <a:buClr>
                <a:srgbClr val="663300"/>
              </a:buClr>
              <a:buFont typeface="+mj-lt"/>
              <a:buAutoNum type="arabicPeriod"/>
            </a:pPr>
            <a:r>
              <a:rPr lang="ru-RU" sz="1800" dirty="0" smtClean="0">
                <a:latin typeface="Times New Roman" pitchFamily="18" charset="0"/>
                <a:cs typeface="Times New Roman" pitchFamily="18" charset="0"/>
              </a:rPr>
              <a:t>Я никогда не отказываю ребенку в просьбе почитать.</a:t>
            </a:r>
          </a:p>
          <a:p>
            <a:pPr marL="457200" indent="-457200">
              <a:buClr>
                <a:srgbClr val="663300"/>
              </a:buClr>
              <a:buFont typeface="+mj-lt"/>
              <a:buAutoNum type="arabicPeriod"/>
            </a:pPr>
            <a:r>
              <a:rPr lang="ru-RU" sz="1800" dirty="0" smtClean="0">
                <a:latin typeface="Times New Roman" pitchFamily="18" charset="0"/>
                <a:cs typeface="Times New Roman" pitchFamily="18" charset="0"/>
              </a:rPr>
              <a:t>Я постоянно беру ребенка в поездки, путешествия, на экскурсии по интересным местам.</a:t>
            </a:r>
          </a:p>
          <a:p>
            <a:pPr marL="457200" indent="-457200">
              <a:buClr>
                <a:srgbClr val="663300"/>
              </a:buClr>
              <a:buFont typeface="+mj-lt"/>
              <a:buAutoNum type="arabicPeriod"/>
            </a:pPr>
            <a:r>
              <a:rPr lang="ru-RU" sz="1800" dirty="0" smtClean="0">
                <a:latin typeface="Times New Roman" pitchFamily="18" charset="0"/>
                <a:cs typeface="Times New Roman" pitchFamily="18" charset="0"/>
              </a:rPr>
              <a:t>Я приветствую игры и общение ребенка с друзьями.</a:t>
            </a:r>
          </a:p>
          <a:p>
            <a:pPr marL="457200" indent="-457200">
              <a:buClr>
                <a:srgbClr val="663300"/>
              </a:buClr>
              <a:buFont typeface="+mj-lt"/>
              <a:buAutoNum type="arabicPeriod"/>
            </a:pPr>
            <a:r>
              <a:rPr lang="ru-RU" sz="1800" dirty="0" smtClean="0">
                <a:latin typeface="Times New Roman" pitchFamily="18" charset="0"/>
                <a:cs typeface="Times New Roman" pitchFamily="18" charset="0"/>
              </a:rPr>
              <a:t>Я часто выполняю вместе с ребенком одно и то же дело.</a:t>
            </a:r>
          </a:p>
          <a:p>
            <a:pPr marL="457200" indent="-457200">
              <a:buClr>
                <a:srgbClr val="663300"/>
              </a:buClr>
              <a:buFont typeface="+mj-lt"/>
              <a:buAutoNum type="arabicPeriod"/>
            </a:pPr>
            <a:r>
              <a:rPr lang="ru-RU" sz="1800" dirty="0" smtClean="0">
                <a:latin typeface="Times New Roman" pitchFamily="18" charset="0"/>
                <a:cs typeface="Times New Roman" pitchFamily="18" charset="0"/>
              </a:rPr>
              <a:t>Я забочусь о физическом здоровье ребенка (питание, закаливание, зарядка, занятия спортом)</a:t>
            </a:r>
          </a:p>
          <a:p>
            <a:pPr marL="457200" indent="-457200">
              <a:buClr>
                <a:srgbClr val="663300"/>
              </a:buClr>
              <a:buFont typeface="+mj-lt"/>
              <a:buAutoNum type="arabicPeriod"/>
            </a:pPr>
            <a:r>
              <a:rPr lang="ru-RU" sz="1800" dirty="0" smtClean="0">
                <a:latin typeface="Times New Roman" pitchFamily="18" charset="0"/>
                <a:cs typeface="Times New Roman" pitchFamily="18" charset="0"/>
              </a:rPr>
              <a:t>Я слежу, чтобы ребенок соблюдал режим дня. </a:t>
            </a:r>
          </a:p>
          <a:p>
            <a:endParaRPr lang="ru-RU" sz="2000"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785794"/>
            <a:ext cx="7772400" cy="428628"/>
          </a:xfrm>
        </p:spPr>
        <p:txBody>
          <a:bodyPr/>
          <a:lstStyle/>
          <a:p>
            <a:pPr algn="ctr"/>
            <a:r>
              <a:rPr lang="ru-RU" sz="3200" dirty="0" smtClean="0">
                <a:solidFill>
                  <a:schemeClr val="tx1"/>
                </a:solidFill>
                <a:effectLst/>
                <a:latin typeface="Times New Roman" pitchFamily="18" charset="0"/>
                <a:cs typeface="Times New Roman" pitchFamily="18" charset="0"/>
              </a:rPr>
              <a:t>Результаты</a:t>
            </a:r>
            <a:endParaRPr lang="ru-RU" sz="3200" dirty="0">
              <a:solidFill>
                <a:schemeClr val="tx1"/>
              </a:solidFill>
              <a:effectLst/>
              <a:latin typeface="Times New Roman" pitchFamily="18" charset="0"/>
              <a:cs typeface="Times New Roman" pitchFamily="18" charset="0"/>
            </a:endParaRPr>
          </a:p>
        </p:txBody>
      </p:sp>
      <p:sp>
        <p:nvSpPr>
          <p:cNvPr id="3" name="Текст 2"/>
          <p:cNvSpPr>
            <a:spLocks noGrp="1"/>
          </p:cNvSpPr>
          <p:nvPr>
            <p:ph type="body" idx="1"/>
          </p:nvPr>
        </p:nvSpPr>
        <p:spPr>
          <a:xfrm>
            <a:off x="530352" y="1643050"/>
            <a:ext cx="8327928" cy="4714908"/>
          </a:xfrm>
        </p:spPr>
        <p:txBody>
          <a:bodyPr>
            <a:normAutofit/>
          </a:bodyPr>
          <a:lstStyle/>
          <a:p>
            <a:pPr algn="ctr"/>
            <a:r>
              <a:rPr lang="ru-RU" sz="3200" b="1" dirty="0" smtClean="0">
                <a:latin typeface="Times New Roman" pitchFamily="18" charset="0"/>
                <a:cs typeface="Times New Roman" pitchFamily="18" charset="0"/>
              </a:rPr>
              <a:t>1 уровень </a:t>
            </a:r>
            <a:r>
              <a:rPr lang="ru-RU" sz="3200" dirty="0" smtClean="0">
                <a:latin typeface="Times New Roman" pitchFamily="18" charset="0"/>
                <a:cs typeface="Times New Roman" pitchFamily="18" charset="0"/>
              </a:rPr>
              <a:t>(1-0,7)</a:t>
            </a:r>
          </a:p>
          <a:p>
            <a:pPr algn="ctr"/>
            <a:r>
              <a:rPr lang="ru-RU" sz="3200" dirty="0" smtClean="0">
                <a:latin typeface="Times New Roman" pitchFamily="18" charset="0"/>
                <a:cs typeface="Times New Roman" pitchFamily="18" charset="0"/>
              </a:rPr>
              <a:t>Вы правильно организуете школьную жизнь ребенка. Ребенок имеет разносторонние интересы, подготовлен к общению со взрослыми и сверстниками. При таком воспитании вы можете рассчитывать на хорошие успехи в учении.</a:t>
            </a:r>
          </a:p>
          <a:p>
            <a:endParaRPr lang="ru-RU"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785794"/>
            <a:ext cx="7772400" cy="428628"/>
          </a:xfrm>
        </p:spPr>
        <p:txBody>
          <a:bodyPr/>
          <a:lstStyle/>
          <a:p>
            <a:pPr algn="ctr"/>
            <a:r>
              <a:rPr lang="ru-RU" sz="3200" dirty="0" smtClean="0">
                <a:solidFill>
                  <a:schemeClr val="tx1"/>
                </a:solidFill>
                <a:effectLst/>
                <a:latin typeface="Times New Roman" pitchFamily="18" charset="0"/>
                <a:cs typeface="Times New Roman" pitchFamily="18" charset="0"/>
              </a:rPr>
              <a:t>Результаты</a:t>
            </a:r>
            <a:endParaRPr lang="ru-RU" sz="3200" dirty="0">
              <a:solidFill>
                <a:schemeClr val="tx1"/>
              </a:solidFill>
              <a:effectLst/>
              <a:latin typeface="Times New Roman" pitchFamily="18" charset="0"/>
              <a:cs typeface="Times New Roman" pitchFamily="18" charset="0"/>
            </a:endParaRPr>
          </a:p>
        </p:txBody>
      </p:sp>
      <p:sp>
        <p:nvSpPr>
          <p:cNvPr id="3" name="Текст 2"/>
          <p:cNvSpPr>
            <a:spLocks noGrp="1"/>
          </p:cNvSpPr>
          <p:nvPr>
            <p:ph type="body" idx="1"/>
          </p:nvPr>
        </p:nvSpPr>
        <p:spPr>
          <a:xfrm>
            <a:off x="530352" y="1500174"/>
            <a:ext cx="8327928" cy="4857784"/>
          </a:xfrm>
        </p:spPr>
        <p:txBody>
          <a:bodyPr>
            <a:normAutofit/>
          </a:bodyPr>
          <a:lstStyle/>
          <a:p>
            <a:pPr algn="ctr"/>
            <a:r>
              <a:rPr lang="ru-RU" sz="3200" b="1" dirty="0" smtClean="0">
                <a:latin typeface="Times New Roman" pitchFamily="18" charset="0"/>
                <a:cs typeface="Times New Roman" pitchFamily="18" charset="0"/>
              </a:rPr>
              <a:t>2 уровень </a:t>
            </a:r>
            <a:r>
              <a:rPr lang="ru-RU" sz="3200" dirty="0" smtClean="0">
                <a:latin typeface="Times New Roman" pitchFamily="18" charset="0"/>
                <a:cs typeface="Times New Roman" pitchFamily="18" charset="0"/>
              </a:rPr>
              <a:t>(0,6-0,4) </a:t>
            </a:r>
          </a:p>
          <a:p>
            <a:pPr algn="ctr"/>
            <a:r>
              <a:rPr lang="ru-RU" sz="3200" dirty="0" smtClean="0">
                <a:latin typeface="Times New Roman" pitchFamily="18" charset="0"/>
                <a:cs typeface="Times New Roman" pitchFamily="18" charset="0"/>
              </a:rPr>
              <a:t>У вас могут возникнуть некоторые проблемы в обучении ребенка. Задумайтесь, не являетесь ли вы сами чрезвычайно активными, не блокируете ли «поле свободы» ребенка, достаточно ли времени ребенок общается со сверстниками? Уверены, что ваши размышления позволят вам определить оптимальную стратегию воспитания.</a:t>
            </a:r>
          </a:p>
          <a:p>
            <a:endParaRPr lang="ru-RU"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785794"/>
            <a:ext cx="7772400" cy="428628"/>
          </a:xfrm>
        </p:spPr>
        <p:txBody>
          <a:bodyPr/>
          <a:lstStyle/>
          <a:p>
            <a:pPr algn="ctr"/>
            <a:r>
              <a:rPr lang="ru-RU" sz="3200" dirty="0" smtClean="0">
                <a:solidFill>
                  <a:schemeClr val="tx1"/>
                </a:solidFill>
                <a:effectLst/>
                <a:latin typeface="Times New Roman" pitchFamily="18" charset="0"/>
                <a:cs typeface="Times New Roman" pitchFamily="18" charset="0"/>
              </a:rPr>
              <a:t>Результаты</a:t>
            </a:r>
            <a:endParaRPr lang="ru-RU" sz="3200" dirty="0">
              <a:solidFill>
                <a:schemeClr val="tx1"/>
              </a:solidFill>
              <a:effectLst/>
              <a:latin typeface="Times New Roman" pitchFamily="18" charset="0"/>
              <a:cs typeface="Times New Roman" pitchFamily="18" charset="0"/>
            </a:endParaRPr>
          </a:p>
        </p:txBody>
      </p:sp>
      <p:sp>
        <p:nvSpPr>
          <p:cNvPr id="3" name="Текст 2"/>
          <p:cNvSpPr>
            <a:spLocks noGrp="1"/>
          </p:cNvSpPr>
          <p:nvPr>
            <p:ph type="body" idx="1"/>
          </p:nvPr>
        </p:nvSpPr>
        <p:spPr>
          <a:xfrm>
            <a:off x="530352" y="1500174"/>
            <a:ext cx="8327928" cy="4857784"/>
          </a:xfrm>
        </p:spPr>
        <p:txBody>
          <a:bodyPr>
            <a:normAutofit/>
          </a:bodyPr>
          <a:lstStyle/>
          <a:p>
            <a:pPr algn="ctr"/>
            <a:r>
              <a:rPr lang="ru-RU" sz="3200" b="1" dirty="0" smtClean="0">
                <a:latin typeface="Times New Roman" pitchFamily="18" charset="0"/>
                <a:cs typeface="Times New Roman" pitchFamily="18" charset="0"/>
              </a:rPr>
              <a:t>3 уровень</a:t>
            </a:r>
            <a:r>
              <a:rPr lang="ru-RU" sz="3200" dirty="0" smtClean="0">
                <a:latin typeface="Times New Roman" pitchFamily="18" charset="0"/>
                <a:cs typeface="Times New Roman" pitchFamily="18" charset="0"/>
              </a:rPr>
              <a:t> (0,3-0)</a:t>
            </a:r>
          </a:p>
          <a:p>
            <a:pPr algn="ctr"/>
            <a:r>
              <a:rPr lang="ru-RU" sz="3200" dirty="0" smtClean="0">
                <a:latin typeface="Times New Roman" pitchFamily="18" charset="0"/>
                <a:cs typeface="Times New Roman" pitchFamily="18" charset="0"/>
              </a:rPr>
              <a:t> В вашем опыте прослеживается главная ошибка – </a:t>
            </a:r>
            <a:r>
              <a:rPr lang="ru-RU" sz="3200" dirty="0" smtClean="0">
                <a:latin typeface="Times New Roman" pitchFamily="18" charset="0"/>
                <a:cs typeface="Times New Roman" pitchFamily="18" charset="0"/>
              </a:rPr>
              <a:t>чрезмерная </a:t>
            </a:r>
            <a:r>
              <a:rPr lang="ru-RU" sz="3200" dirty="0" smtClean="0">
                <a:latin typeface="Times New Roman" pitchFamily="18" charset="0"/>
                <a:cs typeface="Times New Roman" pitchFamily="18" charset="0"/>
              </a:rPr>
              <a:t>опека ребенка, подмена усилий ребенка собственной активностью. Вы недостаточно даете ребенку общаться со сверстниками, лишаете его возможности приобретения социального опыта. Надеемся, что ваша самокритичность принесет успех в воспитательной стратегии.</a:t>
            </a:r>
          </a:p>
          <a:p>
            <a:endParaRPr lang="ru-RU"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928670"/>
            <a:ext cx="7772400" cy="928694"/>
          </a:xfrm>
        </p:spPr>
        <p:txBody>
          <a:bodyPr/>
          <a:lstStyle/>
          <a:p>
            <a:pPr algn="ctr"/>
            <a:r>
              <a:rPr lang="ru-RU" sz="5400" dirty="0" smtClean="0">
                <a:solidFill>
                  <a:schemeClr val="tx1"/>
                </a:solidFill>
                <a:effectLst/>
                <a:latin typeface="Times New Roman" pitchFamily="18" charset="0"/>
                <a:cs typeface="Times New Roman" pitchFamily="18" charset="0"/>
              </a:rPr>
              <a:t>Слово-эстафета</a:t>
            </a:r>
            <a:endParaRPr lang="ru-RU" sz="5400" dirty="0">
              <a:solidFill>
                <a:schemeClr val="tx1"/>
              </a:solidFill>
              <a:effectLst/>
              <a:latin typeface="Times New Roman" pitchFamily="18" charset="0"/>
              <a:cs typeface="Times New Roman" pitchFamily="18" charset="0"/>
            </a:endParaRPr>
          </a:p>
        </p:txBody>
      </p:sp>
      <p:sp>
        <p:nvSpPr>
          <p:cNvPr id="3" name="Текст 2"/>
          <p:cNvSpPr>
            <a:spLocks noGrp="1"/>
          </p:cNvSpPr>
          <p:nvPr>
            <p:ph type="body" idx="1"/>
          </p:nvPr>
        </p:nvSpPr>
        <p:spPr>
          <a:xfrm>
            <a:off x="530352" y="2428868"/>
            <a:ext cx="7772400" cy="3357586"/>
          </a:xfrm>
        </p:spPr>
        <p:txBody>
          <a:bodyPr/>
          <a:lstStyle/>
          <a:p>
            <a:pPr algn="ctr"/>
            <a:r>
              <a:rPr lang="ru-RU" dirty="0" smtClean="0"/>
              <a:t> </a:t>
            </a:r>
            <a:r>
              <a:rPr lang="ru-RU" sz="4000" dirty="0" smtClean="0">
                <a:latin typeface="Times New Roman" pitchFamily="18" charset="0"/>
                <a:cs typeface="Times New Roman" pitchFamily="18" charset="0"/>
              </a:rPr>
              <a:t>«Мой ребёнок лучше адаптируется к школе и будет успешнее учиться, если я …»</a:t>
            </a:r>
          </a:p>
          <a:p>
            <a:endParaRPr lang="ru-RU" dirty="0"/>
          </a:p>
        </p:txBody>
      </p:sp>
      <p:pic>
        <p:nvPicPr>
          <p:cNvPr id="6146" name="Picture 2" descr="C:\Documents and Settings\ЛЕНА\Рабочий стол\картинки\1251136721_back-to-school-21.jpg"/>
          <p:cNvPicPr>
            <a:picLocks noChangeAspect="1" noChangeArrowheads="1"/>
          </p:cNvPicPr>
          <p:nvPr/>
        </p:nvPicPr>
        <p:blipFill>
          <a:blip r:embed="rId2" cstate="print"/>
          <a:srcRect/>
          <a:stretch>
            <a:fillRect/>
          </a:stretch>
        </p:blipFill>
        <p:spPr bwMode="auto">
          <a:xfrm>
            <a:off x="857224" y="4071942"/>
            <a:ext cx="1738308" cy="2548360"/>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571480"/>
            <a:ext cx="7772400" cy="285752"/>
          </a:xfrm>
        </p:spPr>
        <p:txBody>
          <a:bodyPr/>
          <a:lstStyle/>
          <a:p>
            <a:endParaRPr lang="ru-RU" dirty="0"/>
          </a:p>
        </p:txBody>
      </p:sp>
      <p:sp>
        <p:nvSpPr>
          <p:cNvPr id="3" name="Текст 2"/>
          <p:cNvSpPr>
            <a:spLocks noGrp="1"/>
          </p:cNvSpPr>
          <p:nvPr>
            <p:ph type="body" idx="1"/>
          </p:nvPr>
        </p:nvSpPr>
        <p:spPr>
          <a:xfrm>
            <a:off x="530352" y="1428736"/>
            <a:ext cx="7772400" cy="3429024"/>
          </a:xfrm>
        </p:spPr>
        <p:txBody>
          <a:bodyPr>
            <a:normAutofit fontScale="85000" lnSpcReduction="20000"/>
          </a:bodyPr>
          <a:lstStyle/>
          <a:p>
            <a:pPr marL="411480" algn="ctr">
              <a:defRPr/>
            </a:pPr>
            <a:r>
              <a:rPr lang="ru-RU" sz="3200" b="1" dirty="0" smtClean="0">
                <a:solidFill>
                  <a:srgbClr val="003300"/>
                </a:solidFill>
                <a:latin typeface="Times New Roman" pitchFamily="18" charset="0"/>
                <a:cs typeface="Times New Roman" pitchFamily="18" charset="0"/>
              </a:rPr>
              <a:t>Ребёнок учится тому,</a:t>
            </a:r>
          </a:p>
          <a:p>
            <a:pPr marL="411480" algn="ctr">
              <a:defRPr/>
            </a:pPr>
            <a:r>
              <a:rPr lang="ru-RU" sz="3200" b="1" dirty="0" smtClean="0">
                <a:solidFill>
                  <a:srgbClr val="003300"/>
                </a:solidFill>
                <a:latin typeface="Times New Roman" pitchFamily="18" charset="0"/>
                <a:cs typeface="Times New Roman" pitchFamily="18" charset="0"/>
              </a:rPr>
              <a:t>Что видит у себя в дому,</a:t>
            </a:r>
          </a:p>
          <a:p>
            <a:pPr marL="411480" algn="ctr">
              <a:defRPr/>
            </a:pPr>
            <a:r>
              <a:rPr lang="ru-RU" sz="3200" b="1" dirty="0" smtClean="0">
                <a:solidFill>
                  <a:srgbClr val="003300"/>
                </a:solidFill>
                <a:latin typeface="Times New Roman" pitchFamily="18" charset="0"/>
                <a:cs typeface="Times New Roman" pitchFamily="18" charset="0"/>
              </a:rPr>
              <a:t>Родители пример ему.</a:t>
            </a:r>
          </a:p>
          <a:p>
            <a:pPr marL="411480" algn="ctr">
              <a:defRPr/>
            </a:pPr>
            <a:r>
              <a:rPr lang="ru-RU" sz="3200" b="1" dirty="0" smtClean="0">
                <a:solidFill>
                  <a:srgbClr val="003300"/>
                </a:solidFill>
                <a:latin typeface="Times New Roman" pitchFamily="18" charset="0"/>
                <a:cs typeface="Times New Roman" pitchFamily="18" charset="0"/>
              </a:rPr>
              <a:t>Пусть помнят, что с лихвой</a:t>
            </a:r>
          </a:p>
          <a:p>
            <a:pPr marL="411480" algn="ctr">
              <a:defRPr/>
            </a:pPr>
            <a:r>
              <a:rPr lang="ru-RU" sz="3200" b="1" dirty="0" smtClean="0">
                <a:solidFill>
                  <a:srgbClr val="003300"/>
                </a:solidFill>
                <a:latin typeface="Times New Roman" pitchFamily="18" charset="0"/>
                <a:cs typeface="Times New Roman" pitchFamily="18" charset="0"/>
              </a:rPr>
              <a:t>получат</a:t>
            </a:r>
          </a:p>
          <a:p>
            <a:pPr marL="411480" algn="ctr">
              <a:defRPr/>
            </a:pPr>
            <a:r>
              <a:rPr lang="ru-RU" sz="3200" b="1" dirty="0" smtClean="0">
                <a:solidFill>
                  <a:srgbClr val="003300"/>
                </a:solidFill>
                <a:latin typeface="Times New Roman" pitchFamily="18" charset="0"/>
                <a:cs typeface="Times New Roman" pitchFamily="18" charset="0"/>
              </a:rPr>
              <a:t>Всё то, чему его научат…</a:t>
            </a:r>
          </a:p>
          <a:p>
            <a:pPr marL="411480" algn="ctr">
              <a:defRPr/>
            </a:pPr>
            <a:r>
              <a:rPr lang="ru-RU" sz="3200" b="1" dirty="0" smtClean="0">
                <a:solidFill>
                  <a:srgbClr val="003300"/>
                </a:solidFill>
                <a:latin typeface="Times New Roman" pitchFamily="18" charset="0"/>
                <a:cs typeface="Times New Roman" pitchFamily="18" charset="0"/>
              </a:rPr>
              <a:t>Коль видят нас и слышат дети,</a:t>
            </a:r>
          </a:p>
          <a:p>
            <a:pPr marL="411480" algn="ctr">
              <a:defRPr/>
            </a:pPr>
            <a:r>
              <a:rPr lang="ru-RU" sz="3200" b="1" dirty="0" smtClean="0">
                <a:solidFill>
                  <a:srgbClr val="003300"/>
                </a:solidFill>
                <a:latin typeface="Times New Roman" pitchFamily="18" charset="0"/>
                <a:cs typeface="Times New Roman" pitchFamily="18" charset="0"/>
              </a:rPr>
              <a:t>Мы за дела свои в ответе.</a:t>
            </a:r>
          </a:p>
          <a:p>
            <a:endParaRPr lang="ru-RU" dirty="0">
              <a:solidFill>
                <a:srgbClr val="663300"/>
              </a:solidFill>
            </a:endParaRPr>
          </a:p>
        </p:txBody>
      </p:sp>
      <p:pic>
        <p:nvPicPr>
          <p:cNvPr id="4100" name="Picture 4" descr="C:\Documents and Settings\ЛЕНА\Рабочий стол\Учитель года 2010\Классный час о семье\семья\1240149803_1225578296_xfjt_2010.jpg"/>
          <p:cNvPicPr>
            <a:picLocks noChangeAspect="1" noChangeArrowheads="1"/>
          </p:cNvPicPr>
          <p:nvPr/>
        </p:nvPicPr>
        <p:blipFill>
          <a:blip r:embed="rId2" cstate="print"/>
          <a:srcRect/>
          <a:stretch>
            <a:fillRect/>
          </a:stretch>
        </p:blipFill>
        <p:spPr bwMode="auto">
          <a:xfrm>
            <a:off x="3357554" y="4786322"/>
            <a:ext cx="2524126" cy="1893095"/>
          </a:xfrm>
          <a:prstGeom prst="rect">
            <a:avLst/>
          </a:prstGeom>
          <a:noFill/>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642918"/>
            <a:ext cx="7772400" cy="2286016"/>
          </a:xfrm>
        </p:spPr>
        <p:txBody>
          <a:bodyPr/>
          <a:lstStyle/>
          <a:p>
            <a:pPr algn="ctr"/>
            <a:r>
              <a:rPr lang="ru-RU" sz="7200" kern="10" dirty="0" smtClean="0">
                <a:ln w="9525">
                  <a:round/>
                  <a:headEnd/>
                  <a:tailEnd/>
                </a:ln>
                <a:gradFill rotWithShape="1">
                  <a:gsLst>
                    <a:gs pos="0">
                      <a:srgbClr val="FFE701"/>
                    </a:gs>
                    <a:gs pos="100000">
                      <a:srgbClr val="FE3E02"/>
                    </a:gs>
                  </a:gsLst>
                  <a:lin ang="5400000" scaled="1"/>
                </a:gradFill>
                <a:latin typeface="Impact"/>
              </a:rPr>
              <a:t>Желаю успеха</a:t>
            </a:r>
            <a:br>
              <a:rPr lang="ru-RU" sz="7200" kern="10" dirty="0" smtClean="0">
                <a:ln w="9525">
                  <a:round/>
                  <a:headEnd/>
                  <a:tailEnd/>
                </a:ln>
                <a:gradFill rotWithShape="1">
                  <a:gsLst>
                    <a:gs pos="0">
                      <a:srgbClr val="FFE701"/>
                    </a:gs>
                    <a:gs pos="100000">
                      <a:srgbClr val="FE3E02"/>
                    </a:gs>
                  </a:gsLst>
                  <a:lin ang="5400000" scaled="1"/>
                </a:gradFill>
                <a:latin typeface="Impact"/>
              </a:rPr>
            </a:br>
            <a:endParaRPr lang="ru-RU" sz="7200" dirty="0"/>
          </a:p>
        </p:txBody>
      </p:sp>
      <p:sp>
        <p:nvSpPr>
          <p:cNvPr id="3" name="Текст 2"/>
          <p:cNvSpPr>
            <a:spLocks noGrp="1"/>
          </p:cNvSpPr>
          <p:nvPr>
            <p:ph type="body" idx="1"/>
          </p:nvPr>
        </p:nvSpPr>
        <p:spPr>
          <a:xfrm>
            <a:off x="530352" y="1928802"/>
            <a:ext cx="7772400" cy="4357718"/>
          </a:xfrm>
        </p:spPr>
        <p:txBody>
          <a:bodyPr/>
          <a:lstStyle/>
          <a:p>
            <a:endParaRPr lang="ru-RU" dirty="0"/>
          </a:p>
        </p:txBody>
      </p:sp>
      <p:pic>
        <p:nvPicPr>
          <p:cNvPr id="4" name="Picture 2"/>
          <p:cNvPicPr>
            <a:picLocks noGrp="1" noChangeAspect="1" noChangeArrowheads="1"/>
          </p:cNvPicPr>
          <p:nvPr>
            <p:ph idx="1"/>
          </p:nvPr>
        </p:nvPicPr>
        <p:blipFill>
          <a:blip r:embed="rId2" cstate="print"/>
          <a:srcRect/>
          <a:stretch>
            <a:fillRect/>
          </a:stretch>
        </p:blipFill>
        <p:spPr>
          <a:xfrm>
            <a:off x="2266950" y="2285992"/>
            <a:ext cx="4511313" cy="4070358"/>
          </a:xfr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180475" y="428605"/>
            <a:ext cx="8686800" cy="142875"/>
          </a:xfrm>
        </p:spPr>
        <p:txBody>
          <a:bodyPr>
            <a:normAutofit fontScale="90000"/>
          </a:bodyPr>
          <a:lstStyle/>
          <a:p>
            <a:pPr algn="ctr"/>
            <a:endParaRPr lang="ru-RU" sz="2800" dirty="0">
              <a:solidFill>
                <a:schemeClr val="tx1"/>
              </a:solidFill>
              <a:latin typeface="Times New Roman" pitchFamily="18" charset="0"/>
              <a:cs typeface="Times New Roman" pitchFamily="18" charset="0"/>
            </a:endParaRPr>
          </a:p>
        </p:txBody>
      </p:sp>
      <p:sp>
        <p:nvSpPr>
          <p:cNvPr id="9" name="Текст 8"/>
          <p:cNvSpPr>
            <a:spLocks noGrp="1"/>
          </p:cNvSpPr>
          <p:nvPr>
            <p:ph type="body" idx="1"/>
          </p:nvPr>
        </p:nvSpPr>
        <p:spPr>
          <a:xfrm>
            <a:off x="381000" y="1071546"/>
            <a:ext cx="8458200" cy="4786346"/>
          </a:xfrm>
        </p:spPr>
        <p:txBody>
          <a:bodyPr>
            <a:noAutofit/>
          </a:bodyPr>
          <a:lstStyle/>
          <a:p>
            <a:pPr algn="ctr"/>
            <a:r>
              <a:rPr lang="ru-RU" sz="6000" dirty="0" smtClean="0">
                <a:latin typeface="Times New Roman" pitchFamily="18" charset="0"/>
                <a:cs typeface="Times New Roman" pitchFamily="18" charset="0"/>
              </a:rPr>
              <a:t>«Штурмуйте каждую проблему с энтузиазмом … как если бы от этого зависела Ваша жизнь»</a:t>
            </a:r>
          </a:p>
          <a:p>
            <a:pPr algn="ctr"/>
            <a:r>
              <a:rPr lang="ru-RU" sz="6000" dirty="0" smtClean="0">
                <a:latin typeface="Times New Roman" pitchFamily="18" charset="0"/>
                <a:cs typeface="Times New Roman" pitchFamily="18" charset="0"/>
              </a:rPr>
              <a:t>Л. </a:t>
            </a:r>
            <a:r>
              <a:rPr lang="ru-RU" sz="6000" dirty="0" err="1" smtClean="0">
                <a:latin typeface="Times New Roman" pitchFamily="18" charset="0"/>
                <a:cs typeface="Times New Roman" pitchFamily="18" charset="0"/>
              </a:rPr>
              <a:t>Кьюби</a:t>
            </a:r>
            <a:endParaRPr lang="ru-RU" sz="60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180475" y="428605"/>
            <a:ext cx="8686800" cy="142875"/>
          </a:xfrm>
        </p:spPr>
        <p:txBody>
          <a:bodyPr>
            <a:normAutofit fontScale="90000"/>
          </a:bodyPr>
          <a:lstStyle/>
          <a:p>
            <a:pPr algn="ctr"/>
            <a:endParaRPr lang="ru-RU" sz="2800" dirty="0">
              <a:solidFill>
                <a:schemeClr val="tx1"/>
              </a:solidFill>
              <a:latin typeface="Times New Roman" pitchFamily="18" charset="0"/>
              <a:cs typeface="Times New Roman" pitchFamily="18" charset="0"/>
            </a:endParaRPr>
          </a:p>
        </p:txBody>
      </p:sp>
      <p:sp>
        <p:nvSpPr>
          <p:cNvPr id="9" name="Текст 8"/>
          <p:cNvSpPr>
            <a:spLocks noGrp="1"/>
          </p:cNvSpPr>
          <p:nvPr>
            <p:ph type="body" idx="1"/>
          </p:nvPr>
        </p:nvSpPr>
        <p:spPr>
          <a:xfrm>
            <a:off x="381000" y="1142984"/>
            <a:ext cx="8458200" cy="4714908"/>
          </a:xfrm>
        </p:spPr>
        <p:txBody>
          <a:bodyPr>
            <a:normAutofit/>
          </a:bodyPr>
          <a:lstStyle/>
          <a:p>
            <a:pPr algn="ctr"/>
            <a:r>
              <a:rPr lang="ru-RU" sz="3600" b="1" dirty="0" smtClean="0">
                <a:solidFill>
                  <a:schemeClr val="tx1"/>
                </a:solidFill>
                <a:latin typeface="Times New Roman" pitchFamily="18" charset="0"/>
                <a:cs typeface="Times New Roman" pitchFamily="18" charset="0"/>
              </a:rPr>
              <a:t>Адаптация</a:t>
            </a:r>
            <a:r>
              <a:rPr lang="ru-RU" sz="3600" dirty="0" smtClean="0">
                <a:solidFill>
                  <a:schemeClr val="tx1"/>
                </a:solidFill>
                <a:latin typeface="Times New Roman" pitchFamily="18" charset="0"/>
                <a:cs typeface="Times New Roman" pitchFamily="18" charset="0"/>
              </a:rPr>
              <a:t> –это период приспособления к новым условиям. </a:t>
            </a:r>
            <a:br>
              <a:rPr lang="ru-RU" sz="3600" dirty="0" smtClean="0">
                <a:solidFill>
                  <a:schemeClr val="tx1"/>
                </a:solidFill>
                <a:latin typeface="Times New Roman" pitchFamily="18" charset="0"/>
                <a:cs typeface="Times New Roman" pitchFamily="18" charset="0"/>
              </a:rPr>
            </a:br>
            <a:r>
              <a:rPr lang="ru-RU" sz="3600" b="1" dirty="0" smtClean="0">
                <a:solidFill>
                  <a:schemeClr val="tx1"/>
                </a:solidFill>
                <a:latin typeface="Times New Roman" pitchFamily="18" charset="0"/>
                <a:cs typeface="Times New Roman" pitchFamily="18" charset="0"/>
              </a:rPr>
              <a:t>Результат адаптации </a:t>
            </a:r>
            <a:r>
              <a:rPr lang="ru-RU" sz="3600" dirty="0" smtClean="0">
                <a:solidFill>
                  <a:schemeClr val="tx1"/>
                </a:solidFill>
                <a:latin typeface="Times New Roman" pitchFamily="18" charset="0"/>
                <a:cs typeface="Times New Roman" pitchFamily="18" charset="0"/>
              </a:rPr>
              <a:t>– </a:t>
            </a:r>
            <a:r>
              <a:rPr lang="ru-RU" sz="3600" dirty="0" err="1" smtClean="0">
                <a:solidFill>
                  <a:schemeClr val="tx1"/>
                </a:solidFill>
                <a:latin typeface="Times New Roman" pitchFamily="18" charset="0"/>
                <a:cs typeface="Times New Roman" pitchFamily="18" charset="0"/>
              </a:rPr>
              <a:t>адаптированность</a:t>
            </a:r>
            <a:r>
              <a:rPr lang="ru-RU" sz="3600" dirty="0" smtClean="0">
                <a:solidFill>
                  <a:schemeClr val="tx1"/>
                </a:solidFill>
                <a:latin typeface="Times New Roman" pitchFamily="18" charset="0"/>
                <a:cs typeface="Times New Roman" pitchFamily="18" charset="0"/>
              </a:rPr>
              <a:t>, которая представляет собой систему качеств личности, умений и навыков, обеспечивающих успешность последующей жизнедеятельности</a:t>
            </a:r>
            <a:r>
              <a:rPr lang="ru-RU" dirty="0" smtClean="0">
                <a:solidFill>
                  <a:schemeClr val="tx1"/>
                </a:solidFill>
                <a:latin typeface="Times New Roman" pitchFamily="18" charset="0"/>
                <a:cs typeface="Times New Roman" pitchFamily="18" charset="0"/>
              </a:rPr>
              <a:t>.</a:t>
            </a:r>
            <a:endParaRPr lang="ru-RU" dirty="0"/>
          </a:p>
        </p:txBody>
      </p:sp>
      <p:pic>
        <p:nvPicPr>
          <p:cNvPr id="1026" name="Picture 2" descr="C:\Documents and Settings\ЛЕНА\Рабочий стол\картинки\n1445.jpg"/>
          <p:cNvPicPr>
            <a:picLocks noChangeAspect="1" noChangeArrowheads="1"/>
          </p:cNvPicPr>
          <p:nvPr/>
        </p:nvPicPr>
        <p:blipFill>
          <a:blip r:embed="rId2" cstate="print"/>
          <a:srcRect/>
          <a:stretch>
            <a:fillRect/>
          </a:stretch>
        </p:blipFill>
        <p:spPr bwMode="auto">
          <a:xfrm>
            <a:off x="3929058" y="5214950"/>
            <a:ext cx="1447797" cy="1447797"/>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785794"/>
            <a:ext cx="7772400" cy="714380"/>
          </a:xfrm>
        </p:spPr>
        <p:txBody>
          <a:bodyPr/>
          <a:lstStyle/>
          <a:p>
            <a:pPr algn="ctr"/>
            <a:r>
              <a:rPr lang="ru-RU" sz="3200" dirty="0" smtClean="0">
                <a:solidFill>
                  <a:schemeClr val="tx1"/>
                </a:solidFill>
                <a:effectLst/>
                <a:latin typeface="Times New Roman" pitchFamily="18" charset="0"/>
                <a:cs typeface="Times New Roman" pitchFamily="18" charset="0"/>
              </a:rPr>
              <a:t>Изменения в поведении детей</a:t>
            </a:r>
            <a:endParaRPr lang="ru-RU" sz="3200" dirty="0">
              <a:solidFill>
                <a:schemeClr val="tx1"/>
              </a:solidFill>
              <a:effectLst/>
              <a:latin typeface="Times New Roman" pitchFamily="18" charset="0"/>
              <a:cs typeface="Times New Roman" pitchFamily="18" charset="0"/>
            </a:endParaRPr>
          </a:p>
        </p:txBody>
      </p:sp>
      <p:sp>
        <p:nvSpPr>
          <p:cNvPr id="3" name="Текст 2"/>
          <p:cNvSpPr>
            <a:spLocks noGrp="1"/>
          </p:cNvSpPr>
          <p:nvPr>
            <p:ph type="body" idx="1"/>
          </p:nvPr>
        </p:nvSpPr>
        <p:spPr>
          <a:xfrm>
            <a:off x="530352" y="2000240"/>
            <a:ext cx="8185052" cy="4357718"/>
          </a:xfrm>
        </p:spPr>
        <p:txBody>
          <a:bodyPr>
            <a:normAutofit/>
          </a:bodyPr>
          <a:lstStyle/>
          <a:p>
            <a:pPr lvl="0" algn="ctr">
              <a:buClr>
                <a:schemeClr val="accent6">
                  <a:lumMod val="50000"/>
                </a:schemeClr>
              </a:buClr>
              <a:buFont typeface="Wingdings" pitchFamily="2" charset="2"/>
              <a:buChar char="Ø"/>
            </a:pPr>
            <a:r>
              <a:rPr lang="ru-RU" sz="2400" dirty="0" smtClean="0">
                <a:latin typeface="Times New Roman" pitchFamily="18" charset="0"/>
                <a:cs typeface="Times New Roman" pitchFamily="18" charset="0"/>
              </a:rPr>
              <a:t>Усталый, утомлённый внешний вид ребёнка</a:t>
            </a:r>
          </a:p>
          <a:p>
            <a:pPr lvl="0" algn="ctr">
              <a:buClr>
                <a:schemeClr val="accent6">
                  <a:lumMod val="50000"/>
                </a:schemeClr>
              </a:buClr>
              <a:buFont typeface="Wingdings" pitchFamily="2" charset="2"/>
              <a:buChar char="Ø"/>
            </a:pPr>
            <a:r>
              <a:rPr lang="ru-RU" sz="2400" dirty="0" smtClean="0">
                <a:latin typeface="Times New Roman" pitchFamily="18" charset="0"/>
                <a:cs typeface="Times New Roman" pitchFamily="18" charset="0"/>
              </a:rPr>
              <a:t>Нежелание ребёнка делиться своими впечатлениями о  проведённом дне</a:t>
            </a:r>
          </a:p>
          <a:p>
            <a:pPr lvl="0" algn="ctr">
              <a:buClr>
                <a:schemeClr val="accent6">
                  <a:lumMod val="50000"/>
                </a:schemeClr>
              </a:buClr>
              <a:buFont typeface="Wingdings" pitchFamily="2" charset="2"/>
              <a:buChar char="Ø"/>
            </a:pPr>
            <a:r>
              <a:rPr lang="ru-RU" sz="2400" dirty="0" smtClean="0">
                <a:latin typeface="Times New Roman" pitchFamily="18" charset="0"/>
                <a:cs typeface="Times New Roman" pitchFamily="18" charset="0"/>
              </a:rPr>
              <a:t>Стремление отвлечь взрослого от школьных событий, переключить   внимание на другие темы</a:t>
            </a:r>
          </a:p>
          <a:p>
            <a:pPr lvl="0" algn="ctr">
              <a:buClr>
                <a:schemeClr val="accent6">
                  <a:lumMod val="50000"/>
                </a:schemeClr>
              </a:buClr>
              <a:buFont typeface="Wingdings" pitchFamily="2" charset="2"/>
              <a:buChar char="Ø"/>
            </a:pPr>
            <a:r>
              <a:rPr lang="ru-RU" sz="2400" dirty="0" smtClean="0">
                <a:latin typeface="Times New Roman" pitchFamily="18" charset="0"/>
                <a:cs typeface="Times New Roman" pitchFamily="18" charset="0"/>
              </a:rPr>
              <a:t>Нежелание выполнять домашние задания</a:t>
            </a:r>
          </a:p>
          <a:p>
            <a:pPr lvl="0" algn="ctr">
              <a:buClr>
                <a:schemeClr val="accent6">
                  <a:lumMod val="50000"/>
                </a:schemeClr>
              </a:buClr>
              <a:buFont typeface="Wingdings" pitchFamily="2" charset="2"/>
              <a:buChar char="Ø"/>
            </a:pPr>
            <a:r>
              <a:rPr lang="ru-RU" sz="2400" dirty="0" smtClean="0">
                <a:latin typeface="Times New Roman" pitchFamily="18" charset="0"/>
                <a:cs typeface="Times New Roman" pitchFamily="18" charset="0"/>
              </a:rPr>
              <a:t>Негативные характеристики в адрес школы, учителей, одноклассников</a:t>
            </a:r>
          </a:p>
          <a:p>
            <a:pPr algn="ctr"/>
            <a:endParaRPr lang="ru-RU" dirty="0"/>
          </a:p>
        </p:txBody>
      </p:sp>
      <p:pic>
        <p:nvPicPr>
          <p:cNvPr id="4" name="Picture 4" descr="people1840"/>
          <p:cNvPicPr>
            <a:picLocks noChangeAspect="1" noChangeArrowheads="1"/>
          </p:cNvPicPr>
          <p:nvPr/>
        </p:nvPicPr>
        <p:blipFill>
          <a:blip r:embed="rId2" cstate="print"/>
          <a:srcRect/>
          <a:stretch>
            <a:fillRect/>
          </a:stretch>
        </p:blipFill>
        <p:spPr bwMode="auto">
          <a:xfrm>
            <a:off x="785786" y="5261595"/>
            <a:ext cx="1357322" cy="110270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785794"/>
            <a:ext cx="7772400" cy="714380"/>
          </a:xfrm>
        </p:spPr>
        <p:txBody>
          <a:bodyPr/>
          <a:lstStyle/>
          <a:p>
            <a:pPr algn="ctr"/>
            <a:r>
              <a:rPr lang="ru-RU" sz="3200" dirty="0" smtClean="0">
                <a:solidFill>
                  <a:schemeClr val="tx1"/>
                </a:solidFill>
                <a:effectLst/>
                <a:latin typeface="Times New Roman" pitchFamily="18" charset="0"/>
                <a:cs typeface="Times New Roman" pitchFamily="18" charset="0"/>
              </a:rPr>
              <a:t>Изменения в поведении детей</a:t>
            </a:r>
            <a:endParaRPr lang="ru-RU" sz="3200" dirty="0">
              <a:solidFill>
                <a:schemeClr val="tx1"/>
              </a:solidFill>
              <a:effectLst/>
              <a:latin typeface="Times New Roman" pitchFamily="18" charset="0"/>
              <a:cs typeface="Times New Roman" pitchFamily="18" charset="0"/>
            </a:endParaRPr>
          </a:p>
        </p:txBody>
      </p:sp>
      <p:sp>
        <p:nvSpPr>
          <p:cNvPr id="3" name="Текст 2"/>
          <p:cNvSpPr>
            <a:spLocks noGrp="1"/>
          </p:cNvSpPr>
          <p:nvPr>
            <p:ph type="body" idx="1"/>
          </p:nvPr>
        </p:nvSpPr>
        <p:spPr>
          <a:xfrm>
            <a:off x="530352" y="1928802"/>
            <a:ext cx="8185052" cy="4429156"/>
          </a:xfrm>
        </p:spPr>
        <p:txBody>
          <a:bodyPr>
            <a:normAutofit/>
          </a:bodyPr>
          <a:lstStyle/>
          <a:p>
            <a:pPr lvl="0" algn="ctr">
              <a:buClr>
                <a:schemeClr val="accent6">
                  <a:lumMod val="50000"/>
                </a:schemeClr>
              </a:buClr>
              <a:buFont typeface="Wingdings" pitchFamily="2" charset="2"/>
              <a:buChar char="Ø"/>
            </a:pPr>
            <a:r>
              <a:rPr lang="ru-RU" sz="2400" dirty="0" smtClean="0">
                <a:latin typeface="Times New Roman" pitchFamily="18" charset="0"/>
                <a:cs typeface="Times New Roman" pitchFamily="18" charset="0"/>
              </a:rPr>
              <a:t>Жалобы на те или иные события, связанные со школой</a:t>
            </a:r>
          </a:p>
          <a:p>
            <a:pPr lvl="0" algn="ctr">
              <a:buClr>
                <a:schemeClr val="accent6">
                  <a:lumMod val="50000"/>
                </a:schemeClr>
              </a:buClr>
              <a:buFont typeface="Wingdings" pitchFamily="2" charset="2"/>
              <a:buChar char="Ø"/>
            </a:pPr>
            <a:r>
              <a:rPr lang="ru-RU" sz="2400" dirty="0" smtClean="0">
                <a:latin typeface="Times New Roman" pitchFamily="18" charset="0"/>
                <a:cs typeface="Times New Roman" pitchFamily="18" charset="0"/>
              </a:rPr>
              <a:t>Беспокойный сон, повышение температуры, снижение аппетита</a:t>
            </a:r>
          </a:p>
          <a:p>
            <a:pPr lvl="0" algn="ctr">
              <a:buClr>
                <a:schemeClr val="accent6">
                  <a:lumMod val="50000"/>
                </a:schemeClr>
              </a:buClr>
              <a:buFont typeface="Wingdings" pitchFamily="2" charset="2"/>
              <a:buChar char="Ø"/>
            </a:pPr>
            <a:r>
              <a:rPr lang="ru-RU" sz="2400" dirty="0" smtClean="0">
                <a:latin typeface="Times New Roman" pitchFamily="18" charset="0"/>
                <a:cs typeface="Times New Roman" pitchFamily="18" charset="0"/>
              </a:rPr>
              <a:t>Трудности утреннего пробуждения, вялость</a:t>
            </a:r>
          </a:p>
          <a:p>
            <a:pPr lvl="0" algn="ctr">
              <a:buClr>
                <a:schemeClr val="accent6">
                  <a:lumMod val="50000"/>
                </a:schemeClr>
              </a:buClr>
              <a:buFont typeface="Wingdings" pitchFamily="2" charset="2"/>
              <a:buChar char="Ø"/>
            </a:pPr>
            <a:r>
              <a:rPr lang="ru-RU" sz="2400" dirty="0" smtClean="0">
                <a:latin typeface="Times New Roman" pitchFamily="18" charset="0"/>
                <a:cs typeface="Times New Roman" pitchFamily="18" charset="0"/>
              </a:rPr>
              <a:t>Постоянные жалобы на плохое самочувствие</a:t>
            </a:r>
          </a:p>
          <a:p>
            <a:pPr lvl="0" algn="ctr">
              <a:buClr>
                <a:schemeClr val="accent6">
                  <a:lumMod val="50000"/>
                </a:schemeClr>
              </a:buClr>
              <a:buFont typeface="Wingdings" pitchFamily="2" charset="2"/>
              <a:buChar char="Ø"/>
            </a:pPr>
            <a:r>
              <a:rPr lang="ru-RU" sz="2400" dirty="0" smtClean="0">
                <a:latin typeface="Times New Roman" pitchFamily="18" charset="0"/>
                <a:cs typeface="Times New Roman" pitchFamily="18" charset="0"/>
              </a:rPr>
              <a:t>Чрезмерное возбуждение, агрессивность или, наоборот,  заторможенность, депрессия</a:t>
            </a:r>
          </a:p>
          <a:p>
            <a:pPr lvl="0" algn="ctr">
              <a:buClr>
                <a:schemeClr val="accent6">
                  <a:lumMod val="50000"/>
                </a:schemeClr>
              </a:buClr>
              <a:buFont typeface="Wingdings" pitchFamily="2" charset="2"/>
              <a:buChar char="Ø"/>
            </a:pPr>
            <a:r>
              <a:rPr lang="ru-RU" sz="2400" dirty="0" smtClean="0">
                <a:latin typeface="Times New Roman" pitchFamily="18" charset="0"/>
                <a:cs typeface="Times New Roman" pitchFamily="18" charset="0"/>
              </a:rPr>
              <a:t>Нежелание идти в школу</a:t>
            </a:r>
          </a:p>
          <a:p>
            <a:pPr algn="ctr"/>
            <a:endParaRPr lang="ru-RU" dirty="0"/>
          </a:p>
        </p:txBody>
      </p:sp>
      <p:pic>
        <p:nvPicPr>
          <p:cNvPr id="4" name="Picture 4" descr="people1840"/>
          <p:cNvPicPr>
            <a:picLocks noChangeAspect="1" noChangeArrowheads="1"/>
          </p:cNvPicPr>
          <p:nvPr/>
        </p:nvPicPr>
        <p:blipFill>
          <a:blip r:embed="rId2" cstate="print"/>
          <a:srcRect/>
          <a:stretch>
            <a:fillRect/>
          </a:stretch>
        </p:blipFill>
        <p:spPr bwMode="auto">
          <a:xfrm>
            <a:off x="1000100" y="4904405"/>
            <a:ext cx="1357322" cy="110270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642918"/>
            <a:ext cx="7772400" cy="2000264"/>
          </a:xfrm>
        </p:spPr>
        <p:txBody>
          <a:bodyPr/>
          <a:lstStyle/>
          <a:p>
            <a:pPr algn="ctr"/>
            <a:r>
              <a:rPr lang="ru-RU" sz="3200" dirty="0" smtClean="0">
                <a:solidFill>
                  <a:schemeClr val="tx1"/>
                </a:solidFill>
                <a:effectLst/>
                <a:latin typeface="Times New Roman" pitchFamily="18" charset="0"/>
                <a:cs typeface="Times New Roman" pitchFamily="18" charset="0"/>
              </a:rPr>
              <a:t>Физиологические условия адаптации</a:t>
            </a:r>
            <a:br>
              <a:rPr lang="ru-RU" sz="3200" dirty="0" smtClean="0">
                <a:solidFill>
                  <a:schemeClr val="tx1"/>
                </a:solidFill>
                <a:effectLst/>
                <a:latin typeface="Times New Roman" pitchFamily="18" charset="0"/>
                <a:cs typeface="Times New Roman" pitchFamily="18" charset="0"/>
              </a:rPr>
            </a:br>
            <a:r>
              <a:rPr lang="ru-RU" sz="3200" dirty="0" smtClean="0">
                <a:solidFill>
                  <a:schemeClr val="tx1"/>
                </a:solidFill>
                <a:effectLst/>
                <a:latin typeface="Times New Roman" pitchFamily="18" charset="0"/>
                <a:cs typeface="Times New Roman" pitchFamily="18" charset="0"/>
              </a:rPr>
              <a:t> ребёнка к школе</a:t>
            </a:r>
            <a:r>
              <a:rPr lang="ru-RU" dirty="0" smtClean="0"/>
              <a:t/>
            </a:r>
            <a:br>
              <a:rPr lang="ru-RU" dirty="0" smtClean="0"/>
            </a:br>
            <a:endParaRPr lang="ru-RU" dirty="0"/>
          </a:p>
        </p:txBody>
      </p:sp>
      <p:sp>
        <p:nvSpPr>
          <p:cNvPr id="3" name="Текст 2"/>
          <p:cNvSpPr>
            <a:spLocks noGrp="1"/>
          </p:cNvSpPr>
          <p:nvPr>
            <p:ph type="body" idx="1"/>
          </p:nvPr>
        </p:nvSpPr>
        <p:spPr>
          <a:xfrm>
            <a:off x="530352" y="2285992"/>
            <a:ext cx="8327928" cy="4286280"/>
          </a:xfrm>
        </p:spPr>
        <p:txBody>
          <a:bodyPr>
            <a:normAutofit/>
          </a:bodyPr>
          <a:lstStyle/>
          <a:p>
            <a:pPr lvl="0" algn="ctr">
              <a:buClr>
                <a:srgbClr val="663300"/>
              </a:buClr>
              <a:buFont typeface="Wingdings" pitchFamily="2" charset="2"/>
              <a:buChar char="Ø"/>
            </a:pPr>
            <a:r>
              <a:rPr lang="ru-RU" sz="2400" dirty="0" smtClean="0">
                <a:latin typeface="Times New Roman" pitchFamily="18" charset="0"/>
                <a:cs typeface="Times New Roman" pitchFamily="18" charset="0"/>
              </a:rPr>
              <a:t>Изменение режима дня ребенка </a:t>
            </a:r>
          </a:p>
          <a:p>
            <a:pPr lvl="0" algn="ctr">
              <a:buClr>
                <a:srgbClr val="663300"/>
              </a:buClr>
              <a:buFont typeface="Wingdings" pitchFamily="2" charset="2"/>
              <a:buChar char="Ø"/>
            </a:pPr>
            <a:r>
              <a:rPr lang="ru-RU" sz="2400" dirty="0" smtClean="0">
                <a:latin typeface="Times New Roman" pitchFamily="18" charset="0"/>
                <a:cs typeface="Times New Roman" pitchFamily="18" charset="0"/>
              </a:rPr>
              <a:t>Необходимость игровой деятельности в жизни младшего школьника</a:t>
            </a:r>
          </a:p>
          <a:p>
            <a:pPr lvl="0" algn="ctr">
              <a:buClr>
                <a:srgbClr val="663300"/>
              </a:buClr>
              <a:buFont typeface="Wingdings" pitchFamily="2" charset="2"/>
              <a:buChar char="Ø"/>
            </a:pPr>
            <a:r>
              <a:rPr lang="ru-RU" sz="2400" dirty="0" smtClean="0">
                <a:latin typeface="Times New Roman" pitchFamily="18" charset="0"/>
                <a:cs typeface="Times New Roman" pitchFamily="18" charset="0"/>
              </a:rPr>
              <a:t>Наблюдение родителей за правильной позой ребенка во время выполнения им домашних занятий во избежание искривления позвоночника</a:t>
            </a:r>
          </a:p>
          <a:p>
            <a:pPr lvl="0" algn="ctr">
              <a:buClr>
                <a:srgbClr val="663300"/>
              </a:buClr>
              <a:buFont typeface="Wingdings" pitchFamily="2" charset="2"/>
              <a:buChar char="Ø"/>
            </a:pPr>
            <a:r>
              <a:rPr lang="ru-RU" sz="2400" dirty="0" smtClean="0">
                <a:latin typeface="Times New Roman" pitchFamily="18" charset="0"/>
                <a:cs typeface="Times New Roman" pitchFamily="18" charset="0"/>
              </a:rPr>
              <a:t>Соблюдение правил освещения рабочего места для предупреждения близорукости</a:t>
            </a:r>
          </a:p>
          <a:p>
            <a:endParaRPr lang="ru-RU" sz="2400" dirty="0"/>
          </a:p>
        </p:txBody>
      </p:sp>
      <p:pic>
        <p:nvPicPr>
          <p:cNvPr id="4" name="Picture 5" descr="j0232067"/>
          <p:cNvPicPr>
            <a:picLocks noChangeAspect="1" noChangeArrowheads="1"/>
          </p:cNvPicPr>
          <p:nvPr/>
        </p:nvPicPr>
        <p:blipFill>
          <a:blip r:embed="rId2" cstate="print"/>
          <a:srcRect/>
          <a:stretch>
            <a:fillRect/>
          </a:stretch>
        </p:blipFill>
        <p:spPr bwMode="auto">
          <a:xfrm>
            <a:off x="755650" y="5214950"/>
            <a:ext cx="1091355" cy="1454138"/>
          </a:xfrm>
          <a:prstGeom prst="rect">
            <a:avLst/>
          </a:prstGeom>
          <a:noFill/>
        </p:spPr>
      </p:pic>
      <p:pic>
        <p:nvPicPr>
          <p:cNvPr id="5" name="Picture 4" descr="j0232051"/>
          <p:cNvPicPr>
            <a:picLocks noChangeAspect="1" noChangeArrowheads="1"/>
          </p:cNvPicPr>
          <p:nvPr/>
        </p:nvPicPr>
        <p:blipFill>
          <a:blip r:embed="rId3" cstate="print"/>
          <a:srcRect/>
          <a:stretch>
            <a:fillRect/>
          </a:stretch>
        </p:blipFill>
        <p:spPr bwMode="auto">
          <a:xfrm>
            <a:off x="7371933" y="5261504"/>
            <a:ext cx="1057719" cy="1382206"/>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642918"/>
            <a:ext cx="7772400" cy="2000264"/>
          </a:xfrm>
        </p:spPr>
        <p:txBody>
          <a:bodyPr/>
          <a:lstStyle/>
          <a:p>
            <a:pPr algn="ctr"/>
            <a:r>
              <a:rPr lang="ru-RU" sz="3200" dirty="0" smtClean="0">
                <a:solidFill>
                  <a:schemeClr val="tx1"/>
                </a:solidFill>
                <a:effectLst/>
                <a:latin typeface="Times New Roman" pitchFamily="18" charset="0"/>
                <a:cs typeface="Times New Roman" pitchFamily="18" charset="0"/>
              </a:rPr>
              <a:t>Физиологические условия адаптации</a:t>
            </a:r>
            <a:br>
              <a:rPr lang="ru-RU" sz="3200" dirty="0" smtClean="0">
                <a:solidFill>
                  <a:schemeClr val="tx1"/>
                </a:solidFill>
                <a:effectLst/>
                <a:latin typeface="Times New Roman" pitchFamily="18" charset="0"/>
                <a:cs typeface="Times New Roman" pitchFamily="18" charset="0"/>
              </a:rPr>
            </a:br>
            <a:r>
              <a:rPr lang="ru-RU" sz="3200" dirty="0" smtClean="0">
                <a:solidFill>
                  <a:schemeClr val="tx1"/>
                </a:solidFill>
                <a:effectLst/>
                <a:latin typeface="Times New Roman" pitchFamily="18" charset="0"/>
                <a:cs typeface="Times New Roman" pitchFamily="18" charset="0"/>
              </a:rPr>
              <a:t> ребёнка к школе</a:t>
            </a:r>
            <a:r>
              <a:rPr lang="ru-RU" dirty="0" smtClean="0"/>
              <a:t/>
            </a:r>
            <a:br>
              <a:rPr lang="ru-RU" dirty="0" smtClean="0"/>
            </a:br>
            <a:endParaRPr lang="ru-RU" dirty="0"/>
          </a:p>
        </p:txBody>
      </p:sp>
      <p:sp>
        <p:nvSpPr>
          <p:cNvPr id="3" name="Текст 2"/>
          <p:cNvSpPr>
            <a:spLocks noGrp="1"/>
          </p:cNvSpPr>
          <p:nvPr>
            <p:ph type="body" idx="1"/>
          </p:nvPr>
        </p:nvSpPr>
        <p:spPr>
          <a:xfrm>
            <a:off x="530352" y="2285992"/>
            <a:ext cx="8327928" cy="4286280"/>
          </a:xfrm>
        </p:spPr>
        <p:txBody>
          <a:bodyPr>
            <a:normAutofit/>
          </a:bodyPr>
          <a:lstStyle/>
          <a:p>
            <a:pPr lvl="0" algn="ctr">
              <a:buClr>
                <a:srgbClr val="663300"/>
              </a:buClr>
              <a:buFont typeface="Wingdings" pitchFamily="2" charset="2"/>
              <a:buChar char="Ø"/>
            </a:pPr>
            <a:r>
              <a:rPr lang="ru-RU" sz="2400" dirty="0" smtClean="0">
                <a:latin typeface="Times New Roman" pitchFamily="18" charset="0"/>
                <a:cs typeface="Times New Roman" pitchFamily="18" charset="0"/>
              </a:rPr>
              <a:t>Тренировка мелких </a:t>
            </a:r>
            <a:r>
              <a:rPr lang="ru-RU" sz="2400" dirty="0" err="1" smtClean="0">
                <a:latin typeface="Times New Roman" pitchFamily="18" charset="0"/>
                <a:cs typeface="Times New Roman" pitchFamily="18" charset="0"/>
              </a:rPr>
              <a:t>мыщц</a:t>
            </a:r>
            <a:r>
              <a:rPr lang="ru-RU" sz="2400" dirty="0" smtClean="0">
                <a:latin typeface="Times New Roman" pitchFamily="18" charset="0"/>
                <a:cs typeface="Times New Roman" pitchFamily="18" charset="0"/>
              </a:rPr>
              <a:t> кистей рук</a:t>
            </a:r>
          </a:p>
          <a:p>
            <a:pPr lvl="0" algn="ctr">
              <a:buClr>
                <a:srgbClr val="663300"/>
              </a:buClr>
              <a:buFont typeface="Wingdings" pitchFamily="2" charset="2"/>
              <a:buChar char="Ø"/>
            </a:pPr>
            <a:r>
              <a:rPr lang="ru-RU" sz="2400" dirty="0" smtClean="0">
                <a:latin typeface="Times New Roman" pitchFamily="18" charset="0"/>
                <a:cs typeface="Times New Roman" pitchFamily="18" charset="0"/>
              </a:rPr>
              <a:t>Организация правильного питания ребенка (обязательное введение в рацион ребенка витаминных препаратов, фруктов и овощей)</a:t>
            </a:r>
          </a:p>
          <a:p>
            <a:pPr lvl="0" algn="ctr">
              <a:buClr>
                <a:srgbClr val="663300"/>
              </a:buClr>
              <a:buFont typeface="Wingdings" pitchFamily="2" charset="2"/>
              <a:buChar char="Ø"/>
            </a:pPr>
            <a:r>
              <a:rPr lang="ru-RU" sz="2400" dirty="0" smtClean="0">
                <a:latin typeface="Times New Roman" pitchFamily="18" charset="0"/>
                <a:cs typeface="Times New Roman" pitchFamily="18" charset="0"/>
              </a:rPr>
              <a:t>Забота родителей о закаливании ребенка, максимальное развитие двигательной активности (создание в доме спортивного уголка)</a:t>
            </a:r>
          </a:p>
          <a:p>
            <a:pPr lvl="0" algn="ctr">
              <a:buClr>
                <a:srgbClr val="663300"/>
              </a:buClr>
              <a:buFont typeface="Wingdings" pitchFamily="2" charset="2"/>
              <a:buChar char="Ø"/>
            </a:pPr>
            <a:r>
              <a:rPr lang="ru-RU" sz="2400" dirty="0" smtClean="0">
                <a:latin typeface="Times New Roman" pitchFamily="18" charset="0"/>
                <a:cs typeface="Times New Roman" pitchFamily="18" charset="0"/>
              </a:rPr>
              <a:t>Воспитание у ребенка самостоятельности и ответственности как главных качеств сохранения собственного здоровья</a:t>
            </a:r>
          </a:p>
          <a:p>
            <a:endParaRPr lang="ru-RU" sz="2400" dirty="0"/>
          </a:p>
        </p:txBody>
      </p:sp>
      <p:pic>
        <p:nvPicPr>
          <p:cNvPr id="5" name="Picture 5" descr="j0232067"/>
          <p:cNvPicPr>
            <a:picLocks noChangeAspect="1" noChangeArrowheads="1"/>
          </p:cNvPicPr>
          <p:nvPr/>
        </p:nvPicPr>
        <p:blipFill>
          <a:blip r:embed="rId2" cstate="print"/>
          <a:srcRect/>
          <a:stretch>
            <a:fillRect/>
          </a:stretch>
        </p:blipFill>
        <p:spPr bwMode="auto">
          <a:xfrm>
            <a:off x="285720" y="5786454"/>
            <a:ext cx="662432" cy="882634"/>
          </a:xfrm>
          <a:prstGeom prst="rect">
            <a:avLst/>
          </a:prstGeom>
          <a:noFill/>
        </p:spPr>
      </p:pic>
      <p:pic>
        <p:nvPicPr>
          <p:cNvPr id="6" name="Picture 4" descr="j0232051"/>
          <p:cNvPicPr>
            <a:picLocks noChangeAspect="1" noChangeArrowheads="1"/>
          </p:cNvPicPr>
          <p:nvPr/>
        </p:nvPicPr>
        <p:blipFill>
          <a:blip r:embed="rId3" cstate="print"/>
          <a:srcRect/>
          <a:stretch>
            <a:fillRect/>
          </a:stretch>
        </p:blipFill>
        <p:spPr bwMode="auto">
          <a:xfrm>
            <a:off x="7858148" y="5786454"/>
            <a:ext cx="700529" cy="915437"/>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642918"/>
            <a:ext cx="7772400" cy="2000264"/>
          </a:xfrm>
        </p:spPr>
        <p:txBody>
          <a:bodyPr/>
          <a:lstStyle/>
          <a:p>
            <a:pPr algn="ctr"/>
            <a:r>
              <a:rPr lang="ru-RU" sz="3200" dirty="0" smtClean="0">
                <a:solidFill>
                  <a:schemeClr val="tx1"/>
                </a:solidFill>
                <a:effectLst/>
                <a:latin typeface="Times New Roman" pitchFamily="18" charset="0"/>
                <a:cs typeface="Times New Roman" pitchFamily="18" charset="0"/>
              </a:rPr>
              <a:t>Психологические условия адаптации</a:t>
            </a:r>
            <a:br>
              <a:rPr lang="ru-RU" sz="3200" dirty="0" smtClean="0">
                <a:solidFill>
                  <a:schemeClr val="tx1"/>
                </a:solidFill>
                <a:effectLst/>
                <a:latin typeface="Times New Roman" pitchFamily="18" charset="0"/>
                <a:cs typeface="Times New Roman" pitchFamily="18" charset="0"/>
              </a:rPr>
            </a:br>
            <a:r>
              <a:rPr lang="ru-RU" sz="3200" dirty="0" smtClean="0">
                <a:solidFill>
                  <a:schemeClr val="tx1"/>
                </a:solidFill>
                <a:effectLst/>
                <a:latin typeface="Times New Roman" pitchFamily="18" charset="0"/>
                <a:cs typeface="Times New Roman" pitchFamily="18" charset="0"/>
              </a:rPr>
              <a:t> ребёнка к школе</a:t>
            </a:r>
            <a:r>
              <a:rPr lang="ru-RU" dirty="0" smtClean="0"/>
              <a:t/>
            </a:r>
            <a:br>
              <a:rPr lang="ru-RU" dirty="0" smtClean="0"/>
            </a:br>
            <a:endParaRPr lang="ru-RU" dirty="0"/>
          </a:p>
        </p:txBody>
      </p:sp>
      <p:sp>
        <p:nvSpPr>
          <p:cNvPr id="3" name="Текст 2"/>
          <p:cNvSpPr>
            <a:spLocks noGrp="1"/>
          </p:cNvSpPr>
          <p:nvPr>
            <p:ph type="body" idx="1"/>
          </p:nvPr>
        </p:nvSpPr>
        <p:spPr>
          <a:xfrm>
            <a:off x="530352" y="1857364"/>
            <a:ext cx="8327928" cy="5000636"/>
          </a:xfrm>
        </p:spPr>
        <p:txBody>
          <a:bodyPr>
            <a:normAutofit lnSpcReduction="10000"/>
          </a:bodyPr>
          <a:lstStyle/>
          <a:p>
            <a:pPr lvl="0" algn="ctr">
              <a:buClr>
                <a:srgbClr val="663300"/>
              </a:buClr>
              <a:buFont typeface="Wingdings" pitchFamily="2" charset="2"/>
              <a:buChar char="Ø"/>
            </a:pPr>
            <a:r>
              <a:rPr lang="ru-RU" sz="2400" dirty="0" smtClean="0">
                <a:latin typeface="Times New Roman" pitchFamily="18" charset="0"/>
                <a:cs typeface="Times New Roman" pitchFamily="18" charset="0"/>
              </a:rPr>
              <a:t>Создание благоприятного психологического климата в отношении ребенка со стороны всех членов семьи</a:t>
            </a:r>
          </a:p>
          <a:p>
            <a:pPr lvl="0" algn="ctr">
              <a:buClr>
                <a:srgbClr val="663300"/>
              </a:buClr>
              <a:buFont typeface="Wingdings" pitchFamily="2" charset="2"/>
              <a:buChar char="Ø"/>
            </a:pPr>
            <a:r>
              <a:rPr lang="ru-RU" sz="2400" dirty="0" smtClean="0">
                <a:latin typeface="Times New Roman" pitchFamily="18" charset="0"/>
                <a:cs typeface="Times New Roman" pitchFamily="18" charset="0"/>
              </a:rPr>
              <a:t>Учитывать роль самооценки ребенка в процессе адаптации к школе (чем ниже самооценка, тем больше трудностей у ребенка в школе)</a:t>
            </a:r>
          </a:p>
          <a:p>
            <a:pPr lvl="0" algn="ctr">
              <a:buClr>
                <a:srgbClr val="663300"/>
              </a:buClr>
              <a:buFont typeface="Wingdings" pitchFamily="2" charset="2"/>
              <a:buChar char="Ø"/>
            </a:pPr>
            <a:r>
              <a:rPr lang="ru-RU" sz="2400" dirty="0" smtClean="0">
                <a:latin typeface="Times New Roman" pitchFamily="18" charset="0"/>
                <a:cs typeface="Times New Roman" pitchFamily="18" charset="0"/>
              </a:rPr>
              <a:t>Первое условие школьного успеха – </a:t>
            </a:r>
            <a:r>
              <a:rPr lang="ru-RU" sz="2400" dirty="0" err="1" smtClean="0">
                <a:latin typeface="Times New Roman" pitchFamily="18" charset="0"/>
                <a:cs typeface="Times New Roman" pitchFamily="18" charset="0"/>
              </a:rPr>
              <a:t>самоценность</a:t>
            </a:r>
            <a:r>
              <a:rPr lang="ru-RU" sz="2400" dirty="0" smtClean="0">
                <a:latin typeface="Times New Roman" pitchFamily="18" charset="0"/>
                <a:cs typeface="Times New Roman" pitchFamily="18" charset="0"/>
              </a:rPr>
              <a:t> ребенка для его родителей</a:t>
            </a:r>
          </a:p>
          <a:p>
            <a:pPr lvl="0" algn="ctr">
              <a:buClr>
                <a:srgbClr val="663300"/>
              </a:buClr>
              <a:buFont typeface="Wingdings" pitchFamily="2" charset="2"/>
              <a:buChar char="Ø"/>
            </a:pPr>
            <a:r>
              <a:rPr lang="ru-RU" sz="2400" dirty="0" smtClean="0">
                <a:latin typeface="Times New Roman" pitchFamily="18" charset="0"/>
                <a:cs typeface="Times New Roman" pitchFamily="18" charset="0"/>
              </a:rPr>
              <a:t>Обязательное проявление родителями интереса к школе, классу, к каждому прожитому в школе дню</a:t>
            </a:r>
          </a:p>
          <a:p>
            <a:pPr lvl="0" algn="ctr">
              <a:buClr>
                <a:srgbClr val="663300"/>
              </a:buClr>
              <a:buFont typeface="Wingdings" pitchFamily="2" charset="2"/>
              <a:buChar char="Ø"/>
            </a:pPr>
            <a:r>
              <a:rPr lang="ru-RU" sz="2400" dirty="0" smtClean="0">
                <a:latin typeface="Times New Roman" pitchFamily="18" charset="0"/>
                <a:cs typeface="Times New Roman" pitchFamily="18" charset="0"/>
              </a:rPr>
              <a:t>Неформальное общение со своим ребенком после пройденного школьного дня</a:t>
            </a:r>
          </a:p>
          <a:p>
            <a:pPr lvl="0" algn="ctr">
              <a:buClr>
                <a:srgbClr val="663300"/>
              </a:buClr>
              <a:buFont typeface="Wingdings" pitchFamily="2" charset="2"/>
              <a:buChar char="Ø"/>
            </a:pPr>
            <a:r>
              <a:rPr lang="ru-RU" sz="2400" dirty="0" smtClean="0">
                <a:latin typeface="Times New Roman" pitchFamily="18" charset="0"/>
                <a:cs typeface="Times New Roman" pitchFamily="18" charset="0"/>
              </a:rPr>
              <a:t>Обязательное знакомство с его одноклассниками и возможность общения с ними после школы</a:t>
            </a:r>
          </a:p>
          <a:p>
            <a:pPr algn="ctr"/>
            <a:endParaRPr lang="ru-RU" sz="2400" dirty="0"/>
          </a:p>
        </p:txBody>
      </p:sp>
      <p:pic>
        <p:nvPicPr>
          <p:cNvPr id="5122" name="Picture 2" descr="C:\Documents and Settings\ЛЕНА\Рабочий стол\картинки\5328113_AVVv.gif"/>
          <p:cNvPicPr>
            <a:picLocks noChangeAspect="1" noChangeArrowheads="1" noCrop="1"/>
          </p:cNvPicPr>
          <p:nvPr/>
        </p:nvPicPr>
        <p:blipFill>
          <a:blip r:embed="rId2" cstate="print"/>
          <a:srcRect/>
          <a:stretch>
            <a:fillRect/>
          </a:stretch>
        </p:blipFill>
        <p:spPr bwMode="auto">
          <a:xfrm>
            <a:off x="0" y="5715015"/>
            <a:ext cx="1256027" cy="1142985"/>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642918"/>
            <a:ext cx="7772400" cy="2000264"/>
          </a:xfrm>
        </p:spPr>
        <p:txBody>
          <a:bodyPr/>
          <a:lstStyle/>
          <a:p>
            <a:pPr algn="ctr"/>
            <a:r>
              <a:rPr lang="ru-RU" sz="3200" dirty="0" smtClean="0">
                <a:solidFill>
                  <a:schemeClr val="tx1"/>
                </a:solidFill>
                <a:effectLst/>
                <a:latin typeface="Times New Roman" pitchFamily="18" charset="0"/>
                <a:cs typeface="Times New Roman" pitchFamily="18" charset="0"/>
              </a:rPr>
              <a:t>Психологические условия адаптации</a:t>
            </a:r>
            <a:br>
              <a:rPr lang="ru-RU" sz="3200" dirty="0" smtClean="0">
                <a:solidFill>
                  <a:schemeClr val="tx1"/>
                </a:solidFill>
                <a:effectLst/>
                <a:latin typeface="Times New Roman" pitchFamily="18" charset="0"/>
                <a:cs typeface="Times New Roman" pitchFamily="18" charset="0"/>
              </a:rPr>
            </a:br>
            <a:r>
              <a:rPr lang="ru-RU" sz="3200" dirty="0" smtClean="0">
                <a:solidFill>
                  <a:schemeClr val="tx1"/>
                </a:solidFill>
                <a:effectLst/>
                <a:latin typeface="Times New Roman" pitchFamily="18" charset="0"/>
                <a:cs typeface="Times New Roman" pitchFamily="18" charset="0"/>
              </a:rPr>
              <a:t> ребёнка к школе</a:t>
            </a:r>
            <a:r>
              <a:rPr lang="ru-RU" dirty="0" smtClean="0"/>
              <a:t/>
            </a:r>
            <a:br>
              <a:rPr lang="ru-RU" dirty="0" smtClean="0"/>
            </a:br>
            <a:endParaRPr lang="ru-RU" dirty="0"/>
          </a:p>
        </p:txBody>
      </p:sp>
      <p:sp>
        <p:nvSpPr>
          <p:cNvPr id="3" name="Текст 2"/>
          <p:cNvSpPr>
            <a:spLocks noGrp="1"/>
          </p:cNvSpPr>
          <p:nvPr>
            <p:ph type="body" idx="1"/>
          </p:nvPr>
        </p:nvSpPr>
        <p:spPr>
          <a:xfrm>
            <a:off x="530352" y="2000240"/>
            <a:ext cx="8327928" cy="4857760"/>
          </a:xfrm>
        </p:spPr>
        <p:txBody>
          <a:bodyPr>
            <a:normAutofit fontScale="92500" lnSpcReduction="20000"/>
          </a:bodyPr>
          <a:lstStyle/>
          <a:p>
            <a:pPr lvl="0" algn="ctr">
              <a:buClr>
                <a:srgbClr val="663300"/>
              </a:buClr>
              <a:buFont typeface="Wingdings" pitchFamily="2" charset="2"/>
              <a:buChar char="Ø"/>
            </a:pPr>
            <a:r>
              <a:rPr lang="ru-RU" sz="2600" dirty="0" smtClean="0">
                <a:latin typeface="Times New Roman" pitchFamily="18" charset="0"/>
                <a:cs typeface="Times New Roman" pitchFamily="18" charset="0"/>
              </a:rPr>
              <a:t>Недопустимость физических мер воздействия, запугивания, критики в адрес ребенка, особенно в присутствии других людей</a:t>
            </a:r>
          </a:p>
          <a:p>
            <a:pPr lvl="0" algn="ctr">
              <a:buClr>
                <a:srgbClr val="663300"/>
              </a:buClr>
              <a:buFont typeface="Wingdings" pitchFamily="2" charset="2"/>
              <a:buChar char="Ø"/>
            </a:pPr>
            <a:r>
              <a:rPr lang="ru-RU" sz="2600" dirty="0" smtClean="0">
                <a:latin typeface="Times New Roman" pitchFamily="18" charset="0"/>
                <a:cs typeface="Times New Roman" pitchFamily="18" charset="0"/>
              </a:rPr>
              <a:t>Исключение таких мер воздействия, как лишение удовольствий, физические и психические наказания</a:t>
            </a:r>
          </a:p>
          <a:p>
            <a:pPr lvl="0" algn="ctr">
              <a:buClr>
                <a:srgbClr val="663300"/>
              </a:buClr>
              <a:buFont typeface="Wingdings" pitchFamily="2" charset="2"/>
              <a:buChar char="Ø"/>
            </a:pPr>
            <a:r>
              <a:rPr lang="ru-RU" sz="2600" dirty="0" smtClean="0">
                <a:latin typeface="Times New Roman" pitchFamily="18" charset="0"/>
                <a:cs typeface="Times New Roman" pitchFamily="18" charset="0"/>
              </a:rPr>
              <a:t>Учет темперамента ребенка в период адаптации к школьному обучению</a:t>
            </a:r>
          </a:p>
          <a:p>
            <a:pPr lvl="0" algn="ctr">
              <a:buClr>
                <a:srgbClr val="663300"/>
              </a:buClr>
              <a:buFont typeface="Wingdings" pitchFamily="2" charset="2"/>
              <a:buChar char="Ø"/>
            </a:pPr>
            <a:r>
              <a:rPr lang="ru-RU" sz="2600" dirty="0" smtClean="0">
                <a:latin typeface="Times New Roman" pitchFamily="18" charset="0"/>
                <a:cs typeface="Times New Roman" pitchFamily="18" charset="0"/>
              </a:rPr>
              <a:t>Предоставление ребенку самостоятельности в учебной работе и организация обоснованного контроля за его учебной деятельностью</a:t>
            </a:r>
          </a:p>
          <a:p>
            <a:pPr lvl="0" algn="ctr">
              <a:buClr>
                <a:srgbClr val="663300"/>
              </a:buClr>
              <a:buFont typeface="Wingdings" pitchFamily="2" charset="2"/>
              <a:buChar char="Ø"/>
            </a:pPr>
            <a:r>
              <a:rPr lang="ru-RU" sz="2600" dirty="0" smtClean="0">
                <a:latin typeface="Times New Roman" pitchFamily="18" charset="0"/>
                <a:cs typeface="Times New Roman" pitchFamily="18" charset="0"/>
              </a:rPr>
              <a:t>Поощрение ребенка и не только за учебные успехи</a:t>
            </a:r>
          </a:p>
          <a:p>
            <a:pPr lvl="0" algn="ctr">
              <a:buClr>
                <a:srgbClr val="663300"/>
              </a:buClr>
              <a:buFont typeface="Wingdings" pitchFamily="2" charset="2"/>
              <a:buChar char="Ø"/>
            </a:pPr>
            <a:r>
              <a:rPr lang="ru-RU" sz="2600" dirty="0" smtClean="0">
                <a:latin typeface="Times New Roman" pitchFamily="18" charset="0"/>
                <a:cs typeface="Times New Roman" pitchFamily="18" charset="0"/>
              </a:rPr>
              <a:t>Моральное стимулирование достижений ребенка</a:t>
            </a:r>
          </a:p>
          <a:p>
            <a:pPr lvl="0" algn="ctr">
              <a:buClr>
                <a:srgbClr val="663300"/>
              </a:buClr>
              <a:buFont typeface="Wingdings" pitchFamily="2" charset="2"/>
              <a:buChar char="Ø"/>
            </a:pPr>
            <a:r>
              <a:rPr lang="ru-RU" sz="2600" dirty="0" smtClean="0">
                <a:latin typeface="Times New Roman" pitchFamily="18" charset="0"/>
                <a:cs typeface="Times New Roman" pitchFamily="18" charset="0"/>
              </a:rPr>
              <a:t>Развитие самоконтроля, самооценки, самодостаточности ребенка</a:t>
            </a:r>
          </a:p>
          <a:p>
            <a:endParaRPr lang="ru-RU" sz="2400" dirty="0"/>
          </a:p>
        </p:txBody>
      </p:sp>
      <p:pic>
        <p:nvPicPr>
          <p:cNvPr id="4" name="Picture 4"/>
          <p:cNvPicPr>
            <a:picLocks noChangeAspect="1" noChangeArrowheads="1"/>
          </p:cNvPicPr>
          <p:nvPr/>
        </p:nvPicPr>
        <p:blipFill>
          <a:blip r:embed="rId2" cstate="print"/>
          <a:srcRect/>
          <a:stretch>
            <a:fillRect/>
          </a:stretch>
        </p:blipFill>
        <p:spPr bwMode="auto">
          <a:xfrm>
            <a:off x="7925770" y="857232"/>
            <a:ext cx="1218230" cy="91283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оток">
  <a:themeElements>
    <a:clrScheme name="Официальная">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551</TotalTime>
  <Words>917</Words>
  <Application>Microsoft Office PowerPoint</Application>
  <PresentationFormat>Экран (4:3)</PresentationFormat>
  <Paragraphs>97</Paragraphs>
  <Slides>19</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19</vt:i4>
      </vt:variant>
    </vt:vector>
  </HeadingPairs>
  <TitlesOfParts>
    <vt:vector size="20" baseType="lpstr">
      <vt:lpstr>Поток</vt:lpstr>
      <vt:lpstr>Трудности адаптации первоклассников к школе и пути их преодоления</vt:lpstr>
      <vt:lpstr>Слайд 2</vt:lpstr>
      <vt:lpstr>Слайд 3</vt:lpstr>
      <vt:lpstr>Изменения в поведении детей</vt:lpstr>
      <vt:lpstr>Изменения в поведении детей</vt:lpstr>
      <vt:lpstr>Физиологические условия адаптации  ребёнка к школе </vt:lpstr>
      <vt:lpstr>Физиологические условия адаптации  ребёнка к школе </vt:lpstr>
      <vt:lpstr>Психологические условия адаптации  ребёнка к школе </vt:lpstr>
      <vt:lpstr>Психологические условия адаптации  ребёнка к школе </vt:lpstr>
      <vt:lpstr>Признаки успешной адаптации </vt:lpstr>
      <vt:lpstr>Фразы для общения с ребёнком </vt:lpstr>
      <vt:lpstr>Фразы для общения с ребёнком </vt:lpstr>
      <vt:lpstr>Тест</vt:lpstr>
      <vt:lpstr>Результаты</vt:lpstr>
      <vt:lpstr>Результаты</vt:lpstr>
      <vt:lpstr>Результаты</vt:lpstr>
      <vt:lpstr>Слово-эстафета</vt:lpstr>
      <vt:lpstr>Слайд 18</vt:lpstr>
      <vt:lpstr>Желаю успеха </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Трудности адаптации первоклассников к школе и пути их преодоления</dc:title>
  <dc:creator>ЛЕНА</dc:creator>
  <cp:lastModifiedBy>ЛЕНА</cp:lastModifiedBy>
  <cp:revision>41</cp:revision>
  <dcterms:created xsi:type="dcterms:W3CDTF">2010-02-08T13:51:27Z</dcterms:created>
  <dcterms:modified xsi:type="dcterms:W3CDTF">2010-02-09T18:11:25Z</dcterms:modified>
</cp:coreProperties>
</file>