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7" r:id="rId29"/>
    <p:sldId id="288" r:id="rId30"/>
    <p:sldId id="289" r:id="rId31"/>
    <p:sldId id="290" r:id="rId32"/>
    <p:sldId id="299" r:id="rId33"/>
    <p:sldId id="303" r:id="rId34"/>
    <p:sldId id="305" r:id="rId35"/>
    <p:sldId id="307" r:id="rId36"/>
    <p:sldId id="291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00B050"/>
                  </a:solidFill>
                </a:ln>
              </a:rPr>
              <a:t>Организация работы кружка «Бумажные фантазии»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Белавкина Надежда Дмитриевна,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педагог </a:t>
            </a:r>
            <a:r>
              <a:rPr lang="ru-RU" sz="2800" dirty="0" smtClean="0">
                <a:solidFill>
                  <a:schemeClr val="tx1"/>
                </a:solidFill>
              </a:rPr>
              <a:t>– организатор МБОУ СОШ №1 с. Вольно – </a:t>
            </a:r>
            <a:r>
              <a:rPr lang="ru-RU" sz="2800" dirty="0" err="1" smtClean="0">
                <a:solidFill>
                  <a:schemeClr val="tx1"/>
                </a:solidFill>
              </a:rPr>
              <a:t>Надеждинское</a:t>
            </a:r>
            <a:r>
              <a:rPr lang="ru-RU" sz="2800" smtClean="0">
                <a:solidFill>
                  <a:schemeClr val="tx1"/>
                </a:solidFill>
              </a:rPr>
              <a:t> </a:t>
            </a:r>
            <a:r>
              <a:rPr lang="ru-RU" sz="280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Надеждинского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района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2013год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Методы, в основе которых лежит способ организации занятий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15616" y="1916832"/>
            <a:ext cx="2736304" cy="201622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19872" y="4149080"/>
            <a:ext cx="2880320" cy="216024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Практический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652120" y="1916832"/>
            <a:ext cx="2592288" cy="194421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Наглядный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270892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Словесный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Ожидаемые результаты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251520" y="1268760"/>
            <a:ext cx="8640960" cy="52565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4400" dirty="0" smtClean="0"/>
              <a:t>В результате обучения по данной программе учащиеся:</a:t>
            </a:r>
          </a:p>
          <a:p>
            <a:pPr>
              <a:buNone/>
            </a:pPr>
            <a:r>
              <a:rPr lang="ru-RU" sz="4400" dirty="0" smtClean="0"/>
              <a:t>     - научатся различным приемам работы с бумагой;</a:t>
            </a:r>
            <a:br>
              <a:rPr lang="ru-RU" sz="4400" dirty="0" smtClean="0"/>
            </a:br>
            <a:r>
              <a:rPr lang="ru-RU" sz="4400" dirty="0" smtClean="0"/>
              <a:t>– будут знать основные геометрические понятия и базовые формы оригами;</a:t>
            </a:r>
            <a:br>
              <a:rPr lang="ru-RU" sz="4400" dirty="0" smtClean="0"/>
            </a:br>
            <a:r>
              <a:rPr lang="ru-RU" sz="4400" dirty="0" smtClean="0"/>
              <a:t>– научатся следовать устным инструкциям, читать и зарисовывать схемы изделий; создавать изделия оригами, пользуясь инструкционными картами и схемами;</a:t>
            </a:r>
            <a:br>
              <a:rPr lang="ru-RU" sz="4400" dirty="0" smtClean="0"/>
            </a:br>
            <a:r>
              <a:rPr lang="ru-RU" sz="4400" dirty="0" smtClean="0"/>
              <a:t>– будут создавать композиции с изделиями, выполненными в технике оригами;</a:t>
            </a:r>
            <a:br>
              <a:rPr lang="ru-RU" sz="4400" dirty="0" smtClean="0"/>
            </a:br>
            <a:r>
              <a:rPr lang="ru-RU" sz="4400" dirty="0" smtClean="0"/>
              <a:t>– разовьют внимание, память, мышление, пространственное воображение; мелкую моторику рук и глазомер; художественный вкус, творческие способности и фантазию.</a:t>
            </a:r>
            <a:br>
              <a:rPr lang="ru-RU" sz="4400" dirty="0" smtClean="0"/>
            </a:br>
            <a:r>
              <a:rPr lang="ru-RU" sz="4400" dirty="0" smtClean="0"/>
              <a:t>– познакомятся с искусством оригами;</a:t>
            </a:r>
            <a:br>
              <a:rPr lang="ru-RU" sz="4400" dirty="0" smtClean="0"/>
            </a:br>
            <a:r>
              <a:rPr lang="ru-RU" sz="4400" dirty="0" smtClean="0"/>
              <a:t>– овладеют навыками культуры труда;</a:t>
            </a:r>
            <a:br>
              <a:rPr lang="ru-RU" sz="4400" dirty="0" smtClean="0"/>
            </a:br>
            <a:r>
              <a:rPr lang="ru-RU" sz="4400" dirty="0" smtClean="0"/>
              <a:t>– улучшат свои коммуникативные способности и приобретут навыки работы в коллективе.</a:t>
            </a:r>
            <a:endParaRPr lang="ru-R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 течение первого года дети знакомятся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с базовыми формами: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«Треугольник»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8674" name="Picture 2" descr="9. &amp;Tcy;&amp;yucy;&amp;lcy;&amp;softcy;&amp;pcy;&amp;acy;&amp;ncy;"/>
          <p:cNvPicPr>
            <a:picLocks noChangeAspect="1" noChangeArrowheads="1"/>
          </p:cNvPicPr>
          <p:nvPr/>
        </p:nvPicPr>
        <p:blipFill>
          <a:blip r:embed="rId3" cstate="print"/>
          <a:srcRect b="13494"/>
          <a:stretch>
            <a:fillRect/>
          </a:stretch>
        </p:blipFill>
        <p:spPr bwMode="auto">
          <a:xfrm>
            <a:off x="467544" y="1700808"/>
            <a:ext cx="1544960" cy="134317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9512" y="314096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Стилизованный</a:t>
            </a:r>
          </a:p>
          <a:p>
            <a:r>
              <a:rPr lang="ru-RU" sz="2000" b="1" dirty="0" smtClean="0"/>
              <a:t> цветок</a:t>
            </a:r>
            <a:endParaRPr lang="ru-RU" sz="2000" b="1" dirty="0"/>
          </a:p>
        </p:txBody>
      </p:sp>
      <p:pic>
        <p:nvPicPr>
          <p:cNvPr id="28676" name="Picture 4" descr="http://www.3ezhika.ru/mamaladushka/wp-content/uploads/52.jpg"/>
          <p:cNvPicPr>
            <a:picLocks noChangeAspect="1" noChangeArrowheads="1"/>
          </p:cNvPicPr>
          <p:nvPr/>
        </p:nvPicPr>
        <p:blipFill>
          <a:blip r:embed="rId4" cstate="print"/>
          <a:srcRect l="10444" b="12777"/>
          <a:stretch>
            <a:fillRect/>
          </a:stretch>
        </p:blipFill>
        <p:spPr bwMode="auto">
          <a:xfrm>
            <a:off x="2483768" y="1628800"/>
            <a:ext cx="1234937" cy="1440160"/>
          </a:xfrm>
          <a:prstGeom prst="rect">
            <a:avLst/>
          </a:prstGeom>
          <a:noFill/>
        </p:spPr>
      </p:pic>
      <p:pic>
        <p:nvPicPr>
          <p:cNvPr id="28678" name="Picture 6" descr="http://go4.imgsmail.ru/imgpreview?key=http%3A//stranamasterov.ru/files/imagecache/orig%5Fwith%5Flogo5/i1002/d23.jpg&amp;mb=imgdb_preview_197"/>
          <p:cNvPicPr>
            <a:picLocks noChangeAspect="1" noChangeArrowheads="1"/>
          </p:cNvPicPr>
          <p:nvPr/>
        </p:nvPicPr>
        <p:blipFill>
          <a:blip r:embed="rId5" cstate="print"/>
          <a:srcRect l="6545" r="44364" b="12602"/>
          <a:stretch>
            <a:fillRect/>
          </a:stretch>
        </p:blipFill>
        <p:spPr bwMode="auto">
          <a:xfrm>
            <a:off x="3707904" y="1628800"/>
            <a:ext cx="1080120" cy="14401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483768" y="321297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Лисичка и собака</a:t>
            </a:r>
            <a:endParaRPr lang="ru-RU" sz="2000" b="1" dirty="0"/>
          </a:p>
        </p:txBody>
      </p:sp>
      <p:pic>
        <p:nvPicPr>
          <p:cNvPr id="28680" name="Picture 8" descr="&amp;Scy;&amp;khcy;&amp;iecy;&amp;mcy;&amp;ycy; &amp;ocy;&amp;rcy;&amp;icy;&amp;gcy;&amp;acy;&amp;mcy;&amp;icy; - &amp;Bcy;&amp;ucy;&amp;mcy;&amp;acy;&amp;zhcy;&amp;ncy;&amp;ycy;&amp;jcy; &amp;zcy;&amp;ocy;&amp;ocy;&amp;pcy;&amp;acy;&amp;rcy;&amp;kcy; (&amp;Bcy;&amp;ycy;&amp;chcy;&amp;ocy;&amp;kcy;)"/>
          <p:cNvPicPr>
            <a:picLocks noChangeAspect="1" noChangeArrowheads="1"/>
          </p:cNvPicPr>
          <p:nvPr/>
        </p:nvPicPr>
        <p:blipFill>
          <a:blip r:embed="rId6" cstate="print"/>
          <a:srcRect l="9457" r="7896"/>
          <a:stretch>
            <a:fillRect/>
          </a:stretch>
        </p:blipFill>
        <p:spPr bwMode="auto">
          <a:xfrm>
            <a:off x="4860032" y="1628800"/>
            <a:ext cx="1440160" cy="1224135"/>
          </a:xfrm>
          <a:prstGeom prst="rect">
            <a:avLst/>
          </a:prstGeom>
          <a:noFill/>
        </p:spPr>
      </p:pic>
      <p:pic>
        <p:nvPicPr>
          <p:cNvPr id="28682" name="Picture 10" descr="http://go2.imgsmail.ru/imgpreview?key=http%3A//origamin.ru/img/207-golova-koshki-origami-2.jpg&amp;mb=imgdb_preview_1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700808"/>
            <a:ext cx="1246262" cy="108902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148064" y="306896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Котик и бычок</a:t>
            </a:r>
            <a:endParaRPr lang="ru-RU" sz="2000" b="1" dirty="0"/>
          </a:p>
        </p:txBody>
      </p:sp>
      <p:pic>
        <p:nvPicPr>
          <p:cNvPr id="28686" name="Picture 14" descr="http://go3.imgsmail.ru/imgpreview?key=http%3A//origami-blog.net/wp-content/uploads/2012/06/dv%5Fkorablik%5F1.jpg&amp;mb=imgdb_preview_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2060848"/>
            <a:ext cx="1300235" cy="100811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812360" y="3212976"/>
            <a:ext cx="115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Пароход</a:t>
            </a:r>
            <a:endParaRPr lang="ru-RU" sz="2000" b="1" dirty="0"/>
          </a:p>
        </p:txBody>
      </p:sp>
      <p:pic>
        <p:nvPicPr>
          <p:cNvPr id="28688" name="Picture 16" descr="http://go3.imgsmail.ru/imgpreview?key=http%3A//planetaorigami.ru/wp-content/uploads/2011/03/Origami-stakan-shema.gif&amp;mb=imgdb_preview_62"/>
          <p:cNvPicPr>
            <a:picLocks noChangeAspect="1" noChangeArrowheads="1"/>
          </p:cNvPicPr>
          <p:nvPr/>
        </p:nvPicPr>
        <p:blipFill>
          <a:blip r:embed="rId9" cstate="print"/>
          <a:srcRect b="9281"/>
          <a:stretch>
            <a:fillRect/>
          </a:stretch>
        </p:blipFill>
        <p:spPr bwMode="auto">
          <a:xfrm>
            <a:off x="1043608" y="4005064"/>
            <a:ext cx="1428750" cy="129614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115616" y="54452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Стаканчик</a:t>
            </a:r>
            <a:endParaRPr lang="ru-RU" sz="2000" b="1" dirty="0"/>
          </a:p>
        </p:txBody>
      </p:sp>
      <p:pic>
        <p:nvPicPr>
          <p:cNvPr id="28690" name="Picture 18" descr="http://ejka.ru/uploads/images/a/d/0/c/3/463890f375.jpg"/>
          <p:cNvPicPr>
            <a:picLocks noChangeAspect="1" noChangeArrowheads="1"/>
          </p:cNvPicPr>
          <p:nvPr/>
        </p:nvPicPr>
        <p:blipFill>
          <a:blip r:embed="rId10" cstate="print"/>
          <a:srcRect r="42881" b="75625"/>
          <a:stretch>
            <a:fillRect/>
          </a:stretch>
        </p:blipFill>
        <p:spPr bwMode="auto">
          <a:xfrm>
            <a:off x="2987824" y="3933056"/>
            <a:ext cx="1800200" cy="96623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347865" y="5085184"/>
            <a:ext cx="1224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Фуражка</a:t>
            </a:r>
            <a:endParaRPr lang="ru-RU" sz="2000" b="1" dirty="0"/>
          </a:p>
        </p:txBody>
      </p:sp>
      <p:pic>
        <p:nvPicPr>
          <p:cNvPr id="28692" name="Picture 20" descr="http://detyiigry.narod.ru/images/sinitsa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3861048"/>
            <a:ext cx="1600200" cy="114300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580113" y="508518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Синица</a:t>
            </a:r>
            <a:endParaRPr lang="ru-RU" sz="2000" b="1" dirty="0"/>
          </a:p>
        </p:txBody>
      </p:sp>
      <p:pic>
        <p:nvPicPr>
          <p:cNvPr id="28694" name="Picture 22" descr="http://shemi-origami.ru/uploads/posts/2012-06/1339446098_origami-snegir-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3933056"/>
            <a:ext cx="1824202" cy="136815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7380313" y="544522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Снегирь</a:t>
            </a:r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«Воздушный змей»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7650" name="Picture 2" descr="http://t0.gstatic.com/images?q=tbn:ANd9GcTklaOt_ijQGKyXAknLkaluyhPnsC6llsF71PUgVDLUnKtITw7u5K08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1123950" cy="847725"/>
          </a:xfrm>
          <a:prstGeom prst="rect">
            <a:avLst/>
          </a:prstGeom>
          <a:noFill/>
        </p:spPr>
      </p:pic>
      <p:pic>
        <p:nvPicPr>
          <p:cNvPr id="27652" name="Picture 4" descr="http://t3.gstatic.com/images?q=tbn:ANd9GcRMBF6MlWW3MYm0v39f0m93qahLpy69Ybbd6MPkMJV1DjpoUtAqYKxHWI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772816"/>
            <a:ext cx="1181100" cy="9144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9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Кролик и щенок</a:t>
            </a:r>
            <a:endParaRPr lang="ru-RU" dirty="0"/>
          </a:p>
        </p:txBody>
      </p:sp>
      <p:pic>
        <p:nvPicPr>
          <p:cNvPr id="27654" name="Picture 6" descr="http://t3.gstatic.com/images?q=tbn:ANd9GcT6rlGlR9qR_-CP09md-NK2lhMFF6N0PFRhWH1JcXX5aafw576V5rG1HZ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340768"/>
            <a:ext cx="1352550" cy="1019176"/>
          </a:xfrm>
          <a:prstGeom prst="rect">
            <a:avLst/>
          </a:prstGeom>
          <a:noFill/>
        </p:spPr>
      </p:pic>
      <p:pic>
        <p:nvPicPr>
          <p:cNvPr id="27656" name="Picture 8" descr="http://t0.gstatic.com/images?q=tbn:ANd9GcT1unc33EJmS_bZOGEpGHP_oHaerXthcR2tg9X7jXeZlggTEkeNjTm6F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772816"/>
            <a:ext cx="904875" cy="9144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3848" y="2636912"/>
            <a:ext cx="208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Курочка и петушок</a:t>
            </a:r>
            <a:endParaRPr lang="ru-RU" dirty="0"/>
          </a:p>
        </p:txBody>
      </p:sp>
      <p:pic>
        <p:nvPicPr>
          <p:cNvPr id="27658" name="Picture 10" descr="http://planetaorigami.ru/wp-content/uploads/2011/03/origami-voron.jpg"/>
          <p:cNvPicPr>
            <a:picLocks noChangeAspect="1" noChangeArrowheads="1"/>
          </p:cNvPicPr>
          <p:nvPr/>
        </p:nvPicPr>
        <p:blipFill>
          <a:blip r:embed="rId7" cstate="print"/>
          <a:srcRect l="19058" t="19820" r="19531" b="17889"/>
          <a:stretch>
            <a:fillRect/>
          </a:stretch>
        </p:blipFill>
        <p:spPr bwMode="auto">
          <a:xfrm>
            <a:off x="6156176" y="1412776"/>
            <a:ext cx="1423795" cy="10801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44207" y="263691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pic>
        <p:nvPicPr>
          <p:cNvPr id="27660" name="Picture 12" descr="http://u.jimdo.com/www8/o/s0f4ed4a7a0a5fea1/img/id53c08d6dc18916c/1329544941/std/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356992"/>
            <a:ext cx="2055887" cy="12789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1560" y="47971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Сказочная птица</a:t>
            </a:r>
            <a:endParaRPr lang="ru-RU" dirty="0"/>
          </a:p>
        </p:txBody>
      </p:sp>
      <p:pic>
        <p:nvPicPr>
          <p:cNvPr id="27662" name="Picture 14" descr="http://t1.gstatic.com/images?q=tbn:ANd9GcQARbDO-TV1J5DWGk0mkEhbCHGCWjZEEpLSKVXplYfbXEzQi240D8fp7_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284984"/>
            <a:ext cx="1787254" cy="133692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067944" y="46531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pic>
        <p:nvPicPr>
          <p:cNvPr id="27664" name="Picture 16" descr="http://t3.gstatic.com/images?q=tbn:ANd9GcS_FbewCyYF_GHaF0kdT_JEyTurl926FpfdzTEe6XFZ0srwp806p0lhtSRJ"/>
          <p:cNvPicPr>
            <a:picLocks noChangeAspect="1" noChangeArrowheads="1"/>
          </p:cNvPicPr>
          <p:nvPr/>
        </p:nvPicPr>
        <p:blipFill>
          <a:blip r:embed="rId10" cstate="print"/>
          <a:srcRect r="7597" b="14286"/>
          <a:stretch>
            <a:fillRect/>
          </a:stretch>
        </p:blipFill>
        <p:spPr bwMode="auto">
          <a:xfrm>
            <a:off x="6372200" y="3356992"/>
            <a:ext cx="1858530" cy="129614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932040" y="47251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Букет гвоздичек</a:t>
            </a:r>
            <a:endParaRPr lang="ru-RU" dirty="0"/>
          </a:p>
        </p:txBody>
      </p:sp>
      <p:pic>
        <p:nvPicPr>
          <p:cNvPr id="27666" name="Picture 18" descr="http://t0.gstatic.com/images?q=tbn:ANd9GcToN_VQSSkepJaTFEj6J_0YC3nShDSxXNnolyuMI3jxZcmHedfocBP0MR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4941168"/>
            <a:ext cx="1637853" cy="1296144"/>
          </a:xfrm>
          <a:prstGeom prst="rect">
            <a:avLst/>
          </a:prstGeom>
          <a:noFill/>
        </p:spPr>
      </p:pic>
      <p:pic>
        <p:nvPicPr>
          <p:cNvPr id="27668" name="Picture 20" descr="http://t3.gstatic.com/images?q=tbn:ANd9GcScjw8_5fpuva0WCBrQVCA5jLSvbfEqQjO3eO1x5i6ILg_wV1AdEDxY1Aw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5085184"/>
            <a:ext cx="1238250" cy="9334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483769" y="60932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Подснежник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932040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Бутоны роз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«Двойной треугольник»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6626" name="Picture 2" descr="http://t1.gstatic.com/images?q=tbn:ANd9GcT69rVP0EFzySR5YoIm63afqMHcz8_M-NufqxKAK5ehQRI2jJ8ikzCe0Bv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2160240" cy="25393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40050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Рыбка</a:t>
            </a:r>
            <a:endParaRPr lang="ru-RU" dirty="0"/>
          </a:p>
        </p:txBody>
      </p:sp>
      <p:pic>
        <p:nvPicPr>
          <p:cNvPr id="26634" name="Picture 10" descr="http://go4.imgsmail.ru/imgpreview?key=http%3A//900igr.net/datas/tekhnologija/Skhemy-origami/0020-020-Babochka.jpg&amp;mb=imgdb_preview_108"/>
          <p:cNvPicPr>
            <a:picLocks noChangeAspect="1" noChangeArrowheads="1"/>
          </p:cNvPicPr>
          <p:nvPr/>
        </p:nvPicPr>
        <p:blipFill>
          <a:blip r:embed="rId4" cstate="print"/>
          <a:srcRect l="26182" t="39329" r="24728" b="21342"/>
          <a:stretch>
            <a:fillRect/>
          </a:stretch>
        </p:blipFill>
        <p:spPr bwMode="auto">
          <a:xfrm>
            <a:off x="3419872" y="1772816"/>
            <a:ext cx="2664295" cy="15985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95936" y="3429000"/>
            <a:ext cx="19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  <p:pic>
        <p:nvPicPr>
          <p:cNvPr id="26636" name="Picture 12" descr="http://go4.imgsmail.ru/imgpreview?key=http%3A//yourorigami.info/wp-content/uploads/2010/12/1-450x450.jpg&amp;mb=imgdb_preview_1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628800"/>
            <a:ext cx="1905000" cy="1905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64288" y="3573016"/>
            <a:ext cx="197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Головастик</a:t>
            </a:r>
            <a:endParaRPr lang="ru-RU" dirty="0"/>
          </a:p>
        </p:txBody>
      </p:sp>
      <p:pic>
        <p:nvPicPr>
          <p:cNvPr id="26638" name="Picture 14" descr="http://go1.imgsmail.ru/imgpreview?key=http%3A//planetaorigami.ru/wp-content/uploads/2011/04/origami-lily-iz-bumagi.jpg&amp;mb=imgdb_preview_62&amp;w=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509120"/>
            <a:ext cx="1905000" cy="1685926"/>
          </a:xfrm>
          <a:prstGeom prst="rect">
            <a:avLst/>
          </a:prstGeom>
          <a:noFill/>
        </p:spPr>
      </p:pic>
      <p:pic>
        <p:nvPicPr>
          <p:cNvPr id="26640" name="Picture 16" descr="http://go4.imgsmail.ru/imgpreview?key=http%3A//maaam.ru/upload/blogs/137d612ae07a7c11fc6c07b4970f2835.jpg.jpg&amp;mb=imgdb_preview_28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293096"/>
            <a:ext cx="2200275" cy="16478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331640" y="6237312"/>
            <a:ext cx="116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Лилия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6021288"/>
            <a:ext cx="173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Нарциссы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«Двойной квадрат»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5604" name="Picture 4" descr="http://go2.imgsmail.ru/imgpreview?key=http%3A//www.tvoyrebenok.ru/images/origami/fun/frog/frog.gif&amp;mb=imgdb_preview_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2448272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35730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Лягушка</a:t>
            </a:r>
            <a:endParaRPr lang="ru-RU" dirty="0"/>
          </a:p>
        </p:txBody>
      </p:sp>
      <p:pic>
        <p:nvPicPr>
          <p:cNvPr id="25606" name="Picture 6" descr="http://t2.gstatic.com/images?q=tbn:ANd9GcSzWF0s3U5qNsgZHu-2m9BJrYslF-2HtBvD5okLgmuxKS1_Vt_-CnMCyk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0396" y="1412776"/>
            <a:ext cx="2611924" cy="2520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8184" y="35010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Яхта</a:t>
            </a:r>
            <a:endParaRPr lang="ru-RU" dirty="0"/>
          </a:p>
        </p:txBody>
      </p:sp>
      <p:pic>
        <p:nvPicPr>
          <p:cNvPr id="25608" name="Picture 8" descr="http://t3.gstatic.com/images?q=tbn:ANd9GcQ0d3xI4r7nHEzsNal8Zm3aG1qBjgXAFCMw2MM3qUrs401Wo1APV-_0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697" y="4293096"/>
            <a:ext cx="2457271" cy="2016224"/>
          </a:xfrm>
          <a:prstGeom prst="rect">
            <a:avLst/>
          </a:prstGeom>
          <a:noFill/>
        </p:spPr>
      </p:pic>
      <p:pic>
        <p:nvPicPr>
          <p:cNvPr id="25610" name="Picture 10" descr="http://t2.gstatic.com/images?q=tbn:ANd9GcSdviac12V22__4hkTu0Z1XoUrcmorrwEeG2v-4f0JOgTO6TrxfiV8Mh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666" y="4221088"/>
            <a:ext cx="1655534" cy="20882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3968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Рыбки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Формы и методы работы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Блок-схема: дисплей 3"/>
          <p:cNvSpPr/>
          <p:nvPr/>
        </p:nvSpPr>
        <p:spPr>
          <a:xfrm>
            <a:off x="0" y="1268760"/>
            <a:ext cx="3240360" cy="1728192"/>
          </a:xfrm>
          <a:prstGeom prst="flowChartDisp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Словесные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Блок-схема: дисплей 4"/>
          <p:cNvSpPr/>
          <p:nvPr/>
        </p:nvSpPr>
        <p:spPr>
          <a:xfrm>
            <a:off x="2915816" y="1268760"/>
            <a:ext cx="3528392" cy="1728192"/>
          </a:xfrm>
          <a:prstGeom prst="flowChartDisp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Практические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Блок-схема: дисплей 5"/>
          <p:cNvSpPr/>
          <p:nvPr/>
        </p:nvSpPr>
        <p:spPr>
          <a:xfrm>
            <a:off x="5903640" y="1268760"/>
            <a:ext cx="3240360" cy="1656184"/>
          </a:xfrm>
          <a:prstGeom prst="flowChartDisp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Наглядные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Нина\Desktop\SDC10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140968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Словесные: рассказ, беседа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Нина\Desktop\SDC10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914501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Наглядные: демонстрация учебно-наглядных пособий, моделей, образцов изделий, приёмов работы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Нина\Desktop\SDC10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4267200" cy="3200400"/>
          </a:xfrm>
          <a:prstGeom prst="rect">
            <a:avLst/>
          </a:prstGeom>
          <a:noFill/>
        </p:spPr>
      </p:pic>
      <p:pic>
        <p:nvPicPr>
          <p:cNvPr id="7171" name="Picture 3" descr="C:\Users\Нина\Desktop\SDC10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8826" y="1412776"/>
            <a:ext cx="3360373" cy="2520280"/>
          </a:xfrm>
          <a:prstGeom prst="rect">
            <a:avLst/>
          </a:prstGeom>
          <a:noFill/>
        </p:spPr>
      </p:pic>
      <p:pic>
        <p:nvPicPr>
          <p:cNvPr id="7172" name="Picture 4" descr="C:\Users\Нина\Desktop\SDC10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7707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Практические: практическая работа по отработке умений и навыков, приёмов, упражнений, изготовление изделий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Нина\Desktop\SDC10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564904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Одной из форм системы дополнительного образования являются кружки. Проведение их в группе продлённого дня является важной составляющей с учетом введения ФГОС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Нина\Desktop\SDC19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36912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Метод коллективного творчества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Нина\Desktop\ВСЕ фото\1-а кл\Оригами\SDC1048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671887" cy="2754312"/>
          </a:xfrm>
          <a:prstGeom prst="rect">
            <a:avLst/>
          </a:prstGeom>
          <a:noFill/>
        </p:spPr>
      </p:pic>
      <p:pic>
        <p:nvPicPr>
          <p:cNvPr id="9219" name="Picture 3" descr="C:\Users\Нина\Desktop\SDC1069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861048"/>
            <a:ext cx="3751262" cy="28130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556792"/>
            <a:ext cx="3384376" cy="452431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 практике работы кружка имеет распространение метод индивидуальной творческой деятельности, который заключается в том, что каждый кружковец занят своим делом, своим изделием, которое его лично заинтересовало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23528" y="549275"/>
            <a:ext cx="3600400" cy="4895949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Для выразительности композиции большое значение имеет цветовое оформление. При помощи цвета передается определенное настроение или состояние человека или природы. В процессе создания композиций у детей формируется чувство центра, симметрии, представление о глубине пространства листа бумаги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Нина\Desktop\SDC10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6792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Значение оригами для развития ребенка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241675" cy="398938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Учит детей различным приемам работы с бумагой, таким, как сгибание, многократное складывание, надрезание, склеивание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Нина\Desktop\SDC10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060848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Значение оригами для развития ребенка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23528" y="1340768"/>
            <a:ext cx="3240360" cy="468052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Развивает у детей способность работать руками, приучает к точным движениям пальцев, у них совершенствуется мелкая моторика рук, происходит развитие глазомера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Нина\Desktop\SDC10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840427" cy="2880320"/>
          </a:xfrm>
          <a:prstGeom prst="rect">
            <a:avLst/>
          </a:prstGeom>
          <a:noFill/>
        </p:spPr>
      </p:pic>
      <p:pic>
        <p:nvPicPr>
          <p:cNvPr id="12292" name="Picture 4" descr="C:\Users\Нина\Desktop\SDC10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861048"/>
            <a:ext cx="3691136" cy="27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Значение оригами для развития ребенка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908050"/>
            <a:ext cx="4038600" cy="51847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Учит концентрации внимания, так как заставляет сосредоточиться на процессе изготовления поделки, учит следовать устным инструкциям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Нина\Desktop\SDC1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Стимулирует развитие памяти, так как ребенок, чтобы сделать поделку, должен запомнить последовательность ее изготовления, приемы и способы складывания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Нина\Desktop\SDC10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3" y="1916832"/>
            <a:ext cx="5155299" cy="3866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820150" cy="17287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Знакомит детей с основными геометрическими понятиями: круг, квадрат, треугольник, угол, сторона, вершина и т.д., при этом происходит обогащение словаря ребенка специальными терминами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Нина\Desktop\SDC19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76872"/>
            <a:ext cx="4987280" cy="374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23528" y="332656"/>
            <a:ext cx="3600400" cy="612068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Развивает пространственное воображение – учит читать чертежи, по которым складываются фигурки и представлять по ним изделия в объеме, помогает развитию чертежных навыков, так как схемы понравившихся изделий нужно зарисовывать в тетрадку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Нина\Desktop\SDC10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4483224" cy="3362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Развивает художественный вкус и творческие способности детей, активизирует их воображение и фантазию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410" name="Picture 2" descr="C:\Users\Нина\Desktop\SDC10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88840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Способствует созданию игровых ситуаций, расширяет коммуникативные способности детей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434" name="Picture 2" descr="C:\Users\Нина\Desktop\SDC10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467" y="2218910"/>
            <a:ext cx="5069837" cy="3802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23528" y="549275"/>
            <a:ext cx="3384376" cy="4823941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 занятиям в кружке учащихся нередко влечет внутренняя потребность, еще не осознанное стремление к активному творчеству. Дети уже с первого класса имеют возможность созерцать и чувствовать всю прелесть и неповторимость сделанных своими руками различных работ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Нина\Desktop\SDC1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8884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</a:rPr>
              <a:t>Совершенствует трудовые навыки, учит аккуратности, умению бережно и экономно использовать материал, содержать в порядке рабочее место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C:\Users\Нина\Desktop\SDC10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483" y="2348880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Хорошо организованная, продуманная деятельность ребёнка в кружке помогает ему стать инициативным, последовательным, усидчивым, доводить начатое дело до конца, самостоятельно решать поставленные задачи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482" name="Picture 2" descr="C:\Users\Нина\Desktop\SDC1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0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1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79512" y="1600200"/>
            <a:ext cx="385908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9073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 истечении полугодия с момента проведения занятий кружка уже видна позитивная динамика и можно подвести промежуточные итоги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6" y="1844824"/>
          <a:ext cx="8424935" cy="41764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4445"/>
                <a:gridCol w="995147"/>
                <a:gridCol w="1052209"/>
                <a:gridCol w="1047444"/>
                <a:gridCol w="1137311"/>
                <a:gridCol w="1137311"/>
                <a:gridCol w="1601068"/>
              </a:tblGrid>
              <a:tr h="9258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Уровень </a:t>
                      </a:r>
                      <a:r>
                        <a:rPr lang="ru-RU" sz="2000" dirty="0"/>
                        <a:t>овладения/ количество учащихся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8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Низкий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Средний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Высокий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821">
                <a:tc>
                  <a:txBody>
                    <a:bodyPr/>
                    <a:lstStyle/>
                    <a:p>
                      <a:r>
                        <a:rPr lang="ru-RU" sz="1800" b="1" kern="1200" dirty="0" smtClean="0"/>
                        <a:t>Овладение различными приемами работы с бумагой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Сентябрь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2012г.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13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Февраль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2013г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7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Сентябрь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2012г.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2</a:t>
                      </a: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Февраль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2013г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8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Сентябрь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2012г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-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Февраль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2013г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-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1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79512" y="1600200"/>
            <a:ext cx="385908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6" y="548681"/>
          <a:ext cx="8474922" cy="3672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230"/>
                <a:gridCol w="986091"/>
                <a:gridCol w="936104"/>
                <a:gridCol w="1030133"/>
                <a:gridCol w="1080120"/>
                <a:gridCol w="1080120"/>
                <a:gridCol w="1274124"/>
              </a:tblGrid>
              <a:tr h="8123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Уровень </a:t>
                      </a:r>
                      <a:r>
                        <a:rPr lang="ru-RU" sz="2000" dirty="0"/>
                        <a:t>овладения/ количество учащихся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3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Низкий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Средний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Высокий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63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Знание основных геометричес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ких понятий и базовых форм оригами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Сентябрь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2012г.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13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Февраль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2013г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7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Сентябрь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2012г.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2</a:t>
                      </a: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Февраль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2013г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+mn-ea"/>
                        </a:rPr>
                        <a:t>7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Сентябрь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2012г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-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Февраль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2013г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+mn-ea"/>
                        </a:rPr>
                        <a:t>1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5" y="4221088"/>
          <a:ext cx="8424934" cy="173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3115"/>
                <a:gridCol w="993228"/>
                <a:gridCol w="936104"/>
                <a:gridCol w="1008112"/>
                <a:gridCol w="1080120"/>
                <a:gridCol w="1080120"/>
                <a:gridCol w="1224135"/>
              </a:tblGrid>
              <a:tr h="164823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следовать устным инструкциям, читать и зарисовывать схемы изделий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-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1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79512" y="1600200"/>
            <a:ext cx="385908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6" y="404663"/>
          <a:ext cx="8676453" cy="34924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7866"/>
                <a:gridCol w="1024856"/>
                <a:gridCol w="1083622"/>
                <a:gridCol w="1078715"/>
                <a:gridCol w="1171264"/>
                <a:gridCol w="1344475"/>
                <a:gridCol w="1475655"/>
              </a:tblGrid>
              <a:tr h="4614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Уровень </a:t>
                      </a:r>
                      <a:r>
                        <a:rPr lang="ru-RU" sz="2000" dirty="0"/>
                        <a:t>овладения/ количество учащихся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6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Низкий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Средний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Высокий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828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создавать изделия оригами, пользуясь инструкцион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ными картами и схемами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Сентябрь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2012г.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15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Февраль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2013г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+mn-ea"/>
                        </a:rPr>
                        <a:t>10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Сентябрь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2012г.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+mn-ea"/>
                        </a:rPr>
                        <a:t>-</a:t>
                      </a: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Февраль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2013г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+mn-ea"/>
                        </a:rPr>
                        <a:t>4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Сентябрь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2012г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-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Февраль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2013г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+mn-ea"/>
                        </a:rPr>
                        <a:t>1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5" y="3861049"/>
          <a:ext cx="8676456" cy="17281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7867"/>
                <a:gridCol w="1024856"/>
                <a:gridCol w="1083622"/>
                <a:gridCol w="1065593"/>
                <a:gridCol w="1184386"/>
                <a:gridCol w="1344475"/>
                <a:gridCol w="1475657"/>
              </a:tblGrid>
              <a:tr h="172819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Навык создания композиций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-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1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79512" y="1600200"/>
            <a:ext cx="385908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6" y="548681"/>
          <a:ext cx="8496942" cy="30243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7714"/>
                <a:gridCol w="1016728"/>
                <a:gridCol w="1089352"/>
                <a:gridCol w="1089352"/>
                <a:gridCol w="1161975"/>
                <a:gridCol w="1245677"/>
                <a:gridCol w="1296144"/>
              </a:tblGrid>
              <a:tr h="6704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Уровень </a:t>
                      </a:r>
                      <a:r>
                        <a:rPr lang="ru-RU" sz="2000" dirty="0"/>
                        <a:t>овладения/ количество учащихся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4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Низкий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Средний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Высокий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348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Овладение навыками культуры труда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Сентябрь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2012г.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15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Февраль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2013г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7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Сентябрь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2012г.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+mn-ea"/>
                        </a:rPr>
                        <a:t>-</a:t>
                      </a: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Февраль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2013г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+mn-ea"/>
                        </a:rPr>
                        <a:t>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Сентябрь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2012г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-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Февраль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2013г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+mn-ea"/>
                        </a:rPr>
                        <a:t>3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5" y="3573016"/>
          <a:ext cx="8496942" cy="19897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4175"/>
                <a:gridCol w="1030267"/>
                <a:gridCol w="1089352"/>
                <a:gridCol w="1120741"/>
                <a:gridCol w="1152128"/>
                <a:gridCol w="1224136"/>
                <a:gridCol w="1296143"/>
              </a:tblGrid>
              <a:tr h="198979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своих коммуника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тивных способностей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7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251520" y="549275"/>
            <a:ext cx="3787080" cy="5688037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Закрепив ряд трудовых навыков и освоив процесс подготовки и выполнения изделия, учащиеся и в дальнейшем смогут с удовольствием заниматься этим видом трудовой деятельности.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Всё это, вместе взятое, готовит к жизни, труду независимо от того, кем станет ребёнок</a:t>
            </a:r>
          </a:p>
          <a:p>
            <a:endParaRPr lang="ru-RU" dirty="0"/>
          </a:p>
        </p:txBody>
      </p:sp>
      <p:pic>
        <p:nvPicPr>
          <p:cNvPr id="21506" name="Picture 2" descr="C:\Users\Нина\Desktop\SDC1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72816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8892480" cy="147002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Благодарю за внимание!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Для успешного развития творческих способностей учащихся в кружке должны быть созданы благоприятные условия. Эти условия во многом определяются методикой организации занятий, выбором тематики работ, постановкой цели: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2204864"/>
            <a:ext cx="3312368" cy="33123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Широко использовать развития конструирование из бумаги для гармоничного и всестороннего  детей, их взаимоотношений, подготовки к школе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2204864"/>
            <a:ext cx="3312368" cy="33123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Развивать у детей способности эмоционально – эстетического восприятия окружающего мира и выражения своего отношения к увиденному или пережитому через свою работу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При организации работы по обучению детей искусству оригами определяю на занятиях следующие задачи: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0" y="1844824"/>
            <a:ext cx="2987824" cy="2520280"/>
          </a:xfrm>
          <a:prstGeom prst="star7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Научить детей слушать устные инструкции педагога</a:t>
            </a:r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2123728" y="1844824"/>
            <a:ext cx="2736304" cy="2520280"/>
          </a:xfrm>
          <a:prstGeom prst="star7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Улучшить навыки мелких и точных движений пальцев </a:t>
            </a:r>
            <a:endParaRPr lang="ru-RU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3995936" y="1772816"/>
            <a:ext cx="3240360" cy="2664296"/>
          </a:xfrm>
          <a:prstGeom prst="star7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Познако</a:t>
            </a:r>
          </a:p>
          <a:p>
            <a:pPr algn="ctr"/>
            <a:r>
              <a:rPr lang="ru-RU" dirty="0" smtClean="0"/>
              <a:t>мить с основными геометри</a:t>
            </a:r>
          </a:p>
          <a:p>
            <a:pPr algn="ctr"/>
            <a:r>
              <a:rPr lang="ru-RU" dirty="0" smtClean="0"/>
              <a:t>ческими понятиями</a:t>
            </a:r>
            <a:endParaRPr lang="ru-RU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6300192" y="1772816"/>
            <a:ext cx="2843808" cy="2736304"/>
          </a:xfrm>
          <a:prstGeom prst="star7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Научить читать чертежи, по которым складываются фигурки</a:t>
            </a:r>
            <a:endParaRPr lang="ru-RU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0" y="4221088"/>
            <a:ext cx="2952328" cy="2232248"/>
          </a:xfrm>
          <a:prstGeom prst="star7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Помогать развитию первых чертежных навыков</a:t>
            </a:r>
            <a:endParaRPr lang="ru-RU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3059832" y="4193704"/>
            <a:ext cx="3024336" cy="2664296"/>
          </a:xfrm>
          <a:prstGeom prst="star7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Развивать способность контроли</a:t>
            </a:r>
          </a:p>
          <a:p>
            <a:pPr algn="ctr"/>
            <a:r>
              <a:rPr lang="ru-RU" dirty="0" smtClean="0"/>
              <a:t>ровать движения рук и пальцев</a:t>
            </a:r>
            <a:endParaRPr lang="ru-RU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6372200" y="4337720"/>
            <a:ext cx="2771800" cy="2520280"/>
          </a:xfrm>
          <a:prstGeom prst="star7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Развивать глазомер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323528" y="0"/>
            <a:ext cx="3528392" cy="659735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Занятия оригами помогают детям познать окружающий мир, приучают внимательно анализировать форму предметов, развивают зрительную память, пространственное и абстрактное мышление, стимулируют развитие памяти, внимания, речи, развивают творческие способности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2" descr="C:\Users\Нина\Desktop\SDC10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44824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51520" y="548680"/>
            <a:ext cx="3168352" cy="597666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Программа кружка «Бумажные фантазии» адресована учащимся начальной школы и рассчитана на 4 года – полный курс обучения детей в начальной школе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Нина\Desktop\SDC10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07705" y="2420886"/>
          <a:ext cx="6336702" cy="3456384"/>
        </p:xfrm>
        <a:graphic>
          <a:graphicData uri="http://schemas.openxmlformats.org/drawingml/2006/table">
            <a:tbl>
              <a:tblPr/>
              <a:tblGrid>
                <a:gridCol w="2245379"/>
                <a:gridCol w="2245379"/>
                <a:gridCol w="1845944"/>
              </a:tblGrid>
              <a:tr h="576064">
                <a:tc rowSpan="2"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Год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обучения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часов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неделю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144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216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288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288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Программа обучения рассчитана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на 4 года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процессе занятий используются различные формы занятий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1484784"/>
            <a:ext cx="3024336" cy="30243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Традиционные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31840" y="3573016"/>
            <a:ext cx="3240360" cy="309634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Комбинированные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40152" y="1412776"/>
            <a:ext cx="3024336" cy="30243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Практические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912</Words>
  <Application>Microsoft Office PowerPoint</Application>
  <PresentationFormat>Экран (4:3)</PresentationFormat>
  <Paragraphs>353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Организация работы кружка «Бумажные фантазии» </vt:lpstr>
      <vt:lpstr>Одной из форм системы дополнительного образования являются кружки. Проведение их в группе продлённого дня является важной составляющей с учетом введения ФГОС</vt:lpstr>
      <vt:lpstr>Слайд 3</vt:lpstr>
      <vt:lpstr> Для успешного развития творческих способностей учащихся в кружке должны быть созданы благоприятные условия. Эти условия во многом определяются методикой организации занятий, выбором тематики работ, постановкой цели:</vt:lpstr>
      <vt:lpstr>При организации работы по обучению детей искусству оригами определяю на занятиях следующие задачи:  </vt:lpstr>
      <vt:lpstr>Слайд 6</vt:lpstr>
      <vt:lpstr>Слайд 7</vt:lpstr>
      <vt:lpstr>  Программа обучения рассчитана  на 4 года  </vt:lpstr>
      <vt:lpstr>В процессе занятий используются различные формы занятий</vt:lpstr>
      <vt:lpstr>Методы, в основе которых лежит способ организации занятий</vt:lpstr>
      <vt:lpstr>Ожидаемые результаты</vt:lpstr>
      <vt:lpstr>В течение первого года дети знакомятся  с базовыми формами:  «Треугольник»</vt:lpstr>
      <vt:lpstr>«Воздушный змей» </vt:lpstr>
      <vt:lpstr>«Двойной треугольник» </vt:lpstr>
      <vt:lpstr> «Двойной квадрат»</vt:lpstr>
      <vt:lpstr>Формы и методы работы</vt:lpstr>
      <vt:lpstr>Словесные: рассказ, беседа</vt:lpstr>
      <vt:lpstr>Наглядные: демонстрация учебно-наглядных пособий, моделей, образцов изделий, приёмов работы</vt:lpstr>
      <vt:lpstr>Практические: практическая работа по отработке умений и навыков, приёмов, упражнений, изготовление изделий</vt:lpstr>
      <vt:lpstr>Метод коллективного творчества </vt:lpstr>
      <vt:lpstr>Слайд 21</vt:lpstr>
      <vt:lpstr>Значение оригами для развития ребенка </vt:lpstr>
      <vt:lpstr>Значение оригами для развития ребенка</vt:lpstr>
      <vt:lpstr>Значение оригами для развития ребенка </vt:lpstr>
      <vt:lpstr>Стимулирует развитие памяти, так как ребенок, чтобы сделать поделку, должен запомнить последовательность ее изготовления, приемы и способы складывания</vt:lpstr>
      <vt:lpstr>Знакомит детей с основными геометрическими понятиями: круг, квадрат, треугольник, угол, сторона, вершина и т.д., при этом происходит обогащение словаря ребенка специальными терминами</vt:lpstr>
      <vt:lpstr>Слайд 27</vt:lpstr>
      <vt:lpstr>Развивает художественный вкус и творческие способности детей, активизирует их воображение и фантазию</vt:lpstr>
      <vt:lpstr>Способствует созданию игровых ситуаций, расширяет коммуникативные способности детей</vt:lpstr>
      <vt:lpstr>   Совершенствует трудовые навыки, учит аккуратности, умению бережно и экономно использовать материал, содержать в порядке рабочее место   </vt:lpstr>
      <vt:lpstr>   Хорошо организованная, продуманная деятельность ребёнка в кружке помогает ему стать инициативным, последовательным, усидчивым, доводить начатое дело до конца, самостоятельно решать поставленные задачи</vt:lpstr>
      <vt:lpstr>Слайд 32</vt:lpstr>
      <vt:lpstr>Слайд 33</vt:lpstr>
      <vt:lpstr>Слайд 34</vt:lpstr>
      <vt:lpstr>Слайд 35</vt:lpstr>
      <vt:lpstr>Слайд 36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кружка «Бумажные фантазии» </dc:title>
  <dc:creator>Нина</dc:creator>
  <cp:lastModifiedBy>Нина</cp:lastModifiedBy>
  <cp:revision>43</cp:revision>
  <dcterms:created xsi:type="dcterms:W3CDTF">2013-02-03T13:23:32Z</dcterms:created>
  <dcterms:modified xsi:type="dcterms:W3CDTF">2013-07-02T23:11:46Z</dcterms:modified>
</cp:coreProperties>
</file>