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6" r:id="rId3"/>
    <p:sldId id="257" r:id="rId4"/>
    <p:sldId id="315" r:id="rId5"/>
    <p:sldId id="316" r:id="rId6"/>
    <p:sldId id="325" r:id="rId7"/>
    <p:sldId id="342" r:id="rId8"/>
    <p:sldId id="343" r:id="rId9"/>
    <p:sldId id="339" r:id="rId10"/>
    <p:sldId id="317" r:id="rId11"/>
    <p:sldId id="341" r:id="rId12"/>
    <p:sldId id="324" r:id="rId13"/>
    <p:sldId id="328" r:id="rId14"/>
    <p:sldId id="318" r:id="rId15"/>
    <p:sldId id="32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3" autoAdjust="0"/>
    <p:restoredTop sz="94611" autoAdjust="0"/>
  </p:normalViewPr>
  <p:slideViewPr>
    <p:cSldViewPr>
      <p:cViewPr>
        <p:scale>
          <a:sx n="80" d="100"/>
          <a:sy n="80" d="100"/>
        </p:scale>
        <p:origin x="-1248"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7C6E1-6F5A-4AC2-B877-C47C34D48F2A}" type="datetimeFigureOut">
              <a:rPr lang="ru-RU" smtClean="0"/>
              <a:pPr/>
              <a:t>23.04.2012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4E69C-60CA-4B5B-B8BA-1018FC619A3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ln/>
        </p:spPr>
        <p:txBody>
          <a:bodyPr/>
          <a:lstStyle/>
          <a:p>
            <a:pPr eaLnBrk="1" hangingPunct="1"/>
            <a:endParaRPr lang="ru-RU" smtClean="0">
              <a:latin typeface="Arial" pitchFamily="34" charset="0"/>
            </a:endParaRPr>
          </a:p>
        </p:txBody>
      </p:sp>
      <p:sp>
        <p:nvSpPr>
          <p:cNvPr id="38916" name="Номер слайда 3"/>
          <p:cNvSpPr>
            <a:spLocks noGrp="1"/>
          </p:cNvSpPr>
          <p:nvPr>
            <p:ph type="sldNum" sz="quarter" idx="5"/>
          </p:nvPr>
        </p:nvSpPr>
        <p:spPr>
          <a:noFill/>
        </p:spPr>
        <p:txBody>
          <a:bodyPr/>
          <a:lstStyle/>
          <a:p>
            <a:fld id="{AC31D2A8-97A1-4094-A62F-87EFEE304537}" type="slidenum">
              <a:rPr lang="ru-RU" smtClean="0">
                <a:latin typeface="Arial" pitchFamily="34" charset="0"/>
              </a:rPr>
              <a:pPr/>
              <a:t>2</a:t>
            </a:fld>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E841BD0E-1D2F-4563-AC19-64291568292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23.04.2012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1056;&#1072;&#1073;&#1086;&#1095;&#1080;&#1081;%20&#1089;&#1090;&#1086;&#1083;\4%20&#1082;&#1083;&#1072;&#1089;&#1089;\&#1042;&#1086;&#1089;&#1087;&#1080;&#1090;.&#1088;&#1072;&#1073;.%204%20&#1082;&#1083;&#1072;&#1089;&#1089;\&#1059;&#1058;&#1056;&#1045;&#1053;&#1053;&#1048;&#1050;&#1048;\&#1059;&#1088;&#1086;&#1082;%20&#1084;&#1091;&#1078;&#1077;&#1089;&#1090;&#1074;&#1072;,%2018%20&#1092;&#1077;&#1074;&#1088;&#1072;&#1083;&#1103;%202012\&#1059;&#1088;&#1086;&#1082;%20&#1084;&#1091;&#1078;&#1077;&#1089;&#1090;&#1074;&#1072;%202012\&#1055;&#1072;&#1084;&#1103;&#1090;&#1100;.%20&#1043;&#1086;&#1083;&#1091;&#1073;&#1099;&#1077;%20&#1073;&#1077;&#1088;&#1077;&#1090;&#1099;.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audio" Target="file:///C:\&#1056;&#1072;&#1073;&#1086;&#1095;&#1080;&#1081;%20&#1089;&#1090;&#1086;&#1083;\&#1096;&#1082;&#1086;&#1083;&#1100;&#1085;&#1099;&#1077;%20&#1087;&#1077;&#1089;&#1085;&#1080;\&#1064;&#1050;&#1054;&#1051;&#1068;&#1053;&#1067;&#1045;\14)%20&#1053;&#1077;&#1080;&#1079;&#1074;&#1077;&#1089;&#1090;&#1085;&#1099;&#1081;-&#1047;&#1072;&#1078;&#1075;&#1080;&#1090;&#1077;%20&#1089;&#1074;&#1077;&#1095;&#1080;%20(original).mp3" TargetMode="Externa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Св Серг\539909419c49.jpg"/>
          <p:cNvPicPr>
            <a:picLocks noChangeAspect="1" noChangeArrowheads="1"/>
          </p:cNvPicPr>
          <p:nvPr/>
        </p:nvPicPr>
        <p:blipFill>
          <a:blip r:embed="rId3"/>
          <a:srcRect/>
          <a:stretch>
            <a:fillRect/>
          </a:stretch>
        </p:blipFill>
        <p:spPr bwMode="auto">
          <a:xfrm>
            <a:off x="0" y="0"/>
            <a:ext cx="9144000" cy="6858000"/>
          </a:xfrm>
          <a:prstGeom prst="rect">
            <a:avLst/>
          </a:prstGeom>
          <a:ln>
            <a:noFill/>
          </a:ln>
          <a:effectLst>
            <a:softEdge rad="112500"/>
          </a:effectLst>
        </p:spPr>
      </p:pic>
      <p:pic>
        <p:nvPicPr>
          <p:cNvPr id="8" name="Picture 6" descr="http://www.soldati-russian.ru/99/chechnya.png"/>
          <p:cNvPicPr>
            <a:picLocks noChangeAspect="1" noChangeArrowheads="1"/>
          </p:cNvPicPr>
          <p:nvPr/>
        </p:nvPicPr>
        <p:blipFill>
          <a:blip r:embed="rId4">
            <a:lum bright="20000"/>
          </a:blip>
          <a:srcRect/>
          <a:stretch>
            <a:fillRect/>
          </a:stretch>
        </p:blipFill>
        <p:spPr bwMode="auto">
          <a:xfrm>
            <a:off x="1357290" y="285728"/>
            <a:ext cx="6357938" cy="6357938"/>
          </a:xfrm>
          <a:prstGeom prst="rect">
            <a:avLst/>
          </a:prstGeom>
          <a:noFill/>
          <a:ln w="9525">
            <a:noFill/>
            <a:miter lim="800000"/>
            <a:headEnd/>
            <a:tailEnd/>
          </a:ln>
        </p:spPr>
      </p:pic>
      <p:sp>
        <p:nvSpPr>
          <p:cNvPr id="5" name="Заголовок 4"/>
          <p:cNvSpPr>
            <a:spLocks noGrp="1"/>
          </p:cNvSpPr>
          <p:nvPr>
            <p:ph type="ctrTitle"/>
          </p:nvPr>
        </p:nvSpPr>
        <p:spPr>
          <a:xfrm>
            <a:off x="142844" y="2214554"/>
            <a:ext cx="9144000" cy="1470025"/>
          </a:xfrm>
        </p:spPr>
        <p:txBody>
          <a:bodyPr>
            <a:noAutofit/>
          </a:bodyPr>
          <a:lstStyle/>
          <a:p>
            <a:r>
              <a:rPr lang="ru-RU" sz="7200" b="1" spc="300" dirty="0" smtClean="0">
                <a:effectLst>
                  <a:outerShdw blurRad="38100" dist="38100" dir="2700000" algn="tl">
                    <a:srgbClr val="000000">
                      <a:alpha val="43137"/>
                    </a:srgbClr>
                  </a:outerShdw>
                </a:effectLst>
                <a:latin typeface="Alexandra Zeferino Three" pitchFamily="66" charset="0"/>
              </a:rPr>
              <a:t> </a:t>
            </a:r>
            <a:r>
              <a:rPr lang="ru-RU" sz="8800" b="1" spc="300" dirty="0" smtClean="0">
                <a:effectLst>
                  <a:outerShdw blurRad="38100" dist="38100" dir="2700000" algn="tl">
                    <a:srgbClr val="000000">
                      <a:alpha val="43137"/>
                    </a:srgbClr>
                  </a:outerShdw>
                </a:effectLst>
                <a:latin typeface="Alexandra Zeferino Three" pitchFamily="66" charset="0"/>
              </a:rPr>
              <a:t>Помнить,</a:t>
            </a:r>
            <a:br>
              <a:rPr lang="ru-RU" sz="8800" b="1" spc="300" dirty="0" smtClean="0">
                <a:effectLst>
                  <a:outerShdw blurRad="38100" dist="38100" dir="2700000" algn="tl">
                    <a:srgbClr val="000000">
                      <a:alpha val="43137"/>
                    </a:srgbClr>
                  </a:outerShdw>
                </a:effectLst>
                <a:latin typeface="Alexandra Zeferino Three" pitchFamily="66" charset="0"/>
              </a:rPr>
            </a:br>
            <a:r>
              <a:rPr lang="ru-RU" sz="8800" b="1" spc="300" dirty="0" smtClean="0">
                <a:effectLst>
                  <a:outerShdw blurRad="38100" dist="38100" dir="2700000" algn="tl">
                    <a:srgbClr val="000000">
                      <a:alpha val="43137"/>
                    </a:srgbClr>
                  </a:outerShdw>
                </a:effectLst>
                <a:latin typeface="Alexandra Zeferino Three" pitchFamily="66" charset="0"/>
              </a:rPr>
              <a:t>чтобы жизнь продолжалась</a:t>
            </a:r>
            <a:endParaRPr lang="ru-RU" sz="7200" b="1" spc="300" dirty="0">
              <a:effectLst>
                <a:outerShdw blurRad="38100" dist="38100" dir="2700000" algn="tl">
                  <a:srgbClr val="000000">
                    <a:alpha val="43137"/>
                  </a:srgbClr>
                </a:outerShdw>
              </a:effectLst>
              <a:latin typeface="Alexandra Zeferino Three" pitchFamily="66" charset="0"/>
            </a:endParaRPr>
          </a:p>
        </p:txBody>
      </p:sp>
      <p:pic>
        <p:nvPicPr>
          <p:cNvPr id="9" name="Память. Голубые береты.mp3">
            <a:hlinkClick r:id="" action="ppaction://media"/>
          </p:cNvPr>
          <p:cNvPicPr>
            <a:picLocks noRot="1" noChangeAspect="1"/>
          </p:cNvPicPr>
          <p:nvPr>
            <a:audioFile r:link="rId1"/>
          </p:nvPr>
        </p:nvPicPr>
        <p:blipFill>
          <a:blip r:embed="rId5"/>
          <a:stretch>
            <a:fillRect/>
          </a:stretch>
        </p:blipFill>
        <p:spPr>
          <a:xfrm>
            <a:off x="357158" y="357166"/>
            <a:ext cx="304800" cy="304800"/>
          </a:xfrm>
          <a:prstGeom prst="rect">
            <a:avLst/>
          </a:prstGeom>
        </p:spPr>
      </p:pic>
    </p:spTree>
  </p:cSld>
  <p:clrMapOvr>
    <a:masterClrMapping/>
  </p:clrMapOvr>
  <p:transition>
    <p:randomBa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nextCondLst>
                <p:cond evt="onClick" delay="0">
                  <p:tgtEl>
                    <p:spTgt spid="9"/>
                  </p:tgtEl>
                </p:cond>
              </p:nextCondLst>
            </p:seq>
            <p:audio>
              <p:cMediaNode numSld="3">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Рабочий стол\Св Серг\539909419c490.jpg"/>
          <p:cNvPicPr>
            <a:picLocks noChangeAspect="1" noChangeArrowheads="1"/>
          </p:cNvPicPr>
          <p:nvPr/>
        </p:nvPicPr>
        <p:blipFill>
          <a:blip r:embed="rId2"/>
          <a:srcRect/>
          <a:stretch>
            <a:fillRect/>
          </a:stretch>
        </p:blipFill>
        <p:spPr bwMode="auto">
          <a:xfrm>
            <a:off x="0" y="-1"/>
            <a:ext cx="9144000" cy="6829425"/>
          </a:xfrm>
          <a:prstGeom prst="rect">
            <a:avLst/>
          </a:prstGeom>
          <a:ln>
            <a:noFill/>
          </a:ln>
          <a:effectLst>
            <a:softEdge rad="112500"/>
          </a:effectLst>
        </p:spPr>
      </p:pic>
      <p:sp>
        <p:nvSpPr>
          <p:cNvPr id="18434" name="Rectangle 2"/>
          <p:cNvSpPr>
            <a:spLocks noGrp="1" noChangeArrowheads="1"/>
          </p:cNvSpPr>
          <p:nvPr>
            <p:ph type="title"/>
          </p:nvPr>
        </p:nvSpPr>
        <p:spPr/>
        <p:txBody>
          <a:bodyPr/>
          <a:lstStyle/>
          <a:p>
            <a:r>
              <a:rPr lang="ru-RU" dirty="0"/>
              <a:t>2 чеченская война (</a:t>
            </a:r>
            <a:r>
              <a:rPr lang="ru-RU" dirty="0" smtClean="0"/>
              <a:t>1999-2003</a:t>
            </a:r>
            <a:r>
              <a:rPr lang="ru-RU" dirty="0"/>
              <a:t>)</a:t>
            </a:r>
          </a:p>
        </p:txBody>
      </p:sp>
      <p:sp>
        <p:nvSpPr>
          <p:cNvPr id="18435" name="Rectangle 3"/>
          <p:cNvSpPr>
            <a:spLocks noGrp="1" noChangeArrowheads="1"/>
          </p:cNvSpPr>
          <p:nvPr>
            <p:ph type="body" sz="half" idx="1"/>
          </p:nvPr>
        </p:nvSpPr>
        <p:spPr>
          <a:xfrm>
            <a:off x="214282" y="1500174"/>
            <a:ext cx="4281518" cy="4519626"/>
          </a:xfrm>
        </p:spPr>
        <p:txBody>
          <a:bodyPr>
            <a:normAutofit lnSpcReduction="10000"/>
          </a:bodyPr>
          <a:lstStyle/>
          <a:p>
            <a:pPr>
              <a:lnSpc>
                <a:spcPct val="90000"/>
              </a:lnSpc>
              <a:buNone/>
            </a:pPr>
            <a:r>
              <a:rPr lang="ru-RU" sz="1200" dirty="0" smtClean="0"/>
              <a:t>                   </a:t>
            </a:r>
            <a:r>
              <a:rPr lang="ru-RU" sz="1400" dirty="0" smtClean="0"/>
              <a:t>В </a:t>
            </a:r>
            <a:r>
              <a:rPr lang="ru-RU" sz="1400" dirty="0"/>
              <a:t>1999 году чеченские боевики напали на Дагестан. </a:t>
            </a:r>
            <a:endParaRPr lang="ru-RU" sz="1400" dirty="0" smtClean="0"/>
          </a:p>
          <a:p>
            <a:pPr>
              <a:lnSpc>
                <a:spcPct val="90000"/>
              </a:lnSpc>
              <a:buNone/>
            </a:pPr>
            <a:r>
              <a:rPr lang="ru-RU" sz="1400" dirty="0" smtClean="0"/>
              <a:t>                   За </a:t>
            </a:r>
            <a:r>
              <a:rPr lang="ru-RU" sz="1400" dirty="0"/>
              <a:t>это время чеченское руководство установили связи с международными террористическими сетями, сформировали специальные войска, организовало поставки оружия и поступление денежных средств.  </a:t>
            </a:r>
            <a:endParaRPr lang="ru-RU" sz="1400" dirty="0" smtClean="0"/>
          </a:p>
          <a:p>
            <a:pPr>
              <a:lnSpc>
                <a:spcPct val="90000"/>
              </a:lnSpc>
              <a:buNone/>
            </a:pPr>
            <a:r>
              <a:rPr lang="ru-RU" sz="1400" dirty="0" smtClean="0"/>
              <a:t>                  Цель- </a:t>
            </a:r>
            <a:r>
              <a:rPr lang="ru-RU" sz="1400" dirty="0"/>
              <a:t>захват Северного Кавказа. </a:t>
            </a:r>
            <a:endParaRPr lang="ru-RU" sz="1400" dirty="0" smtClean="0"/>
          </a:p>
          <a:p>
            <a:pPr>
              <a:lnSpc>
                <a:spcPct val="90000"/>
              </a:lnSpc>
              <a:buNone/>
            </a:pPr>
            <a:endParaRPr lang="ru-RU" sz="1400" dirty="0" smtClean="0"/>
          </a:p>
          <a:p>
            <a:pPr>
              <a:lnSpc>
                <a:spcPct val="90000"/>
              </a:lnSpc>
              <a:buNone/>
            </a:pPr>
            <a:r>
              <a:rPr lang="ru-RU" sz="1400" dirty="0" smtClean="0"/>
              <a:t>                Руководство </a:t>
            </a:r>
            <a:r>
              <a:rPr lang="ru-RU" sz="1400" dirty="0"/>
              <a:t>России оказалось бессильным. Фактически Чечня выпала из состава РФ. Никакие мирные инициативы центра не возымели действия . 23 сентября  </a:t>
            </a:r>
            <a:r>
              <a:rPr lang="ru-RU" sz="1400" dirty="0" smtClean="0"/>
              <a:t>Ельцин </a:t>
            </a:r>
            <a:r>
              <a:rPr lang="ru-RU" sz="1400" dirty="0"/>
              <a:t>подписал указ о начале боевых действий в Чечне, а 18 октября федеральные войска окружили Грозный. </a:t>
            </a:r>
            <a:endParaRPr lang="ru-RU" sz="1400" dirty="0" smtClean="0"/>
          </a:p>
          <a:p>
            <a:pPr>
              <a:lnSpc>
                <a:spcPct val="90000"/>
              </a:lnSpc>
              <a:buNone/>
            </a:pPr>
            <a:r>
              <a:rPr lang="ru-RU" sz="1400" dirty="0" smtClean="0"/>
              <a:t>                Мирные </a:t>
            </a:r>
            <a:r>
              <a:rPr lang="ru-RU" sz="1400" dirty="0"/>
              <a:t>жители покидали город. В феврале 2000 года Грозный был взят, но боевые действия продолжались до 2003 года. </a:t>
            </a:r>
            <a:endParaRPr lang="ru-RU" sz="1400" dirty="0" smtClean="0"/>
          </a:p>
          <a:p>
            <a:pPr>
              <a:lnSpc>
                <a:spcPct val="90000"/>
              </a:lnSpc>
              <a:buNone/>
            </a:pPr>
            <a:r>
              <a:rPr lang="ru-RU" sz="1400" dirty="0" smtClean="0"/>
              <a:t>                </a:t>
            </a:r>
            <a:r>
              <a:rPr lang="ru-RU" sz="1400" dirty="0"/>
              <a:t>Постепенно экономическая жизнь налаживалась, но по- прежнему оставалась сложной политическая обстановка: продолжались </a:t>
            </a:r>
            <a:r>
              <a:rPr lang="ru-RU" sz="1400" dirty="0" err="1"/>
              <a:t>терракты</a:t>
            </a:r>
            <a:r>
              <a:rPr lang="ru-RU" sz="1400" dirty="0"/>
              <a:t>.</a:t>
            </a:r>
          </a:p>
        </p:txBody>
      </p:sp>
      <p:pic>
        <p:nvPicPr>
          <p:cNvPr id="8" name="Picture 3"/>
          <p:cNvPicPr>
            <a:picLocks noGrp="1" noChangeAspect="1" noChangeArrowheads="1"/>
          </p:cNvPicPr>
          <p:nvPr>
            <p:ph sz="quarter" idx="3"/>
          </p:nvPr>
        </p:nvPicPr>
        <p:blipFill>
          <a:blip r:embed="rId3"/>
          <a:srcRect/>
          <a:stretch>
            <a:fillRect/>
          </a:stretch>
        </p:blipFill>
        <p:spPr>
          <a:xfrm>
            <a:off x="4786314" y="4214818"/>
            <a:ext cx="3830706" cy="2517321"/>
          </a:xfrm>
        </p:spPr>
      </p:pic>
      <p:pic>
        <p:nvPicPr>
          <p:cNvPr id="9" name="Picture 4" descr="C:\Users\Олеся\Pictures\087221.jpg"/>
          <p:cNvPicPr>
            <a:picLocks noGrp="1" noChangeAspect="1" noChangeArrowheads="1"/>
          </p:cNvPicPr>
          <p:nvPr>
            <p:ph sz="quarter" idx="2"/>
          </p:nvPr>
        </p:nvPicPr>
        <p:blipFill>
          <a:blip r:embed="rId4" cstate="print"/>
          <a:srcRect/>
          <a:stretch>
            <a:fillRect/>
          </a:stretch>
        </p:blipFill>
        <p:spPr bwMode="auto">
          <a:xfrm>
            <a:off x="6589678" y="2844834"/>
            <a:ext cx="155643" cy="101532"/>
          </a:xfrm>
          <a:prstGeom prst="rect">
            <a:avLst/>
          </a:prstGeom>
          <a:noFill/>
          <a:ln w="9525">
            <a:noFill/>
            <a:miter lim="800000"/>
            <a:headEnd/>
            <a:tailEnd/>
          </a:ln>
        </p:spPr>
      </p:pic>
      <p:pic>
        <p:nvPicPr>
          <p:cNvPr id="11" name="Picture 4" descr="C:\Users\Олеся\Pictures\634f1cb747dc763e28e0f909ea8975e5_big.jpg"/>
          <p:cNvPicPr>
            <a:picLocks noChangeAspect="1" noChangeArrowheads="1"/>
          </p:cNvPicPr>
          <p:nvPr/>
        </p:nvPicPr>
        <p:blipFill>
          <a:blip r:embed="rId5"/>
          <a:srcRect/>
          <a:stretch>
            <a:fillRect/>
          </a:stretch>
        </p:blipFill>
        <p:spPr>
          <a:xfrm>
            <a:off x="4786314" y="1357298"/>
            <a:ext cx="3831861" cy="27146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1"/>
          </p:nvPr>
        </p:nvSpPr>
        <p:spPr/>
        <p:txBody>
          <a:bodyPr/>
          <a:lstStyle/>
          <a:p>
            <a:endParaRPr lang="ru-RU"/>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6" name="Picture 4" descr="В Чечне"/>
          <p:cNvPicPr>
            <a:picLocks noChangeAspect="1" noChangeArrowheads="1"/>
          </p:cNvPicPr>
          <p:nvPr/>
        </p:nvPicPr>
        <p:blipFill>
          <a:blip r:embed="rId2"/>
          <a:srcRect/>
          <a:stretch>
            <a:fillRect/>
          </a:stretch>
        </p:blipFill>
        <p:spPr bwMode="auto">
          <a:xfrm>
            <a:off x="42545" y="0"/>
            <a:ext cx="9101455"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4" descr="Рисунок20"/>
          <p:cNvPicPr>
            <a:picLocks noChangeAspect="1" noChangeArrowheads="1"/>
          </p:cNvPicPr>
          <p:nvPr/>
        </p:nvPicPr>
        <p:blipFill>
          <a:blip r:embed="rId2"/>
          <a:srcRect/>
          <a:stretch>
            <a:fillRect/>
          </a:stretch>
        </p:blipFill>
        <p:spPr bwMode="auto">
          <a:xfrm>
            <a:off x="0" y="1588"/>
            <a:ext cx="9144000" cy="6908800"/>
          </a:xfrm>
          <a:prstGeom prst="rect">
            <a:avLst/>
          </a:prstGeom>
          <a:noFill/>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1"/>
          </p:nvPr>
        </p:nvSpPr>
        <p:spPr/>
        <p:txBody>
          <a:bodyPr/>
          <a:lstStyle/>
          <a:p>
            <a:endParaRPr lang="ru-RU" dirty="0"/>
          </a:p>
        </p:txBody>
      </p:sp>
      <p:sp>
        <p:nvSpPr>
          <p:cNvPr id="5" name="Содержимое 4"/>
          <p:cNvSpPr>
            <a:spLocks noGrp="1"/>
          </p:cNvSpPr>
          <p:nvPr>
            <p:ph sz="quarter" idx="3"/>
          </p:nvPr>
        </p:nvSpPr>
        <p:spPr/>
        <p:txBody>
          <a:bodyPr/>
          <a:lstStyle/>
          <a:p>
            <a:endParaRPr lang="ru-RU" dirty="0"/>
          </a:p>
        </p:txBody>
      </p:sp>
      <p:pic>
        <p:nvPicPr>
          <p:cNvPr id="6" name="Picture 4"/>
          <p:cNvPicPr>
            <a:picLocks noChangeAspect="1" noChangeArrowheads="1"/>
          </p:cNvPicPr>
          <p:nvPr/>
        </p:nvPicPr>
        <p:blipFill>
          <a:blip r:embed="rId2"/>
          <a:srcRect/>
          <a:stretch>
            <a:fillRect/>
          </a:stretch>
        </p:blipFill>
        <p:spPr bwMode="auto">
          <a:xfrm>
            <a:off x="0" y="0"/>
            <a:ext cx="6215074" cy="4164099"/>
          </a:xfrm>
          <a:prstGeom prst="rect">
            <a:avLst/>
          </a:prstGeom>
          <a:noFill/>
          <a:ln w="9525">
            <a:noFill/>
            <a:miter lim="800000"/>
            <a:headEnd/>
            <a:tailEnd/>
          </a:ln>
        </p:spPr>
      </p:pic>
      <p:pic>
        <p:nvPicPr>
          <p:cNvPr id="10" name="Picture 3"/>
          <p:cNvPicPr>
            <a:picLocks noChangeAspect="1" noChangeArrowheads="1"/>
          </p:cNvPicPr>
          <p:nvPr/>
        </p:nvPicPr>
        <p:blipFill>
          <a:blip r:embed="rId3"/>
          <a:srcRect/>
          <a:stretch>
            <a:fillRect/>
          </a:stretch>
        </p:blipFill>
        <p:spPr bwMode="auto">
          <a:xfrm>
            <a:off x="0" y="3929066"/>
            <a:ext cx="4562378" cy="2928934"/>
          </a:xfrm>
          <a:prstGeom prst="rect">
            <a:avLst/>
          </a:prstGeom>
          <a:noFill/>
          <a:ln w="9525">
            <a:noFill/>
            <a:miter lim="800000"/>
            <a:headEnd/>
            <a:tailEnd/>
          </a:ln>
        </p:spPr>
      </p:pic>
      <p:pic>
        <p:nvPicPr>
          <p:cNvPr id="11" name="Picture 2" descr="C:\Users\Олеся\Pictures\98fe7.jpg"/>
          <p:cNvPicPr>
            <a:picLocks noGrp="1" noChangeAspect="1" noChangeArrowheads="1"/>
          </p:cNvPicPr>
          <p:nvPr>
            <p:ph sz="quarter" idx="2"/>
          </p:nvPr>
        </p:nvPicPr>
        <p:blipFill>
          <a:blip r:embed="rId4"/>
          <a:srcRect/>
          <a:stretch>
            <a:fillRect/>
          </a:stretch>
        </p:blipFill>
        <p:spPr bwMode="auto">
          <a:xfrm>
            <a:off x="5923558" y="0"/>
            <a:ext cx="3220442" cy="4000504"/>
          </a:xfrm>
          <a:prstGeom prst="rect">
            <a:avLst/>
          </a:prstGeom>
          <a:noFill/>
          <a:ln w="9525">
            <a:noFill/>
            <a:miter lim="800000"/>
            <a:headEnd/>
            <a:tailEnd/>
          </a:ln>
        </p:spPr>
      </p:pic>
      <p:pic>
        <p:nvPicPr>
          <p:cNvPr id="12" name="Picture 3" descr="C:\Users\Олеся\Pictures\f_18108288.jpg"/>
          <p:cNvPicPr>
            <a:picLocks noChangeAspect="1" noChangeArrowheads="1"/>
          </p:cNvPicPr>
          <p:nvPr/>
        </p:nvPicPr>
        <p:blipFill>
          <a:blip r:embed="rId5"/>
          <a:srcRect/>
          <a:stretch>
            <a:fillRect/>
          </a:stretch>
        </p:blipFill>
        <p:spPr bwMode="auto">
          <a:xfrm>
            <a:off x="4580053" y="3857628"/>
            <a:ext cx="4563947" cy="3000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Св Серг\539909419c490.jpg"/>
          <p:cNvPicPr>
            <a:picLocks noChangeAspect="1" noChangeArrowheads="1"/>
          </p:cNvPicPr>
          <p:nvPr/>
        </p:nvPicPr>
        <p:blipFill>
          <a:blip r:embed="rId2"/>
          <a:srcRect/>
          <a:stretch>
            <a:fillRect/>
          </a:stretch>
        </p:blipFill>
        <p:spPr bwMode="auto">
          <a:xfrm>
            <a:off x="0" y="-1"/>
            <a:ext cx="9144000" cy="6829425"/>
          </a:xfrm>
          <a:prstGeom prst="rect">
            <a:avLst/>
          </a:prstGeom>
          <a:ln>
            <a:noFill/>
          </a:ln>
          <a:effectLst>
            <a:softEdge rad="112500"/>
          </a:effectLst>
        </p:spPr>
      </p:pic>
      <p:sp>
        <p:nvSpPr>
          <p:cNvPr id="25603" name="Rectangle 3"/>
          <p:cNvSpPr>
            <a:spLocks noGrp="1" noChangeArrowheads="1"/>
          </p:cNvSpPr>
          <p:nvPr>
            <p:ph type="body" idx="1"/>
          </p:nvPr>
        </p:nvSpPr>
        <p:spPr>
          <a:xfrm>
            <a:off x="428596" y="214290"/>
            <a:ext cx="8229600" cy="4525963"/>
          </a:xfrm>
        </p:spPr>
        <p:txBody>
          <a:bodyPr/>
          <a:lstStyle/>
          <a:p>
            <a:pPr>
              <a:buNone/>
            </a:pPr>
            <a:r>
              <a:rPr lang="ru-RU" i="1" dirty="0"/>
              <a:t>Чеченский конфликт - это по своей сути гражданская война на территории РФ.</a:t>
            </a:r>
          </a:p>
          <a:p>
            <a:pPr>
              <a:buNone/>
            </a:pPr>
            <a:r>
              <a:rPr lang="ru-RU" i="1" dirty="0"/>
              <a:t>Гражданская война - это боль , страдания для граждан всей страны, в ней не может быть ни победителей , ни побежденных. Каждый народ , и русские ,и чеченцы, по - своему правы.</a:t>
            </a:r>
          </a:p>
        </p:txBody>
      </p:sp>
      <p:pic>
        <p:nvPicPr>
          <p:cNvPr id="5" name="Picture 4"/>
          <p:cNvPicPr>
            <a:picLocks noChangeAspect="1" noChangeArrowheads="1"/>
          </p:cNvPicPr>
          <p:nvPr/>
        </p:nvPicPr>
        <p:blipFill>
          <a:blip r:embed="rId3"/>
          <a:srcRect/>
          <a:stretch>
            <a:fillRect/>
          </a:stretch>
        </p:blipFill>
        <p:spPr bwMode="auto">
          <a:xfrm>
            <a:off x="4554649" y="3714752"/>
            <a:ext cx="4589351" cy="3143248"/>
          </a:xfrm>
          <a:prstGeom prst="rect">
            <a:avLst/>
          </a:prstGeom>
          <a:noFill/>
          <a:ln w="9525">
            <a:noFill/>
            <a:miter lim="800000"/>
            <a:headEnd/>
            <a:tailEnd/>
          </a:ln>
        </p:spPr>
      </p:pic>
      <p:pic>
        <p:nvPicPr>
          <p:cNvPr id="8" name="Picture 4" descr="C:\Users\Олеся\Pictures\3RIA-172218-Preview.jpg"/>
          <p:cNvPicPr>
            <a:picLocks noChangeAspect="1" noChangeArrowheads="1"/>
          </p:cNvPicPr>
          <p:nvPr/>
        </p:nvPicPr>
        <p:blipFill>
          <a:blip r:embed="rId4"/>
          <a:srcRect/>
          <a:stretch>
            <a:fillRect/>
          </a:stretch>
        </p:blipFill>
        <p:spPr>
          <a:xfrm>
            <a:off x="0" y="3786190"/>
            <a:ext cx="4120365" cy="2928934"/>
          </a:xfrm>
          <a:prstGeom prst="rect">
            <a:avLst/>
          </a:prstGeom>
          <a:noFill/>
        </p:spPr>
      </p:pic>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Св Серг\539909419c490.jpg"/>
          <p:cNvPicPr>
            <a:picLocks noChangeAspect="1" noChangeArrowheads="1"/>
          </p:cNvPicPr>
          <p:nvPr/>
        </p:nvPicPr>
        <p:blipFill>
          <a:blip r:embed="rId2"/>
          <a:srcRect/>
          <a:stretch>
            <a:fillRect/>
          </a:stretch>
        </p:blipFill>
        <p:spPr bwMode="auto">
          <a:xfrm>
            <a:off x="0" y="-1"/>
            <a:ext cx="9144000" cy="6829425"/>
          </a:xfrm>
          <a:prstGeom prst="rect">
            <a:avLst/>
          </a:prstGeom>
          <a:ln>
            <a:noFill/>
          </a:ln>
          <a:effectLst>
            <a:softEdge rad="112500"/>
          </a:effectLst>
        </p:spPr>
      </p:pic>
      <p:graphicFrame>
        <p:nvGraphicFramePr>
          <p:cNvPr id="6" name="Таблица 5"/>
          <p:cNvGraphicFramePr>
            <a:graphicFrameLocks noGrp="1"/>
          </p:cNvGraphicFramePr>
          <p:nvPr/>
        </p:nvGraphicFramePr>
        <p:xfrm>
          <a:off x="142844" y="1285860"/>
          <a:ext cx="8739206" cy="3500462"/>
        </p:xfrm>
        <a:graphic>
          <a:graphicData uri="http://schemas.openxmlformats.org/drawingml/2006/table">
            <a:tbl>
              <a:tblPr/>
              <a:tblGrid>
                <a:gridCol w="4321051"/>
                <a:gridCol w="4418155"/>
              </a:tblGrid>
              <a:tr h="3500462">
                <a:tc>
                  <a:txBody>
                    <a:bodyPr/>
                    <a:lstStyle/>
                    <a:p>
                      <a:pPr marL="114300">
                        <a:spcAft>
                          <a:spcPts val="0"/>
                        </a:spcAft>
                      </a:pPr>
                      <a:endParaRPr lang="ru-RU" sz="1100" dirty="0">
                        <a:latin typeface="Times New Roman"/>
                        <a:ea typeface="Times New Roman"/>
                        <a:cs typeface="Times New Roman"/>
                      </a:endParaRPr>
                    </a:p>
                    <a:p>
                      <a:pPr marL="114300">
                        <a:spcAft>
                          <a:spcPts val="0"/>
                        </a:spcAft>
                      </a:pPr>
                      <a:r>
                        <a:rPr lang="ru-RU" sz="1600" smtClean="0">
                          <a:latin typeface="Times New Roman"/>
                          <a:ea typeface="Times New Roman"/>
                          <a:cs typeface="Times New Roman"/>
                        </a:rPr>
                        <a:t>   </a:t>
                      </a:r>
                      <a:r>
                        <a:rPr lang="ru-RU" sz="1800" smtClean="0">
                          <a:latin typeface="Times New Roman"/>
                          <a:ea typeface="Times New Roman"/>
                          <a:cs typeface="Times New Roman"/>
                        </a:rPr>
                        <a:t>Расстреляна юность, раненье на вылет</a:t>
                      </a:r>
                      <a:endParaRPr lang="ru-RU" sz="1200" smtClean="0">
                        <a:latin typeface="Times New Roman"/>
                        <a:ea typeface="Times New Roman"/>
                        <a:cs typeface="Times New Roman"/>
                      </a:endParaRPr>
                    </a:p>
                    <a:p>
                      <a:pPr marL="114300">
                        <a:spcAft>
                          <a:spcPts val="0"/>
                        </a:spcAft>
                      </a:pPr>
                      <a:r>
                        <a:rPr lang="ru-RU" sz="1800" smtClean="0">
                          <a:latin typeface="Times New Roman"/>
                          <a:ea typeface="Times New Roman"/>
                          <a:cs typeface="Times New Roman"/>
                        </a:rPr>
                        <a:t>   Повергнут мальчишка навеки во тьму</a:t>
                      </a:r>
                      <a:endParaRPr lang="ru-RU" sz="1200" smtClean="0">
                        <a:latin typeface="Times New Roman"/>
                        <a:ea typeface="Times New Roman"/>
                        <a:cs typeface="Times New Roman"/>
                      </a:endParaRPr>
                    </a:p>
                    <a:p>
                      <a:pPr marL="114300">
                        <a:spcAft>
                          <a:spcPts val="0"/>
                        </a:spcAft>
                      </a:pPr>
                      <a:r>
                        <a:rPr lang="ru-RU" sz="1800" smtClean="0">
                          <a:latin typeface="Times New Roman"/>
                          <a:ea typeface="Times New Roman"/>
                          <a:cs typeface="Times New Roman"/>
                        </a:rPr>
                        <a:t>   Ах, что же вы ангелы,</a:t>
                      </a:r>
                      <a:endParaRPr lang="ru-RU" sz="1200" smtClean="0">
                        <a:latin typeface="Times New Roman"/>
                        <a:ea typeface="Times New Roman"/>
                        <a:cs typeface="Times New Roman"/>
                      </a:endParaRPr>
                    </a:p>
                    <a:p>
                      <a:pPr marL="114300">
                        <a:spcAft>
                          <a:spcPts val="0"/>
                        </a:spcAft>
                      </a:pPr>
                      <a:r>
                        <a:rPr lang="ru-RU" sz="1800" smtClean="0">
                          <a:latin typeface="Times New Roman"/>
                          <a:ea typeface="Times New Roman"/>
                          <a:cs typeface="Times New Roman"/>
                        </a:rPr>
                        <a:t>   Так что ж вы хранители</a:t>
                      </a:r>
                      <a:endParaRPr lang="ru-RU" sz="1200" smtClean="0">
                        <a:latin typeface="Times New Roman"/>
                        <a:ea typeface="Times New Roman"/>
                        <a:cs typeface="Times New Roman"/>
                      </a:endParaRPr>
                    </a:p>
                    <a:p>
                      <a:pPr marL="114300">
                        <a:spcAft>
                          <a:spcPts val="0"/>
                        </a:spcAft>
                      </a:pPr>
                      <a:r>
                        <a:rPr lang="ru-RU" sz="1800" smtClean="0">
                          <a:latin typeface="Times New Roman"/>
                          <a:ea typeface="Times New Roman"/>
                          <a:cs typeface="Times New Roman"/>
                        </a:rPr>
                        <a:t>   Бойцу не послали иную судьбу.</a:t>
                      </a:r>
                      <a:endParaRPr lang="ru-RU" sz="1200" smtClean="0">
                        <a:latin typeface="Times New Roman"/>
                        <a:ea typeface="Times New Roman"/>
                        <a:cs typeface="Times New Roman"/>
                      </a:endParaRPr>
                    </a:p>
                    <a:p>
                      <a:pPr marL="114300">
                        <a:spcAft>
                          <a:spcPts val="0"/>
                        </a:spcAft>
                      </a:pPr>
                      <a:r>
                        <a:rPr lang="ru-RU" sz="1800" smtClean="0">
                          <a:latin typeface="Times New Roman"/>
                          <a:ea typeface="Times New Roman"/>
                          <a:cs typeface="Times New Roman"/>
                        </a:rPr>
                        <a:t>   Он сделал лишь шаг по цветущей планете</a:t>
                      </a:r>
                      <a:endParaRPr lang="ru-RU" sz="1200" smtClean="0">
                        <a:latin typeface="Times New Roman"/>
                        <a:ea typeface="Times New Roman"/>
                        <a:cs typeface="Times New Roman"/>
                      </a:endParaRPr>
                    </a:p>
                    <a:p>
                      <a:pPr marL="114300">
                        <a:spcAft>
                          <a:spcPts val="0"/>
                        </a:spcAft>
                      </a:pPr>
                      <a:r>
                        <a:rPr lang="ru-RU" sz="1800" smtClean="0">
                          <a:latin typeface="Times New Roman"/>
                          <a:ea typeface="Times New Roman"/>
                          <a:cs typeface="Times New Roman"/>
                        </a:rPr>
                        <a:t>   И крылья расправил навстречу судьбе</a:t>
                      </a:r>
                      <a:endParaRPr lang="ru-RU" sz="1200" smtClean="0">
                        <a:latin typeface="Times New Roman"/>
                        <a:ea typeface="Times New Roman"/>
                        <a:cs typeface="Times New Roman"/>
                      </a:endParaRPr>
                    </a:p>
                    <a:p>
                      <a:pPr marL="114300">
                        <a:spcAft>
                          <a:spcPts val="0"/>
                        </a:spcAft>
                      </a:pPr>
                      <a:r>
                        <a:rPr lang="ru-RU" sz="1800" smtClean="0">
                          <a:latin typeface="Times New Roman"/>
                          <a:ea typeface="Times New Roman"/>
                          <a:cs typeface="Times New Roman"/>
                        </a:rPr>
                        <a:t>   Но ввысь не поднялся, в минуту рассвета</a:t>
                      </a:r>
                      <a:endParaRPr lang="ru-RU" sz="1200" smtClean="0">
                        <a:latin typeface="Times New Roman"/>
                        <a:ea typeface="Times New Roman"/>
                        <a:cs typeface="Times New Roman"/>
                      </a:endParaRPr>
                    </a:p>
                    <a:p>
                      <a:pPr marL="114300">
                        <a:spcAft>
                          <a:spcPts val="0"/>
                        </a:spcAft>
                      </a:pPr>
                      <a:r>
                        <a:rPr lang="ru-RU" sz="1800" smtClean="0">
                          <a:latin typeface="Times New Roman"/>
                          <a:ea typeface="Times New Roman"/>
                          <a:cs typeface="Times New Roman"/>
                        </a:rPr>
                        <a:t>   Вождями он продан и предан земле.</a:t>
                      </a:r>
                      <a:endParaRPr lang="ru-RU" sz="12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spcAft>
                          <a:spcPts val="0"/>
                        </a:spcAft>
                      </a:pPr>
                      <a:r>
                        <a:rPr lang="ru-RU" sz="1600" dirty="0" smtClean="0">
                          <a:latin typeface="Times New Roman"/>
                          <a:ea typeface="Times New Roman"/>
                          <a:cs typeface="Times New Roman"/>
                        </a:rPr>
                        <a:t> </a:t>
                      </a:r>
                      <a:endParaRPr lang="ru-RU" sz="1100" dirty="0" smtClean="0">
                        <a:latin typeface="Times New Roman"/>
                        <a:ea typeface="Times New Roman"/>
                        <a:cs typeface="Times New Roman"/>
                      </a:endParaRPr>
                    </a:p>
                    <a:p>
                      <a:pPr marL="114300">
                        <a:spcAft>
                          <a:spcPts val="0"/>
                        </a:spcAft>
                      </a:pPr>
                      <a:r>
                        <a:rPr lang="ru-RU" sz="1600" dirty="0" smtClean="0">
                          <a:latin typeface="Times New Roman"/>
                          <a:ea typeface="Times New Roman"/>
                          <a:cs typeface="Times New Roman"/>
                        </a:rPr>
                        <a:t> </a:t>
                      </a:r>
                      <a:endParaRPr lang="ru-RU" sz="1100" dirty="0">
                        <a:latin typeface="Times New Roman"/>
                        <a:ea typeface="Times New Roman"/>
                        <a:cs typeface="Times New Roman"/>
                      </a:endParaRPr>
                    </a:p>
                    <a:p>
                      <a:pPr marL="114300">
                        <a:spcAft>
                          <a:spcPts val="0"/>
                        </a:spcAft>
                      </a:pPr>
                      <a:r>
                        <a:rPr lang="ru-RU" sz="1800" dirty="0">
                          <a:latin typeface="Times New Roman"/>
                          <a:ea typeface="Times New Roman"/>
                          <a:cs typeface="Times New Roman"/>
                        </a:rPr>
                        <a:t>   О Родина – мать! Кто твой разум развеял</a:t>
                      </a:r>
                      <a:endParaRPr lang="ru-RU" sz="1200" dirty="0">
                        <a:latin typeface="Times New Roman"/>
                        <a:ea typeface="Times New Roman"/>
                        <a:cs typeface="Times New Roman"/>
                      </a:endParaRPr>
                    </a:p>
                    <a:p>
                      <a:pPr marL="114300">
                        <a:spcAft>
                          <a:spcPts val="0"/>
                        </a:spcAft>
                      </a:pPr>
                      <a:r>
                        <a:rPr lang="ru-RU" sz="1800" dirty="0">
                          <a:latin typeface="Times New Roman"/>
                          <a:ea typeface="Times New Roman"/>
                          <a:cs typeface="Times New Roman"/>
                        </a:rPr>
                        <a:t>   Жестокость и злоба пылают вокруг</a:t>
                      </a:r>
                      <a:endParaRPr lang="ru-RU" sz="1200" dirty="0">
                        <a:latin typeface="Times New Roman"/>
                        <a:ea typeface="Times New Roman"/>
                        <a:cs typeface="Times New Roman"/>
                      </a:endParaRPr>
                    </a:p>
                    <a:p>
                      <a:pPr marL="114300">
                        <a:spcAft>
                          <a:spcPts val="0"/>
                        </a:spcAft>
                      </a:pPr>
                      <a:r>
                        <a:rPr lang="ru-RU" sz="1800" dirty="0">
                          <a:latin typeface="Times New Roman"/>
                          <a:ea typeface="Times New Roman"/>
                          <a:cs typeface="Times New Roman"/>
                        </a:rPr>
                        <a:t>   Ответь мне, за что вновь сыны погибают</a:t>
                      </a:r>
                      <a:endParaRPr lang="ru-RU" sz="1200" dirty="0">
                        <a:latin typeface="Times New Roman"/>
                        <a:ea typeface="Times New Roman"/>
                        <a:cs typeface="Times New Roman"/>
                      </a:endParaRPr>
                    </a:p>
                    <a:p>
                      <a:pPr marL="114300">
                        <a:spcAft>
                          <a:spcPts val="0"/>
                        </a:spcAft>
                      </a:pPr>
                      <a:r>
                        <a:rPr lang="ru-RU" sz="1800" dirty="0">
                          <a:latin typeface="Times New Roman"/>
                          <a:ea typeface="Times New Roman"/>
                          <a:cs typeface="Times New Roman"/>
                        </a:rPr>
                        <a:t>   Костлявая смерть поджидает их вдруг.</a:t>
                      </a:r>
                      <a:endParaRPr lang="ru-RU" sz="1200" dirty="0">
                        <a:latin typeface="Times New Roman"/>
                        <a:ea typeface="Times New Roman"/>
                        <a:cs typeface="Times New Roman"/>
                      </a:endParaRPr>
                    </a:p>
                    <a:p>
                      <a:pPr marL="114300">
                        <a:spcAft>
                          <a:spcPts val="0"/>
                        </a:spcAft>
                      </a:pPr>
                      <a:r>
                        <a:rPr lang="ru-RU" sz="1800" dirty="0">
                          <a:latin typeface="Times New Roman"/>
                          <a:ea typeface="Times New Roman"/>
                          <a:cs typeface="Times New Roman"/>
                        </a:rPr>
                        <a:t>   Свинцом придавило бессмертное горе</a:t>
                      </a:r>
                      <a:endParaRPr lang="ru-RU" sz="1200" dirty="0">
                        <a:latin typeface="Times New Roman"/>
                        <a:ea typeface="Times New Roman"/>
                        <a:cs typeface="Times New Roman"/>
                      </a:endParaRPr>
                    </a:p>
                    <a:p>
                      <a:pPr marL="114300">
                        <a:spcAft>
                          <a:spcPts val="0"/>
                        </a:spcAft>
                      </a:pPr>
                      <a:r>
                        <a:rPr lang="ru-RU" sz="1800" dirty="0">
                          <a:latin typeface="Times New Roman"/>
                          <a:ea typeface="Times New Roman"/>
                          <a:cs typeface="Times New Roman"/>
                        </a:rPr>
                        <a:t>   Не выплакать слёз. Не утешить беду</a:t>
                      </a:r>
                      <a:endParaRPr lang="ru-RU" sz="1200" dirty="0">
                        <a:latin typeface="Times New Roman"/>
                        <a:ea typeface="Times New Roman"/>
                        <a:cs typeface="Times New Roman"/>
                      </a:endParaRPr>
                    </a:p>
                    <a:p>
                      <a:pPr marL="114300">
                        <a:spcAft>
                          <a:spcPts val="0"/>
                        </a:spcAft>
                      </a:pPr>
                      <a:r>
                        <a:rPr lang="ru-RU" sz="1800" dirty="0">
                          <a:latin typeface="Times New Roman"/>
                          <a:ea typeface="Times New Roman"/>
                          <a:cs typeface="Times New Roman"/>
                        </a:rPr>
                        <a:t>   Простите мальчишки! Простите герои</a:t>
                      </a:r>
                      <a:endParaRPr lang="ru-RU" sz="1200" dirty="0">
                        <a:latin typeface="Times New Roman"/>
                        <a:ea typeface="Times New Roman"/>
                        <a:cs typeface="Times New Roman"/>
                      </a:endParaRPr>
                    </a:p>
                    <a:p>
                      <a:pPr marL="114300">
                        <a:spcAft>
                          <a:spcPts val="0"/>
                        </a:spcAft>
                      </a:pPr>
                      <a:r>
                        <a:rPr lang="ru-RU" sz="1800" dirty="0">
                          <a:latin typeface="Times New Roman"/>
                          <a:ea typeface="Times New Roman"/>
                          <a:cs typeface="Times New Roman"/>
                        </a:rPr>
                        <a:t>   Что вас отправляют на злую войну.</a:t>
                      </a:r>
                      <a:endParaRPr lang="ru-RU" sz="12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Заголовок 6"/>
          <p:cNvSpPr>
            <a:spLocks noGrp="1"/>
          </p:cNvSpPr>
          <p:nvPr>
            <p:ph type="title"/>
          </p:nvPr>
        </p:nvSpPr>
        <p:spPr/>
        <p:txBody>
          <a:bodyPr/>
          <a:lstStyle/>
          <a:p>
            <a:r>
              <a:rPr lang="ru-RU" b="1" i="1" dirty="0" smtClean="0"/>
              <a:t>Простите, мальчишки!</a:t>
            </a:r>
            <a:endParaRPr lang="ru-RU" b="1" i="1" dirty="0"/>
          </a:p>
        </p:txBody>
      </p:sp>
      <p:pic>
        <p:nvPicPr>
          <p:cNvPr id="5" name="Picture 4" descr="Рисунок17"/>
          <p:cNvPicPr>
            <a:picLocks noChangeAspect="1" noChangeArrowheads="1"/>
          </p:cNvPicPr>
          <p:nvPr/>
        </p:nvPicPr>
        <p:blipFill>
          <a:blip r:embed="rId3"/>
          <a:srcRect/>
          <a:stretch>
            <a:fillRect/>
          </a:stretch>
        </p:blipFill>
        <p:spPr bwMode="auto">
          <a:xfrm>
            <a:off x="214282" y="-20113"/>
            <a:ext cx="8643998" cy="6878113"/>
          </a:xfrm>
          <a:prstGeom prst="rect">
            <a:avLst/>
          </a:prstGeom>
          <a:noFill/>
        </p:spPr>
      </p:pic>
      <p:pic>
        <p:nvPicPr>
          <p:cNvPr id="8" name="Picture 4" descr="Рисунок24"/>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9" name="Picture 4" descr="Рисунок27"/>
          <p:cNvPicPr>
            <a:picLocks noChangeAspect="1" noChangeArrowheads="1"/>
          </p:cNvPicPr>
          <p:nvPr/>
        </p:nvPicPr>
        <p:blipFill>
          <a:blip r:embed="rId5"/>
          <a:srcRect/>
          <a:stretch>
            <a:fillRect/>
          </a:stretch>
        </p:blipFill>
        <p:spPr bwMode="auto">
          <a:xfrm>
            <a:off x="1" y="0"/>
            <a:ext cx="9144000"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3000"/>
                                        <p:tgtEl>
                                          <p:spTgt spid="5"/>
                                        </p:tgtEl>
                                      </p:cBhvr>
                                    </p:animEffect>
                                    <p:set>
                                      <p:cBhvr>
                                        <p:cTn id="14" dur="1" fill="hold">
                                          <p:stCondLst>
                                            <p:cond delay="2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0" fill="hold"/>
                                        <p:tgtEl>
                                          <p:spTgt spid="8"/>
                                        </p:tgtEl>
                                        <p:attrNameLst>
                                          <p:attrName>ppt_w</p:attrName>
                                        </p:attrNameLst>
                                      </p:cBhvr>
                                      <p:tavLst>
                                        <p:tav tm="0">
                                          <p:val>
                                            <p:fltVal val="0"/>
                                          </p:val>
                                        </p:tav>
                                        <p:tav tm="100000">
                                          <p:val>
                                            <p:strVal val="#ppt_w"/>
                                          </p:val>
                                        </p:tav>
                                      </p:tavLst>
                                    </p:anim>
                                    <p:anim calcmode="lin" valueType="num">
                                      <p:cBhvr>
                                        <p:cTn id="20" dur="3000" fill="hold"/>
                                        <p:tgtEl>
                                          <p:spTgt spid="8"/>
                                        </p:tgtEl>
                                        <p:attrNameLst>
                                          <p:attrName>ppt_h</p:attrName>
                                        </p:attrNameLst>
                                      </p:cBhvr>
                                      <p:tavLst>
                                        <p:tav tm="0">
                                          <p:val>
                                            <p:fltVal val="0"/>
                                          </p:val>
                                        </p:tav>
                                        <p:tav tm="100000">
                                          <p:val>
                                            <p:strVal val="#ppt_h"/>
                                          </p:val>
                                        </p:tav>
                                      </p:tavLst>
                                    </p:anim>
                                    <p:animEffect transition="in" filter="fade">
                                      <p:cBhvr>
                                        <p:cTn id="21" dur="3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3000"/>
                                        <p:tgtEl>
                                          <p:spTgt spid="8"/>
                                        </p:tgtEl>
                                      </p:cBhvr>
                                    </p:animEffect>
                                    <p:set>
                                      <p:cBhvr>
                                        <p:cTn id="26" dur="1" fill="hold">
                                          <p:stCondLst>
                                            <p:cond delay="2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0" fill="hold"/>
                                        <p:tgtEl>
                                          <p:spTgt spid="9"/>
                                        </p:tgtEl>
                                        <p:attrNameLst>
                                          <p:attrName>ppt_w</p:attrName>
                                        </p:attrNameLst>
                                      </p:cBhvr>
                                      <p:tavLst>
                                        <p:tav tm="0">
                                          <p:val>
                                            <p:fltVal val="0"/>
                                          </p:val>
                                        </p:tav>
                                        <p:tav tm="100000">
                                          <p:val>
                                            <p:strVal val="#ppt_w"/>
                                          </p:val>
                                        </p:tav>
                                      </p:tavLst>
                                    </p:anim>
                                    <p:anim calcmode="lin" valueType="num">
                                      <p:cBhvr>
                                        <p:cTn id="32" dur="3000" fill="hold"/>
                                        <p:tgtEl>
                                          <p:spTgt spid="9"/>
                                        </p:tgtEl>
                                        <p:attrNameLst>
                                          <p:attrName>ppt_h</p:attrName>
                                        </p:attrNameLst>
                                      </p:cBhvr>
                                      <p:tavLst>
                                        <p:tav tm="0">
                                          <p:val>
                                            <p:fltVal val="0"/>
                                          </p:val>
                                        </p:tav>
                                        <p:tav tm="100000">
                                          <p:val>
                                            <p:strVal val="#ppt_h"/>
                                          </p:val>
                                        </p:tav>
                                      </p:tavLst>
                                    </p:anim>
                                    <p:animEffect transition="in" filter="fade">
                                      <p:cBhvr>
                                        <p:cTn id="33" dur="3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3000"/>
                                        <p:tgtEl>
                                          <p:spTgt spid="9"/>
                                        </p:tgtEl>
                                      </p:cBhvr>
                                    </p:animEffect>
                                    <p:set>
                                      <p:cBhvr>
                                        <p:cTn id="38"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Св Серг\539909419c490.jpg"/>
          <p:cNvPicPr>
            <a:picLocks noChangeAspect="1" noChangeArrowheads="1"/>
          </p:cNvPicPr>
          <p:nvPr/>
        </p:nvPicPr>
        <p:blipFill>
          <a:blip r:embed="rId3"/>
          <a:srcRect/>
          <a:stretch>
            <a:fillRect/>
          </a:stretch>
        </p:blipFill>
        <p:spPr bwMode="auto">
          <a:xfrm>
            <a:off x="0" y="28575"/>
            <a:ext cx="9144000" cy="6829425"/>
          </a:xfrm>
          <a:prstGeom prst="rect">
            <a:avLst/>
          </a:prstGeom>
          <a:ln>
            <a:noFill/>
          </a:ln>
          <a:effectLst>
            <a:softEdge rad="112500"/>
          </a:effectLst>
        </p:spPr>
      </p:pic>
      <p:pic>
        <p:nvPicPr>
          <p:cNvPr id="3076" name="Picture 4" descr="Изображение"/>
          <p:cNvPicPr>
            <a:picLocks noChangeAspect="1" noChangeArrowheads="1"/>
          </p:cNvPicPr>
          <p:nvPr/>
        </p:nvPicPr>
        <p:blipFill>
          <a:blip r:embed="rId4"/>
          <a:srcRect/>
          <a:stretch>
            <a:fillRect/>
          </a:stretch>
        </p:blipFill>
        <p:spPr bwMode="auto">
          <a:xfrm>
            <a:off x="4071934" y="1000108"/>
            <a:ext cx="4714875" cy="5233988"/>
          </a:xfrm>
          <a:prstGeom prst="rect">
            <a:avLst/>
          </a:prstGeom>
          <a:noFill/>
          <a:ln w="38100">
            <a:solidFill>
              <a:srgbClr val="000000"/>
            </a:solidFill>
            <a:miter lim="800000"/>
            <a:headEnd/>
            <a:tailEnd/>
          </a:ln>
        </p:spPr>
      </p:pic>
      <p:sp>
        <p:nvSpPr>
          <p:cNvPr id="3074" name="Rectangle 2"/>
          <p:cNvSpPr>
            <a:spLocks noGrp="1" noChangeArrowheads="1"/>
          </p:cNvSpPr>
          <p:nvPr>
            <p:ph type="title"/>
          </p:nvPr>
        </p:nvSpPr>
        <p:spPr>
          <a:xfrm>
            <a:off x="214282" y="274638"/>
            <a:ext cx="3714776" cy="6011882"/>
          </a:xfrm>
        </p:spPr>
        <p:txBody>
          <a:bodyPr>
            <a:normAutofit/>
          </a:bodyPr>
          <a:lstStyle/>
          <a:p>
            <a:pPr eaLnBrk="1" hangingPunct="1"/>
            <a:r>
              <a:rPr lang="ru-RU" sz="4000" b="1" i="1" dirty="0" smtClean="0"/>
              <a:t>Посвящается живым и погибшим </a:t>
            </a:r>
            <a:br>
              <a:rPr lang="ru-RU" sz="4000" b="1" i="1" dirty="0" smtClean="0"/>
            </a:br>
            <a:r>
              <a:rPr lang="ru-RU" sz="4000" b="1" i="1" dirty="0" smtClean="0"/>
              <a:t>на чеченской земле</a:t>
            </a:r>
          </a:p>
        </p:txBody>
      </p:sp>
      <p:sp>
        <p:nvSpPr>
          <p:cNvPr id="5" name="Прямоугольник 4"/>
          <p:cNvSpPr/>
          <p:nvPr/>
        </p:nvSpPr>
        <p:spPr>
          <a:xfrm>
            <a:off x="0" y="0"/>
            <a:ext cx="4572000" cy="1323439"/>
          </a:xfrm>
          <a:prstGeom prst="rect">
            <a:avLst/>
          </a:prstGeom>
        </p:spPr>
        <p:txBody>
          <a:bodyPr>
            <a:spAutoFit/>
          </a:bodyPr>
          <a:lstStyle/>
          <a:p>
            <a:r>
              <a:rPr lang="ru-RU" sz="2000" b="1" i="1" dirty="0" smtClean="0"/>
              <a:t>Пусть история всех нас рассудит</a:t>
            </a:r>
          </a:p>
          <a:p>
            <a:r>
              <a:rPr lang="ru-RU" sz="2000" b="1" i="1" dirty="0" smtClean="0"/>
              <a:t>И оценку пусть каждому даст.</a:t>
            </a:r>
          </a:p>
          <a:p>
            <a:r>
              <a:rPr lang="ru-RU" sz="2000" b="1" i="1" dirty="0" smtClean="0"/>
              <a:t>Пусть о павших никто не забудет,</a:t>
            </a:r>
          </a:p>
          <a:p>
            <a:r>
              <a:rPr lang="ru-RU" sz="2000" b="1" i="1" dirty="0" smtClean="0"/>
              <a:t>И хоть кто-то расскажет о нас.</a:t>
            </a:r>
            <a:endParaRPr lang="ru-RU" sz="2000" b="1" i="1"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childTnLst>
                          </p:cTn>
                        </p:par>
                        <p:par>
                          <p:cTn id="10" fill="hold">
                            <p:stCondLst>
                              <p:cond delay="1680"/>
                            </p:stCondLst>
                            <p:childTnLst>
                              <p:par>
                                <p:cTn id="11" presetID="8" presetClass="entr" presetSubtype="16"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diamond(in)">
                                      <p:cBhvr>
                                        <p:cTn id="13" dur="3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Изображение 014"/>
          <p:cNvPicPr>
            <a:picLocks noChangeAspect="1" noChangeArrowheads="1"/>
          </p:cNvPicPr>
          <p:nvPr/>
        </p:nvPicPr>
        <p:blipFill>
          <a:blip r:embed="rId2">
            <a:lum bright="30000"/>
          </a:blip>
          <a:srcRect t="5786"/>
          <a:stretch>
            <a:fillRect/>
          </a:stretch>
        </p:blipFill>
        <p:spPr bwMode="auto">
          <a:xfrm>
            <a:off x="0" y="0"/>
            <a:ext cx="9104550" cy="6858000"/>
          </a:xfrm>
          <a:prstGeom prst="rect">
            <a:avLst/>
          </a:prstGeom>
          <a:noFill/>
          <a:ln w="9525">
            <a:noFill/>
            <a:miter lim="800000"/>
            <a:headEnd/>
            <a:tailEnd/>
          </a:ln>
        </p:spPr>
      </p:pic>
      <p:sp>
        <p:nvSpPr>
          <p:cNvPr id="2" name="Заголовок 1"/>
          <p:cNvSpPr>
            <a:spLocks noGrp="1"/>
          </p:cNvSpPr>
          <p:nvPr>
            <p:ph type="ctrTitle"/>
          </p:nvPr>
        </p:nvSpPr>
        <p:spPr>
          <a:xfrm>
            <a:off x="642910" y="2786058"/>
            <a:ext cx="8501090" cy="1470025"/>
          </a:xfrm>
        </p:spPr>
        <p:txBody>
          <a:bodyPr>
            <a:noAutofit/>
          </a:bodyPr>
          <a:lstStyle/>
          <a:p>
            <a:pPr algn="l"/>
            <a:r>
              <a:rPr lang="ru-RU" sz="2800" b="1" spc="600" dirty="0" smtClean="0"/>
              <a:t> </a:t>
            </a:r>
            <a:r>
              <a:rPr lang="ru-RU" sz="2400" b="1" dirty="0" smtClean="0"/>
              <a:t>Родина! Мы говорим волнуясь</a:t>
            </a:r>
            <a:br>
              <a:rPr lang="ru-RU" sz="2400" b="1" dirty="0" smtClean="0"/>
            </a:br>
            <a:r>
              <a:rPr lang="ru-RU" sz="2400" b="1" dirty="0" smtClean="0"/>
              <a:t>   Даль без края видим пред собой</a:t>
            </a:r>
            <a:br>
              <a:rPr lang="ru-RU" sz="2400" b="1" dirty="0" smtClean="0"/>
            </a:br>
            <a:r>
              <a:rPr lang="ru-RU" sz="2400" b="1" dirty="0" smtClean="0"/>
              <a:t>   Это наше детство, наша юность</a:t>
            </a:r>
            <a:br>
              <a:rPr lang="ru-RU" sz="2400" b="1" dirty="0" smtClean="0"/>
            </a:br>
            <a:r>
              <a:rPr lang="ru-RU" sz="2400" b="1" dirty="0" smtClean="0"/>
              <a:t>   Это всё, что мы зовём судьбой.</a:t>
            </a:r>
            <a:br>
              <a:rPr lang="ru-RU" sz="2400" b="1" dirty="0" smtClean="0"/>
            </a:br>
            <a:r>
              <a:rPr lang="ru-RU" sz="2400" b="1" dirty="0" smtClean="0"/>
              <a:t> </a:t>
            </a:r>
            <a:br>
              <a:rPr lang="ru-RU" sz="2400" b="1" dirty="0" smtClean="0"/>
            </a:br>
            <a:r>
              <a:rPr lang="ru-RU" sz="2400" b="1" dirty="0" smtClean="0"/>
              <a:t>                                                          Родина! Отечество Святое!</a:t>
            </a:r>
            <a:br>
              <a:rPr lang="ru-RU" sz="2400" b="1" dirty="0" smtClean="0"/>
            </a:br>
            <a:r>
              <a:rPr lang="ru-RU" sz="2400" b="1" dirty="0" smtClean="0"/>
              <a:t>                                                          Перелески! Рощи! Берега!</a:t>
            </a:r>
            <a:br>
              <a:rPr lang="ru-RU" sz="2400" b="1" dirty="0" smtClean="0"/>
            </a:br>
            <a:r>
              <a:rPr lang="ru-RU" sz="2400" b="1" dirty="0" smtClean="0"/>
              <a:t>                                                          Поле от пшеницы золотое,</a:t>
            </a:r>
            <a:br>
              <a:rPr lang="ru-RU" sz="2400" b="1" dirty="0" smtClean="0"/>
            </a:br>
            <a:r>
              <a:rPr lang="ru-RU" sz="2400" b="1" dirty="0" smtClean="0"/>
              <a:t>                                                          </a:t>
            </a:r>
            <a:r>
              <a:rPr lang="ru-RU" sz="2400" b="1" dirty="0" err="1" smtClean="0"/>
              <a:t>Голубые</a:t>
            </a:r>
            <a:r>
              <a:rPr lang="ru-RU" sz="2400" b="1" dirty="0" smtClean="0"/>
              <a:t> от луны стога.</a:t>
            </a:r>
            <a:r>
              <a:rPr lang="ru-RU" sz="2400" dirty="0" smtClean="0"/>
              <a:t/>
            </a:r>
            <a:br>
              <a:rPr lang="ru-RU" sz="2400" dirty="0" smtClean="0"/>
            </a:br>
            <a:r>
              <a:rPr lang="ru-RU" sz="2400" b="1" dirty="0" smtClean="0"/>
              <a:t>Родина! Земля отцов и дедов!</a:t>
            </a:r>
            <a:br>
              <a:rPr lang="ru-RU" sz="2400" b="1" dirty="0" smtClean="0"/>
            </a:br>
            <a:r>
              <a:rPr lang="ru-RU" sz="2400" b="1" dirty="0" smtClean="0"/>
              <a:t>Мы влюбились в эти клевера,</a:t>
            </a:r>
            <a:br>
              <a:rPr lang="ru-RU" sz="2400" b="1" dirty="0" smtClean="0"/>
            </a:br>
            <a:r>
              <a:rPr lang="ru-RU" sz="2400" b="1" dirty="0" smtClean="0"/>
              <a:t> Родниковой свежести отведав</a:t>
            </a:r>
            <a:br>
              <a:rPr lang="ru-RU" sz="2400" b="1" dirty="0" smtClean="0"/>
            </a:br>
            <a:r>
              <a:rPr lang="ru-RU" sz="2400" b="1" dirty="0" smtClean="0"/>
              <a:t> С краешка звенящего ведра.</a:t>
            </a:r>
            <a:br>
              <a:rPr lang="ru-RU" sz="2400" b="1" dirty="0" smtClean="0"/>
            </a:br>
            <a:r>
              <a:rPr lang="ru-RU" sz="2400" b="1" dirty="0" smtClean="0"/>
              <a:t> </a:t>
            </a:r>
            <a:br>
              <a:rPr lang="ru-RU" sz="2400" b="1" dirty="0" smtClean="0"/>
            </a:br>
            <a:r>
              <a:rPr lang="ru-RU" sz="2400" b="1" dirty="0" smtClean="0"/>
              <a:t>                                                         Это позабудется едва ли</a:t>
            </a:r>
            <a:br>
              <a:rPr lang="ru-RU" sz="2400" b="1" dirty="0" smtClean="0"/>
            </a:br>
            <a:r>
              <a:rPr lang="ru-RU" sz="2400" b="1" dirty="0" smtClean="0"/>
              <a:t>                                                         И навек, останется святым</a:t>
            </a:r>
            <a:br>
              <a:rPr lang="ru-RU" sz="2400" b="1" dirty="0" smtClean="0"/>
            </a:br>
            <a:r>
              <a:rPr lang="ru-RU" sz="2400" b="1" dirty="0" smtClean="0"/>
              <a:t>                                                         Землю! Ту, что Родиной назвали,</a:t>
            </a:r>
            <a:br>
              <a:rPr lang="ru-RU" sz="2400" b="1" dirty="0" smtClean="0"/>
            </a:br>
            <a:r>
              <a:rPr lang="ru-RU" sz="2400" b="1" dirty="0" smtClean="0"/>
              <a:t>                                                         Коль придётся, снова защитим!</a:t>
            </a:r>
            <a:br>
              <a:rPr lang="ru-RU" sz="2400" b="1" dirty="0" smtClean="0"/>
            </a:br>
            <a:endParaRPr lang="ru-RU" sz="1600" b="1" spc="600" dirty="0">
              <a:latin typeface="Alexandra Zeferino Three" pitchFamily="66" charset="0"/>
            </a:endParaRPr>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Рабочий стол\Св Серг\539909419c490.jpg"/>
          <p:cNvPicPr>
            <a:picLocks noChangeAspect="1" noChangeArrowheads="1"/>
          </p:cNvPicPr>
          <p:nvPr/>
        </p:nvPicPr>
        <p:blipFill>
          <a:blip r:embed="rId2"/>
          <a:srcRect/>
          <a:stretch>
            <a:fillRect/>
          </a:stretch>
        </p:blipFill>
        <p:spPr bwMode="auto">
          <a:xfrm>
            <a:off x="0" y="-1"/>
            <a:ext cx="9144000" cy="6829425"/>
          </a:xfrm>
          <a:prstGeom prst="rect">
            <a:avLst/>
          </a:prstGeom>
          <a:ln>
            <a:noFill/>
          </a:ln>
          <a:effectLst>
            <a:softEdge rad="112500"/>
          </a:effectLst>
        </p:spPr>
      </p:pic>
      <p:sp>
        <p:nvSpPr>
          <p:cNvPr id="12290" name="Rectangle 2"/>
          <p:cNvSpPr>
            <a:spLocks noGrp="1" noChangeArrowheads="1"/>
          </p:cNvSpPr>
          <p:nvPr>
            <p:ph type="title"/>
          </p:nvPr>
        </p:nvSpPr>
        <p:spPr/>
        <p:txBody>
          <a:bodyPr/>
          <a:lstStyle/>
          <a:p>
            <a:r>
              <a:rPr lang="ru-RU"/>
              <a:t>1 чеченская война (1994-96)</a:t>
            </a:r>
          </a:p>
        </p:txBody>
      </p:sp>
      <p:sp>
        <p:nvSpPr>
          <p:cNvPr id="12293" name="Rectangle 5"/>
          <p:cNvSpPr>
            <a:spLocks noGrp="1" noChangeArrowheads="1"/>
          </p:cNvSpPr>
          <p:nvPr>
            <p:ph type="body" sz="half" idx="1"/>
          </p:nvPr>
        </p:nvSpPr>
        <p:spPr>
          <a:xfrm>
            <a:off x="214282" y="1500174"/>
            <a:ext cx="6500858" cy="4572032"/>
          </a:xfrm>
        </p:spPr>
        <p:txBody>
          <a:bodyPr>
            <a:noAutofit/>
          </a:bodyPr>
          <a:lstStyle/>
          <a:p>
            <a:pPr>
              <a:lnSpc>
                <a:spcPct val="90000"/>
              </a:lnSpc>
              <a:buNone/>
            </a:pPr>
            <a:r>
              <a:rPr lang="en-US" sz="1200" b="1" dirty="0" smtClean="0">
                <a:latin typeface="Alexandra Zeferino Three"/>
              </a:rPr>
              <a:t>                  </a:t>
            </a:r>
            <a:r>
              <a:rPr lang="ru-RU" sz="2000" b="1" i="1" dirty="0" smtClean="0">
                <a:latin typeface="Alexandra Zeferino Three"/>
              </a:rPr>
              <a:t>В </a:t>
            </a:r>
            <a:r>
              <a:rPr lang="ru-RU" sz="2000" b="1" i="1" dirty="0">
                <a:latin typeface="Alexandra Zeferino Three"/>
              </a:rPr>
              <a:t>сентябре 1991 года </a:t>
            </a:r>
            <a:endParaRPr lang="en-US" sz="2000" b="1" i="1" dirty="0" smtClean="0">
              <a:latin typeface="Alexandra Zeferino Three"/>
            </a:endParaRPr>
          </a:p>
          <a:p>
            <a:pPr>
              <a:lnSpc>
                <a:spcPct val="90000"/>
              </a:lnSpc>
              <a:buNone/>
            </a:pPr>
            <a:r>
              <a:rPr lang="en-US" sz="2000" b="1" i="1" dirty="0" smtClean="0">
                <a:latin typeface="Alexandra Zeferino Three"/>
              </a:rPr>
              <a:t>      </a:t>
            </a:r>
            <a:r>
              <a:rPr lang="ru-RU" sz="2000" b="1" i="1" dirty="0" smtClean="0">
                <a:latin typeface="Alexandra Zeferino Three"/>
              </a:rPr>
              <a:t>« </a:t>
            </a:r>
            <a:r>
              <a:rPr lang="ru-RU" sz="2000" b="1" i="1" dirty="0">
                <a:latin typeface="Alexandra Zeferino Three"/>
              </a:rPr>
              <a:t>Объединенный комитет чеченского </a:t>
            </a:r>
            <a:r>
              <a:rPr lang="ru-RU" sz="2000" b="1" i="1" dirty="0" smtClean="0">
                <a:latin typeface="Alexandra Zeferino Three"/>
              </a:rPr>
              <a:t>народа»   </a:t>
            </a:r>
            <a:r>
              <a:rPr lang="ru-RU" sz="2000" b="1" i="1" dirty="0">
                <a:latin typeface="Alexandra Zeferino Three"/>
              </a:rPr>
              <a:t>во главе </a:t>
            </a:r>
            <a:r>
              <a:rPr lang="ru-RU" sz="2000" b="1" i="1" dirty="0" smtClean="0">
                <a:latin typeface="Alexandra Zeferino Three"/>
              </a:rPr>
              <a:t> с Дудаевым </a:t>
            </a:r>
            <a:r>
              <a:rPr lang="ru-RU" sz="2000" b="1" i="1" dirty="0">
                <a:latin typeface="Alexandra Zeferino Three"/>
              </a:rPr>
              <a:t>захватил власть в Чечне , объявив о создании республики Ичкерия.</a:t>
            </a:r>
            <a:endParaRPr lang="ru-RU" sz="1200" b="1" i="1" dirty="0">
              <a:latin typeface="Alexandra Zeferino Three"/>
            </a:endParaRPr>
          </a:p>
          <a:p>
            <a:pPr>
              <a:lnSpc>
                <a:spcPct val="90000"/>
              </a:lnSpc>
              <a:buNone/>
            </a:pPr>
            <a:r>
              <a:rPr lang="en-US" sz="2000" b="1" dirty="0" smtClean="0">
                <a:latin typeface="Alexandra Zeferino Three"/>
              </a:rPr>
              <a:t>             </a:t>
            </a:r>
          </a:p>
          <a:p>
            <a:pPr>
              <a:lnSpc>
                <a:spcPct val="90000"/>
              </a:lnSpc>
              <a:buNone/>
            </a:pPr>
            <a:endParaRPr lang="en-US" sz="1400" b="1" dirty="0" smtClean="0">
              <a:latin typeface="Alexandra Zeferino Three"/>
            </a:endParaRPr>
          </a:p>
          <a:p>
            <a:pPr>
              <a:lnSpc>
                <a:spcPct val="90000"/>
              </a:lnSpc>
              <a:buNone/>
            </a:pPr>
            <a:endParaRPr lang="en-US" sz="1400" b="1" dirty="0" smtClean="0">
              <a:latin typeface="Alexandra Zeferino Three"/>
            </a:endParaRPr>
          </a:p>
          <a:p>
            <a:pPr>
              <a:lnSpc>
                <a:spcPct val="90000"/>
              </a:lnSpc>
              <a:buNone/>
            </a:pPr>
            <a:endParaRPr lang="en-US" sz="1400" b="1" dirty="0" smtClean="0">
              <a:latin typeface="Alexandra Zeferino Three"/>
            </a:endParaRPr>
          </a:p>
          <a:p>
            <a:pPr>
              <a:lnSpc>
                <a:spcPct val="90000"/>
              </a:lnSpc>
              <a:buNone/>
            </a:pPr>
            <a:endParaRPr lang="en-US" sz="1400" b="1" dirty="0" smtClean="0">
              <a:latin typeface="Alexandra Zeferino Three"/>
            </a:endParaRPr>
          </a:p>
          <a:p>
            <a:pPr>
              <a:lnSpc>
                <a:spcPct val="90000"/>
              </a:lnSpc>
              <a:buNone/>
            </a:pPr>
            <a:r>
              <a:rPr lang="en-US" sz="1400" b="1" dirty="0" smtClean="0">
                <a:latin typeface="Alexandra Zeferino Three"/>
              </a:rPr>
              <a:t>   </a:t>
            </a:r>
            <a:r>
              <a:rPr lang="ru-RU" sz="2000" b="1" i="1" dirty="0" smtClean="0">
                <a:latin typeface="Alexandra Zeferino Three"/>
              </a:rPr>
              <a:t>Он </a:t>
            </a:r>
            <a:r>
              <a:rPr lang="ru-RU" sz="2000" b="1" i="1" dirty="0">
                <a:latin typeface="Alexandra Zeferino Three"/>
              </a:rPr>
              <a:t>сформировал </a:t>
            </a:r>
            <a:endParaRPr lang="en-US" sz="2000" b="1" i="1" dirty="0" smtClean="0">
              <a:latin typeface="Alexandra Zeferino Three"/>
            </a:endParaRPr>
          </a:p>
          <a:p>
            <a:pPr>
              <a:lnSpc>
                <a:spcPct val="90000"/>
              </a:lnSpc>
              <a:buNone/>
            </a:pPr>
            <a:r>
              <a:rPr lang="ru-RU" sz="2000" b="1" i="1" dirty="0" smtClean="0">
                <a:latin typeface="Alexandra Zeferino Three"/>
              </a:rPr>
              <a:t>свою армию</a:t>
            </a:r>
            <a:r>
              <a:rPr lang="ru-RU" sz="2000" b="1" i="1" dirty="0">
                <a:latin typeface="Alexandra Zeferino Three"/>
              </a:rPr>
              <a:t>, </a:t>
            </a:r>
            <a:endParaRPr lang="en-US" sz="2000" b="1" i="1" dirty="0" smtClean="0">
              <a:latin typeface="Alexandra Zeferino Three"/>
            </a:endParaRPr>
          </a:p>
          <a:p>
            <a:pPr>
              <a:lnSpc>
                <a:spcPct val="90000"/>
              </a:lnSpc>
              <a:buNone/>
            </a:pPr>
            <a:r>
              <a:rPr lang="ru-RU" sz="2000" b="1" i="1" dirty="0" smtClean="0">
                <a:latin typeface="Alexandra Zeferino Three"/>
              </a:rPr>
              <a:t>стал </a:t>
            </a:r>
            <a:r>
              <a:rPr lang="ru-RU" sz="2000" b="1" i="1" dirty="0">
                <a:latin typeface="Alexandra Zeferino Three"/>
              </a:rPr>
              <a:t>проводить </a:t>
            </a:r>
            <a:endParaRPr lang="en-US" sz="2000" b="1" i="1" dirty="0" smtClean="0">
              <a:latin typeface="Alexandra Zeferino Three"/>
            </a:endParaRPr>
          </a:p>
          <a:p>
            <a:pPr>
              <a:lnSpc>
                <a:spcPct val="90000"/>
              </a:lnSpc>
              <a:buNone/>
            </a:pPr>
            <a:r>
              <a:rPr lang="ru-RU" sz="2000" b="1" i="1" dirty="0" err="1" smtClean="0">
                <a:latin typeface="Alexandra Zeferino Three"/>
              </a:rPr>
              <a:t>антифедеральную</a:t>
            </a:r>
            <a:endParaRPr lang="ru-RU" sz="2000" b="1" i="1" dirty="0" smtClean="0">
              <a:latin typeface="Alexandra Zeferino Three"/>
            </a:endParaRPr>
          </a:p>
          <a:p>
            <a:pPr>
              <a:lnSpc>
                <a:spcPct val="90000"/>
              </a:lnSpc>
              <a:buNone/>
            </a:pPr>
            <a:r>
              <a:rPr lang="ru-RU" sz="2000" b="1" i="1" dirty="0" smtClean="0">
                <a:latin typeface="Alexandra Zeferino Three"/>
              </a:rPr>
              <a:t> </a:t>
            </a:r>
            <a:r>
              <a:rPr lang="ru-RU" sz="2000" b="1" i="1" dirty="0">
                <a:latin typeface="Alexandra Zeferino Three"/>
              </a:rPr>
              <a:t>политику. </a:t>
            </a:r>
            <a:endParaRPr lang="en-US" sz="1400" b="1" i="1" dirty="0" smtClean="0">
              <a:latin typeface="Alexandra Zeferino Three"/>
            </a:endParaRPr>
          </a:p>
          <a:p>
            <a:pPr>
              <a:lnSpc>
                <a:spcPct val="90000"/>
              </a:lnSpc>
              <a:buNone/>
            </a:pPr>
            <a:endParaRPr lang="en-US" sz="1400" b="1" dirty="0" smtClean="0">
              <a:latin typeface="Alexandra Zeferino Three"/>
            </a:endParaRPr>
          </a:p>
          <a:p>
            <a:pPr>
              <a:lnSpc>
                <a:spcPct val="90000"/>
              </a:lnSpc>
              <a:buNone/>
            </a:pPr>
            <a:r>
              <a:rPr lang="en-US" sz="1400" b="1" dirty="0" smtClean="0">
                <a:latin typeface="Alexandra Zeferino Three"/>
              </a:rPr>
              <a:t>           </a:t>
            </a:r>
            <a:endParaRPr lang="ru-RU" sz="1400" b="1" dirty="0" smtClean="0">
              <a:latin typeface="Alexandra Zeferino Three"/>
            </a:endParaRPr>
          </a:p>
        </p:txBody>
      </p:sp>
      <p:pic>
        <p:nvPicPr>
          <p:cNvPr id="8" name="Picture 3"/>
          <p:cNvPicPr>
            <a:picLocks noChangeAspect="1" noChangeArrowheads="1"/>
          </p:cNvPicPr>
          <p:nvPr/>
        </p:nvPicPr>
        <p:blipFill>
          <a:blip r:embed="rId3"/>
          <a:srcRect l="9208" t="18476"/>
          <a:stretch>
            <a:fillRect/>
          </a:stretch>
        </p:blipFill>
        <p:spPr bwMode="auto">
          <a:xfrm>
            <a:off x="6715140" y="1285860"/>
            <a:ext cx="2143108" cy="2836861"/>
          </a:xfrm>
          <a:prstGeom prst="rect">
            <a:avLst/>
          </a:prstGeom>
          <a:noFill/>
          <a:ln w="9525">
            <a:noFill/>
            <a:miter lim="800000"/>
            <a:headEnd/>
            <a:tailEnd/>
          </a:ln>
        </p:spPr>
      </p:pic>
      <p:sp>
        <p:nvSpPr>
          <p:cNvPr id="9" name="Содержимое 8"/>
          <p:cNvSpPr>
            <a:spLocks noGrp="1"/>
          </p:cNvSpPr>
          <p:nvPr>
            <p:ph sz="quarter" idx="3"/>
          </p:nvPr>
        </p:nvSpPr>
        <p:spPr/>
        <p:txBody>
          <a:bodyPr/>
          <a:lstStyle/>
          <a:p>
            <a:endParaRPr lang="ru-RU"/>
          </a:p>
        </p:txBody>
      </p:sp>
      <p:pic>
        <p:nvPicPr>
          <p:cNvPr id="10" name="Picture 6"/>
          <p:cNvPicPr>
            <a:picLocks noChangeAspect="1" noChangeArrowheads="1"/>
          </p:cNvPicPr>
          <p:nvPr/>
        </p:nvPicPr>
        <p:blipFill>
          <a:blip r:embed="rId4"/>
          <a:srcRect/>
          <a:stretch>
            <a:fillRect/>
          </a:stretch>
        </p:blipFill>
        <p:spPr bwMode="auto">
          <a:xfrm>
            <a:off x="3929058" y="3682925"/>
            <a:ext cx="4929190" cy="317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Св Серг\539909419c490.jpg"/>
          <p:cNvPicPr>
            <a:picLocks noChangeAspect="1" noChangeArrowheads="1"/>
          </p:cNvPicPr>
          <p:nvPr/>
        </p:nvPicPr>
        <p:blipFill>
          <a:blip r:embed="rId2"/>
          <a:srcRect/>
          <a:stretch>
            <a:fillRect/>
          </a:stretch>
        </p:blipFill>
        <p:spPr bwMode="auto">
          <a:xfrm>
            <a:off x="0" y="-1"/>
            <a:ext cx="9144000" cy="6829425"/>
          </a:xfrm>
          <a:prstGeom prst="rect">
            <a:avLst/>
          </a:prstGeom>
          <a:ln>
            <a:noFill/>
          </a:ln>
          <a:effectLst>
            <a:softEdge rad="112500"/>
          </a:effectLst>
        </p:spPr>
      </p:pic>
      <p:sp>
        <p:nvSpPr>
          <p:cNvPr id="5" name="Заголовок 4"/>
          <p:cNvSpPr>
            <a:spLocks noGrp="1"/>
          </p:cNvSpPr>
          <p:nvPr>
            <p:ph type="title"/>
          </p:nvPr>
        </p:nvSpPr>
        <p:spPr>
          <a:xfrm>
            <a:off x="428596" y="214290"/>
            <a:ext cx="8572528" cy="3929090"/>
          </a:xfrm>
        </p:spPr>
        <p:txBody>
          <a:bodyPr>
            <a:noAutofit/>
          </a:bodyPr>
          <a:lstStyle/>
          <a:p>
            <a:pPr>
              <a:lnSpc>
                <a:spcPct val="120000"/>
              </a:lnSpc>
            </a:pPr>
            <a:r>
              <a:rPr lang="ru-RU" sz="2100" i="1" dirty="0" smtClean="0">
                <a:effectLst>
                  <a:outerShdw blurRad="38100" dist="38100" dir="2700000" algn="tl">
                    <a:srgbClr val="000000">
                      <a:alpha val="43137"/>
                    </a:srgbClr>
                  </a:outerShdw>
                </a:effectLst>
                <a:latin typeface="Arial Narrow" pitchFamily="34" charset="0"/>
              </a:rPr>
              <a:t/>
            </a:r>
            <a:br>
              <a:rPr lang="ru-RU" sz="2100" i="1" dirty="0" smtClean="0">
                <a:effectLst>
                  <a:outerShdw blurRad="38100" dist="38100" dir="2700000" algn="tl">
                    <a:srgbClr val="000000">
                      <a:alpha val="43137"/>
                    </a:srgbClr>
                  </a:outerShdw>
                </a:effectLst>
                <a:latin typeface="Arial Narrow" pitchFamily="34" charset="0"/>
              </a:rPr>
            </a:br>
            <a:r>
              <a:rPr lang="ru-RU" sz="2000" b="1" i="1" dirty="0" smtClean="0"/>
              <a:t>В ноябре 1994 года Ельцин издал приказ о подавлении вооруженного мятежа в Чечне. Началась война.</a:t>
            </a:r>
            <a:br>
              <a:rPr lang="ru-RU" sz="2000" b="1" i="1" dirty="0" smtClean="0"/>
            </a:br>
            <a:r>
              <a:rPr lang="ru-RU" sz="2000" b="1" i="1" dirty="0" smtClean="0"/>
              <a:t> Российское командование недооценило противника. Зимой прошли кровавые сражения за Грозный.</a:t>
            </a:r>
            <a:r>
              <a:rPr lang="ru-RU" sz="2000" i="1" dirty="0" smtClean="0"/>
              <a:t/>
            </a:r>
            <a:br>
              <a:rPr lang="ru-RU" sz="2000" i="1" dirty="0" smtClean="0"/>
            </a:br>
            <a:r>
              <a:rPr lang="ru-RU" sz="2000" b="1" i="1" dirty="0" smtClean="0"/>
              <a:t>После окончания первой чеченской кампании 1994-1996 годов судьба более чем 1200 российских военнослужащих оставалась неизвестной. </a:t>
            </a:r>
            <a:br>
              <a:rPr lang="ru-RU" sz="2000" b="1" i="1" dirty="0" smtClean="0"/>
            </a:br>
            <a:r>
              <a:rPr lang="ru-RU" sz="2000" b="1" i="1" dirty="0" smtClean="0"/>
              <a:t>Кто-то из них был в плену у чеченских боевиков, кто-то лежал в чужой земле. Таким образом политики и генералы потеряли в Чечне фактически целый полк </a:t>
            </a:r>
            <a:br>
              <a:rPr lang="ru-RU" sz="2000" b="1" i="1" dirty="0" smtClean="0"/>
            </a:br>
            <a:r>
              <a:rPr lang="ru-RU" sz="2000" b="1" i="1" dirty="0" smtClean="0"/>
              <a:t>(и это - не считая более 4 тысяч солдат и офицеров, официально признанных погибшими). </a:t>
            </a:r>
            <a:r>
              <a:rPr lang="ru-RU" sz="2000" i="1" dirty="0" smtClean="0">
                <a:effectLst>
                  <a:outerShdw blurRad="38100" dist="38100" dir="2700000" algn="tl">
                    <a:srgbClr val="000000">
                      <a:alpha val="43137"/>
                    </a:srgbClr>
                  </a:outerShdw>
                </a:effectLst>
                <a:latin typeface="Arial Narrow" pitchFamily="34" charset="0"/>
              </a:rPr>
              <a:t/>
            </a:r>
            <a:br>
              <a:rPr lang="ru-RU" sz="2000" i="1" dirty="0" smtClean="0">
                <a:effectLst>
                  <a:outerShdw blurRad="38100" dist="38100" dir="2700000" algn="tl">
                    <a:srgbClr val="000000">
                      <a:alpha val="43137"/>
                    </a:srgbClr>
                  </a:outerShdw>
                </a:effectLst>
                <a:latin typeface="Arial Narrow" pitchFamily="34" charset="0"/>
              </a:rPr>
            </a:br>
            <a:r>
              <a:rPr lang="ru-RU" sz="1400" dirty="0" smtClean="0">
                <a:effectLst>
                  <a:outerShdw blurRad="38100" dist="38100" dir="2700000" algn="tl">
                    <a:srgbClr val="000000">
                      <a:alpha val="43137"/>
                    </a:srgbClr>
                  </a:outerShdw>
                </a:effectLst>
                <a:latin typeface="Arial Narrow" pitchFamily="34" charset="0"/>
              </a:rPr>
              <a:t/>
            </a:r>
            <a:br>
              <a:rPr lang="ru-RU" sz="1400" dirty="0" smtClean="0">
                <a:effectLst>
                  <a:outerShdw blurRad="38100" dist="38100" dir="2700000" algn="tl">
                    <a:srgbClr val="000000">
                      <a:alpha val="43137"/>
                    </a:srgbClr>
                  </a:outerShdw>
                </a:effectLst>
                <a:latin typeface="Arial Narrow" pitchFamily="34" charset="0"/>
              </a:rPr>
            </a:br>
            <a:endParaRPr lang="ru-RU" sz="1400" dirty="0">
              <a:effectLst>
                <a:outerShdw blurRad="38100" dist="38100" dir="2700000" algn="tl">
                  <a:srgbClr val="000000">
                    <a:alpha val="43137"/>
                  </a:srgbClr>
                </a:outerShdw>
              </a:effectLst>
              <a:latin typeface="Arial Narrow" pitchFamily="34" charset="0"/>
            </a:endParaRPr>
          </a:p>
        </p:txBody>
      </p:sp>
      <p:pic>
        <p:nvPicPr>
          <p:cNvPr id="6" name="Picture 5" descr="img5"/>
          <p:cNvPicPr>
            <a:picLocks noChangeAspect="1" noChangeArrowheads="1"/>
          </p:cNvPicPr>
          <p:nvPr/>
        </p:nvPicPr>
        <p:blipFill>
          <a:blip r:embed="rId3"/>
          <a:srcRect/>
          <a:stretch>
            <a:fillRect/>
          </a:stretch>
        </p:blipFill>
        <p:spPr bwMode="auto">
          <a:xfrm>
            <a:off x="0" y="4214818"/>
            <a:ext cx="4572032" cy="2286016"/>
          </a:xfrm>
          <a:prstGeom prst="rect">
            <a:avLst/>
          </a:prstGeom>
          <a:noFill/>
        </p:spPr>
      </p:pic>
      <p:pic>
        <p:nvPicPr>
          <p:cNvPr id="8" name="i-main-pic" descr="Картинка 7 из 7183"/>
          <p:cNvPicPr>
            <a:picLocks noChangeAspect="1" noChangeArrowheads="1"/>
          </p:cNvPicPr>
          <p:nvPr/>
        </p:nvPicPr>
        <p:blipFill>
          <a:blip r:embed="rId4"/>
          <a:srcRect/>
          <a:stretch>
            <a:fillRect/>
          </a:stretch>
        </p:blipFill>
        <p:spPr bwMode="auto">
          <a:xfrm>
            <a:off x="4786314" y="4143380"/>
            <a:ext cx="4357685" cy="2691641"/>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Св Серг\539909419c490.jpg"/>
          <p:cNvPicPr>
            <a:picLocks noChangeAspect="1" noChangeArrowheads="1"/>
          </p:cNvPicPr>
          <p:nvPr/>
        </p:nvPicPr>
        <p:blipFill>
          <a:blip r:embed="rId2"/>
          <a:srcRect/>
          <a:stretch>
            <a:fillRect/>
          </a:stretch>
        </p:blipFill>
        <p:spPr bwMode="auto">
          <a:xfrm>
            <a:off x="0" y="-1"/>
            <a:ext cx="9144000" cy="6829425"/>
          </a:xfrm>
          <a:prstGeom prst="rect">
            <a:avLst/>
          </a:prstGeom>
          <a:ln>
            <a:noFill/>
          </a:ln>
          <a:effectLst>
            <a:softEdge rad="112500"/>
          </a:effectLst>
        </p:spPr>
      </p:pic>
      <p:sp>
        <p:nvSpPr>
          <p:cNvPr id="5" name="Заголовок 4"/>
          <p:cNvSpPr>
            <a:spLocks noGrp="1"/>
          </p:cNvSpPr>
          <p:nvPr>
            <p:ph type="title"/>
          </p:nvPr>
        </p:nvSpPr>
        <p:spPr>
          <a:xfrm>
            <a:off x="0" y="2714620"/>
            <a:ext cx="4214810" cy="1285876"/>
          </a:xfrm>
        </p:spPr>
        <p:txBody>
          <a:bodyPr>
            <a:noAutofit/>
          </a:bodyPr>
          <a:lstStyle/>
          <a:p>
            <a:pPr>
              <a:lnSpc>
                <a:spcPct val="150000"/>
              </a:lnSpc>
            </a:pPr>
            <a:r>
              <a:rPr lang="ru-RU" sz="2100" dirty="0" smtClean="0">
                <a:effectLst>
                  <a:outerShdw blurRad="38100" dist="38100" dir="2700000" algn="tl">
                    <a:srgbClr val="000000">
                      <a:alpha val="43137"/>
                    </a:srgbClr>
                  </a:outerShdw>
                </a:effectLst>
                <a:latin typeface="Arial Narrow" pitchFamily="34" charset="0"/>
              </a:rPr>
              <a:t/>
            </a:r>
            <a:br>
              <a:rPr lang="ru-RU" sz="2100" dirty="0" smtClean="0">
                <a:effectLst>
                  <a:outerShdw blurRad="38100" dist="38100" dir="2700000" algn="tl">
                    <a:srgbClr val="000000">
                      <a:alpha val="43137"/>
                    </a:srgbClr>
                  </a:outerShdw>
                </a:effectLst>
                <a:latin typeface="Arial Narrow" pitchFamily="34" charset="0"/>
              </a:rPr>
            </a:br>
            <a:endParaRPr lang="ru-RU" sz="2100" i="1" dirty="0" smtClean="0">
              <a:effectLst>
                <a:outerShdw blurRad="38100" dist="38100" dir="2700000" algn="tl">
                  <a:srgbClr val="000000">
                    <a:alpha val="43137"/>
                  </a:srgbClr>
                </a:outerShdw>
              </a:effectLst>
              <a:latin typeface="Arial Narrow" pitchFamily="34" charset="0"/>
            </a:endParaRPr>
          </a:p>
        </p:txBody>
      </p:sp>
      <p:sp>
        <p:nvSpPr>
          <p:cNvPr id="7" name="Прямоугольник 6"/>
          <p:cNvSpPr/>
          <p:nvPr/>
        </p:nvSpPr>
        <p:spPr>
          <a:xfrm>
            <a:off x="571472" y="1357298"/>
            <a:ext cx="8143932" cy="5078313"/>
          </a:xfrm>
          <a:prstGeom prst="rect">
            <a:avLst/>
          </a:prstGeom>
        </p:spPr>
        <p:txBody>
          <a:bodyPr wrap="square">
            <a:spAutoFit/>
          </a:bodyPr>
          <a:lstStyle/>
          <a:p>
            <a:r>
              <a:rPr lang="ru-RU" sz="1600" dirty="0" smtClean="0"/>
              <a:t>Был мальчишка я шустрый и бойкий                         Мне бы бегать на поле футбольном,</a:t>
            </a:r>
          </a:p>
          <a:p>
            <a:r>
              <a:rPr lang="ru-RU" sz="1600" dirty="0" smtClean="0"/>
              <a:t>В коридоре с друзьями бузил,                                    И подругу встречать по весне …</a:t>
            </a:r>
          </a:p>
          <a:p>
            <a:r>
              <a:rPr lang="ru-RU" sz="1600" dirty="0" smtClean="0"/>
              <a:t>Получал и пятерки и двойки,                                      Я весной не вернулся из боя</a:t>
            </a:r>
          </a:p>
          <a:p>
            <a:r>
              <a:rPr lang="ru-RU" sz="1600" dirty="0" smtClean="0"/>
              <a:t>Но школу свою я любил.                                             Я убит на Чеченской войне.</a:t>
            </a:r>
          </a:p>
          <a:p>
            <a:r>
              <a:rPr lang="ru-RU" sz="1600" dirty="0" smtClean="0"/>
              <a:t>                                                                                    </a:t>
            </a:r>
          </a:p>
          <a:p>
            <a:r>
              <a:rPr lang="ru-RU" sz="1600" dirty="0" smtClean="0"/>
              <a:t>Не спешите, постойте, ребята!                                  Мать рыдает, горюет, страдая,</a:t>
            </a:r>
          </a:p>
          <a:p>
            <a:r>
              <a:rPr lang="ru-RU" sz="1600" dirty="0" smtClean="0"/>
              <a:t>Побеседуйте тихо со мной,                                        Над могилою ранней моей,</a:t>
            </a:r>
          </a:p>
          <a:p>
            <a:r>
              <a:rPr lang="ru-RU" sz="1600" dirty="0" smtClean="0"/>
              <a:t>И скажите: « Какой был веселый!                              Да поет по весне заливаясь,</a:t>
            </a:r>
          </a:p>
          <a:p>
            <a:r>
              <a:rPr lang="ru-RU" sz="1600" dirty="0" smtClean="0"/>
              <a:t>И какой он еще молодой!»                                          </a:t>
            </a:r>
            <a:r>
              <a:rPr lang="ru-RU" sz="1600" dirty="0" err="1" smtClean="0"/>
              <a:t>Подпорожский</a:t>
            </a:r>
            <a:r>
              <a:rPr lang="ru-RU" sz="1600" dirty="0" smtClean="0"/>
              <a:t> шальной соловей.</a:t>
            </a:r>
          </a:p>
          <a:p>
            <a:endParaRPr lang="ru-RU" sz="1600" dirty="0" smtClean="0"/>
          </a:p>
          <a:p>
            <a:r>
              <a:rPr lang="ru-RU" sz="1600" dirty="0" smtClean="0"/>
              <a:t>Подождите девчонки смеяться.                                 Побывайте у мамы в квартире,</a:t>
            </a:r>
          </a:p>
          <a:p>
            <a:r>
              <a:rPr lang="ru-RU" sz="1600" dirty="0" smtClean="0"/>
              <a:t>Посмотрите на этот портрет,                                     Навестите родную мою.</a:t>
            </a:r>
          </a:p>
          <a:p>
            <a:r>
              <a:rPr lang="ru-RU" sz="1600" dirty="0" smtClean="0"/>
              <a:t>Мне исполнилось только 20,                                      Чтобы знала она, что о сыне,</a:t>
            </a:r>
          </a:p>
          <a:p>
            <a:r>
              <a:rPr lang="ru-RU" sz="1600" dirty="0" smtClean="0"/>
              <a:t>А меня уже нет, просто нет …                                    Кто-то помнит в родимом краю.</a:t>
            </a:r>
          </a:p>
          <a:p>
            <a:endParaRPr lang="ru-RU" sz="1600" dirty="0" smtClean="0"/>
          </a:p>
          <a:p>
            <a:r>
              <a:rPr lang="ru-RU" sz="1600" dirty="0" smtClean="0"/>
              <a:t>Я войну эту страшную видел,                                    Погрустите и вы над могилой,</a:t>
            </a:r>
          </a:p>
          <a:p>
            <a:r>
              <a:rPr lang="ru-RU" sz="1600" dirty="0" smtClean="0"/>
              <a:t>С автоматом я в бой уходил.                                     Принесите цветов полевых.</a:t>
            </a:r>
          </a:p>
          <a:p>
            <a:r>
              <a:rPr lang="ru-RU" sz="1600" dirty="0" smtClean="0"/>
              <a:t>Чтобы вас здесь никто не обидел,                            Чтобы пахло мне Родиной милой,</a:t>
            </a:r>
          </a:p>
          <a:p>
            <a:r>
              <a:rPr lang="ru-RU" sz="1600" dirty="0" smtClean="0"/>
              <a:t>Чтобы вас здесь никто не убил!                                 На дорогах моих неземных.</a:t>
            </a:r>
          </a:p>
          <a:p>
            <a:endParaRPr lang="ru-RU" sz="1600" dirty="0" smtClean="0"/>
          </a:p>
        </p:txBody>
      </p:sp>
      <p:sp>
        <p:nvSpPr>
          <p:cNvPr id="8" name="Прямоугольник 7"/>
          <p:cNvSpPr/>
          <p:nvPr/>
        </p:nvSpPr>
        <p:spPr>
          <a:xfrm>
            <a:off x="1071538" y="785794"/>
            <a:ext cx="7453166" cy="584775"/>
          </a:xfrm>
          <a:prstGeom prst="rect">
            <a:avLst/>
          </a:prstGeom>
        </p:spPr>
        <p:txBody>
          <a:bodyPr wrap="square">
            <a:spAutoFit/>
          </a:bodyPr>
          <a:lstStyle/>
          <a:p>
            <a:pPr algn="ctr"/>
            <a:r>
              <a:rPr lang="ru-RU" sz="3200" b="1" i="1" dirty="0" smtClean="0">
                <a:latin typeface="Alexandra Zeferino Three"/>
              </a:rPr>
              <a:t>« Я убит на Чеченской войне …»</a:t>
            </a:r>
            <a:endParaRPr lang="ru-RU" sz="3200" dirty="0">
              <a:latin typeface="Alexandra Zeferino Three"/>
            </a:endParaRPr>
          </a:p>
        </p:txBody>
      </p:sp>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4" descr="Рисунок13"/>
          <p:cNvPicPr>
            <a:picLocks noChangeAspect="1" noChangeArrowheads="1"/>
          </p:cNvPicPr>
          <p:nvPr/>
        </p:nvPicPr>
        <p:blipFill>
          <a:blip r:embed="rId2"/>
          <a:srcRect/>
          <a:stretch>
            <a:fillRect/>
          </a:stretch>
        </p:blipFill>
        <p:spPr bwMode="auto">
          <a:xfrm>
            <a:off x="0" y="53975"/>
            <a:ext cx="9144000" cy="6888163"/>
          </a:xfrm>
          <a:prstGeom prst="rect">
            <a:avLst/>
          </a:prstGeom>
          <a:noFill/>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4" descr="Рисунок1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571528"/>
            <a:ext cx="8215370" cy="7725192"/>
          </a:xfrm>
          <a:prstGeom prst="rect">
            <a:avLst/>
          </a:prstGeom>
        </p:spPr>
        <p:txBody>
          <a:bodyPr wrap="square">
            <a:spAutoFit/>
          </a:bodyPr>
          <a:lstStyle/>
          <a:p>
            <a:r>
              <a:rPr lang="ru-RU" sz="2000" b="1" dirty="0" smtClean="0">
                <a:latin typeface="Alexandra Zeferino Three"/>
              </a:rPr>
              <a:t>Читал молитву слабый голос в тишине </a:t>
            </a:r>
            <a:br>
              <a:rPr lang="ru-RU" sz="2000" b="1" dirty="0" smtClean="0">
                <a:latin typeface="Alexandra Zeferino Three"/>
              </a:rPr>
            </a:br>
            <a:r>
              <a:rPr lang="ru-RU" sz="2000" b="1" dirty="0" smtClean="0">
                <a:latin typeface="Alexandra Zeferino Three"/>
              </a:rPr>
              <a:t>Под сводами и куполами храма, </a:t>
            </a:r>
            <a:br>
              <a:rPr lang="ru-RU" sz="2000" b="1" dirty="0" smtClean="0">
                <a:latin typeface="Alexandra Zeferino Three"/>
              </a:rPr>
            </a:br>
            <a:r>
              <a:rPr lang="ru-RU" sz="2000" b="1" dirty="0" smtClean="0">
                <a:latin typeface="Alexandra Zeferino Three"/>
              </a:rPr>
              <a:t>И Так сына, воспитав, отдать войне </a:t>
            </a:r>
            <a:br>
              <a:rPr lang="ru-RU" sz="2000" b="1" dirty="0" smtClean="0">
                <a:latin typeface="Alexandra Zeferino Three"/>
              </a:rPr>
            </a:br>
            <a:r>
              <a:rPr lang="ru-RU" sz="2000" b="1" dirty="0" smtClean="0">
                <a:latin typeface="Alexandra Zeferino Three"/>
              </a:rPr>
              <a:t>не хотела, не хотела мама, </a:t>
            </a:r>
            <a:br>
              <a:rPr lang="ru-RU" sz="2000" b="1" dirty="0" smtClean="0">
                <a:latin typeface="Alexandra Zeferino Three"/>
              </a:rPr>
            </a:br>
            <a:r>
              <a:rPr lang="ru-RU" sz="2000" b="1" dirty="0" smtClean="0">
                <a:latin typeface="Alexandra Zeferino Three"/>
              </a:rPr>
              <a:t>Так не хотела, не хотела мама, </a:t>
            </a:r>
            <a:br>
              <a:rPr lang="ru-RU" sz="2000" b="1" dirty="0" smtClean="0">
                <a:latin typeface="Alexandra Zeferino Three"/>
              </a:rPr>
            </a:br>
            <a:r>
              <a:rPr lang="ru-RU" sz="2000" b="1" dirty="0" smtClean="0">
                <a:latin typeface="Alexandra Zeferino Three"/>
              </a:rPr>
              <a:t>И вот теперь молитва в тишине. </a:t>
            </a:r>
            <a:br>
              <a:rPr lang="ru-RU" sz="2000" b="1" dirty="0" smtClean="0">
                <a:latin typeface="Alexandra Zeferino Three"/>
              </a:rPr>
            </a:br>
            <a:r>
              <a:rPr lang="ru-RU" sz="2000" b="1" dirty="0" smtClean="0">
                <a:latin typeface="Alexandra Zeferino Three"/>
              </a:rPr>
              <a:t/>
            </a:r>
            <a:br>
              <a:rPr lang="ru-RU" sz="2000" b="1" dirty="0" smtClean="0">
                <a:latin typeface="Alexandra Zeferino Three"/>
              </a:rPr>
            </a:br>
            <a:r>
              <a:rPr lang="ru-RU" sz="2000" b="1" dirty="0" smtClean="0">
                <a:latin typeface="Alexandra Zeferino Three"/>
              </a:rPr>
              <a:t>В огнях свечей лилась молитва в тишину, </a:t>
            </a:r>
            <a:br>
              <a:rPr lang="ru-RU" sz="2000" b="1" dirty="0" smtClean="0">
                <a:latin typeface="Alexandra Zeferino Three"/>
              </a:rPr>
            </a:br>
            <a:r>
              <a:rPr lang="ru-RU" sz="2000" b="1" dirty="0" smtClean="0">
                <a:latin typeface="Alexandra Zeferino Three"/>
              </a:rPr>
              <a:t>Все кто любил и знал сегодня вместе. </a:t>
            </a:r>
            <a:br>
              <a:rPr lang="ru-RU" sz="2000" b="1" dirty="0" smtClean="0">
                <a:latin typeface="Alexandra Zeferino Three"/>
              </a:rPr>
            </a:br>
            <a:r>
              <a:rPr lang="ru-RU" sz="2000" b="1" dirty="0" smtClean="0">
                <a:latin typeface="Alexandra Zeferino Three"/>
              </a:rPr>
              <a:t>Он так же, как и ты, играл в войну, </a:t>
            </a:r>
            <a:br>
              <a:rPr lang="ru-RU" sz="2000" b="1" dirty="0" smtClean="0">
                <a:latin typeface="Alexandra Zeferino Three"/>
              </a:rPr>
            </a:br>
            <a:r>
              <a:rPr lang="ru-RU" sz="2000" b="1" dirty="0" smtClean="0">
                <a:latin typeface="Alexandra Zeferino Three"/>
              </a:rPr>
              <a:t>И жил в подъездном и беспечном детстве, </a:t>
            </a:r>
            <a:br>
              <a:rPr lang="ru-RU" sz="2000" b="1" dirty="0" smtClean="0">
                <a:latin typeface="Alexandra Zeferino Three"/>
              </a:rPr>
            </a:br>
            <a:r>
              <a:rPr lang="ru-RU" sz="2000" b="1" dirty="0" smtClean="0">
                <a:latin typeface="Alexandra Zeferino Three"/>
              </a:rPr>
              <a:t>И в этом мире всем хватало места, </a:t>
            </a:r>
            <a:br>
              <a:rPr lang="ru-RU" sz="2000" b="1" dirty="0" smtClean="0">
                <a:latin typeface="Alexandra Zeferino Three"/>
              </a:rPr>
            </a:br>
            <a:r>
              <a:rPr lang="ru-RU" sz="2000" b="1" dirty="0" smtClean="0">
                <a:latin typeface="Alexandra Zeferino Three"/>
              </a:rPr>
              <a:t>И не делили на куски страну. </a:t>
            </a:r>
            <a:br>
              <a:rPr lang="ru-RU" sz="2000" b="1" dirty="0" smtClean="0">
                <a:latin typeface="Alexandra Zeferino Three"/>
              </a:rPr>
            </a:br>
            <a:r>
              <a:rPr lang="ru-RU" sz="2000" b="1" dirty="0" smtClean="0">
                <a:latin typeface="Alexandra Zeferino Three"/>
              </a:rPr>
              <a:t/>
            </a:r>
            <a:br>
              <a:rPr lang="ru-RU" sz="2000" b="1" dirty="0" smtClean="0">
                <a:latin typeface="Alexandra Zeferino Three"/>
              </a:rPr>
            </a:br>
            <a:r>
              <a:rPr lang="ru-RU" sz="2000" b="1" dirty="0" smtClean="0">
                <a:latin typeface="Alexandra Zeferino Three"/>
              </a:rPr>
              <a:t>Припев: </a:t>
            </a:r>
            <a:br>
              <a:rPr lang="ru-RU" sz="2000" b="1" dirty="0" smtClean="0">
                <a:latin typeface="Alexandra Zeferino Three"/>
              </a:rPr>
            </a:br>
            <a:r>
              <a:rPr lang="ru-RU" sz="2000" b="1" dirty="0" smtClean="0">
                <a:latin typeface="Alexandra Zeferino Three"/>
              </a:rPr>
              <a:t>Зажгите свечи и пусть молчат колокола, </a:t>
            </a:r>
            <a:br>
              <a:rPr lang="ru-RU" sz="2000" b="1" dirty="0" smtClean="0">
                <a:latin typeface="Alexandra Zeferino Three"/>
              </a:rPr>
            </a:br>
            <a:r>
              <a:rPr lang="ru-RU" sz="2000" b="1" dirty="0" smtClean="0">
                <a:latin typeface="Alexandra Zeferino Three"/>
              </a:rPr>
              <a:t>Зажгите свечи, остановите ход часов, </a:t>
            </a:r>
            <a:br>
              <a:rPr lang="ru-RU" sz="2000" b="1" dirty="0" smtClean="0">
                <a:latin typeface="Alexandra Zeferino Three"/>
              </a:rPr>
            </a:br>
            <a:r>
              <a:rPr lang="ru-RU" sz="2000" b="1" dirty="0" smtClean="0">
                <a:latin typeface="Alexandra Zeferino Three"/>
              </a:rPr>
              <a:t>Зажгите свечи в день, когда в мире столько зла, </a:t>
            </a:r>
            <a:br>
              <a:rPr lang="ru-RU" sz="2000" b="1" dirty="0" smtClean="0">
                <a:latin typeface="Alexandra Zeferino Three"/>
              </a:rPr>
            </a:br>
            <a:r>
              <a:rPr lang="ru-RU" sz="2000" b="1" dirty="0" smtClean="0">
                <a:latin typeface="Alexandra Zeferino Three"/>
              </a:rPr>
              <a:t>Что даже бог закрыл от нас лицо. </a:t>
            </a:r>
            <a:br>
              <a:rPr lang="ru-RU" sz="2000" b="1" dirty="0" smtClean="0">
                <a:latin typeface="Alexandra Zeferino Three"/>
              </a:rPr>
            </a:br>
            <a:r>
              <a:rPr lang="ru-RU" sz="2000" b="1" dirty="0" smtClean="0">
                <a:latin typeface="Alexandra Zeferino Three"/>
              </a:rPr>
              <a:t>Зажгите свечи, когда хоронит сына мать, </a:t>
            </a:r>
            <a:br>
              <a:rPr lang="ru-RU" sz="2000" b="1" dirty="0" smtClean="0">
                <a:latin typeface="Alexandra Zeferino Three"/>
              </a:rPr>
            </a:br>
            <a:r>
              <a:rPr lang="ru-RU" sz="2000" b="1" dirty="0" smtClean="0">
                <a:latin typeface="Alexandra Zeferino Three"/>
              </a:rPr>
              <a:t>Зажгите свечи, когда за окнами война, </a:t>
            </a:r>
            <a:br>
              <a:rPr lang="ru-RU" sz="2000" b="1" dirty="0" smtClean="0">
                <a:latin typeface="Alexandra Zeferino Three"/>
              </a:rPr>
            </a:br>
            <a:r>
              <a:rPr lang="ru-RU" sz="2000" b="1" dirty="0" smtClean="0">
                <a:latin typeface="Alexandra Zeferino Three"/>
              </a:rPr>
              <a:t>Когда мы все сошли с ума, но бог еще не бросил нас, </a:t>
            </a:r>
            <a:br>
              <a:rPr lang="ru-RU" sz="2000" b="1" dirty="0" smtClean="0">
                <a:latin typeface="Alexandra Zeferino Three"/>
              </a:rPr>
            </a:br>
            <a:r>
              <a:rPr lang="ru-RU" sz="2000" b="1" dirty="0" smtClean="0">
                <a:latin typeface="Alexandra Zeferino Three"/>
              </a:rPr>
              <a:t>Зажгите свечи. </a:t>
            </a:r>
            <a:br>
              <a:rPr lang="ru-RU" sz="2000" b="1" dirty="0" smtClean="0">
                <a:latin typeface="Alexandra Zeferino Three"/>
              </a:rPr>
            </a:br>
            <a:r>
              <a:rPr lang="ru-RU" dirty="0" smtClean="0"/>
              <a:t/>
            </a:r>
            <a:br>
              <a:rPr lang="ru-RU" dirty="0" smtClean="0"/>
            </a:br>
            <a:endParaRPr lang="ru-RU" dirty="0"/>
          </a:p>
        </p:txBody>
      </p:sp>
      <p:pic>
        <p:nvPicPr>
          <p:cNvPr id="8" name="Picture 4" descr="Рисунок17"/>
          <p:cNvPicPr>
            <a:picLocks noChangeAspect="1" noChangeArrowheads="1"/>
          </p:cNvPicPr>
          <p:nvPr/>
        </p:nvPicPr>
        <p:blipFill>
          <a:blip r:embed="rId3">
            <a:lum bright="30000"/>
          </a:blip>
          <a:srcRect/>
          <a:stretch>
            <a:fillRect/>
          </a:stretch>
        </p:blipFill>
        <p:spPr bwMode="auto">
          <a:xfrm>
            <a:off x="0" y="-666750"/>
            <a:ext cx="9144000" cy="7524750"/>
          </a:xfrm>
          <a:prstGeom prst="rect">
            <a:avLst/>
          </a:prstGeom>
          <a:noFill/>
        </p:spPr>
      </p:pic>
      <p:pic>
        <p:nvPicPr>
          <p:cNvPr id="7" name="Picture 2" descr="http://cs1867.vkontakte.ru/u5069799/10869156/x_5f8baa28.jpg"/>
          <p:cNvPicPr>
            <a:picLocks noChangeAspect="1" noChangeArrowheads="1"/>
          </p:cNvPicPr>
          <p:nvPr/>
        </p:nvPicPr>
        <p:blipFill>
          <a:blip r:embed="rId4"/>
          <a:srcRect/>
          <a:stretch>
            <a:fillRect/>
          </a:stretch>
        </p:blipFill>
        <p:spPr bwMode="auto">
          <a:xfrm>
            <a:off x="5829300" y="4367213"/>
            <a:ext cx="3314700" cy="2490787"/>
          </a:xfrm>
          <a:prstGeom prst="rect">
            <a:avLst/>
          </a:prstGeom>
          <a:noFill/>
          <a:ln w="9525">
            <a:noFill/>
            <a:miter lim="800000"/>
            <a:headEnd/>
            <a:tailEnd/>
          </a:ln>
        </p:spPr>
      </p:pic>
      <p:pic>
        <p:nvPicPr>
          <p:cNvPr id="6" name="14) Неизвестный-Зажгите свечи (original).mp3">
            <a:hlinkClick r:id="" action="ppaction://media"/>
          </p:cNvPr>
          <p:cNvPicPr>
            <a:picLocks noRot="1" noChangeAspect="1"/>
          </p:cNvPicPr>
          <p:nvPr>
            <a:audioFile r:link="rId1"/>
          </p:nvPr>
        </p:nvPicPr>
        <p:blipFill>
          <a:blip r:embed="rId5"/>
          <a:srcRect/>
          <a:stretch>
            <a:fillRect/>
          </a:stretch>
        </p:blipFill>
        <p:spPr bwMode="auto">
          <a:xfrm>
            <a:off x="3286116" y="6429375"/>
            <a:ext cx="428625" cy="428625"/>
          </a:xfrm>
          <a:prstGeom prst="rect">
            <a:avLst/>
          </a:prstGeom>
          <a:noFill/>
          <a:ln w="9525">
            <a:noFill/>
            <a:miter lim="800000"/>
            <a:headEnd/>
            <a:tailEnd/>
          </a:ln>
        </p:spPr>
      </p:pic>
      <p:sp>
        <p:nvSpPr>
          <p:cNvPr id="10" name="Прямоугольник 9"/>
          <p:cNvSpPr/>
          <p:nvPr/>
        </p:nvSpPr>
        <p:spPr>
          <a:xfrm>
            <a:off x="0" y="0"/>
            <a:ext cx="6572280" cy="6740307"/>
          </a:xfrm>
          <a:prstGeom prst="rect">
            <a:avLst/>
          </a:prstGeom>
        </p:spPr>
        <p:txBody>
          <a:bodyPr wrap="square">
            <a:spAutoFit/>
          </a:bodyPr>
          <a:lstStyle/>
          <a:p>
            <a:r>
              <a:rPr lang="ru-RU" b="1" dirty="0" smtClean="0">
                <a:latin typeface="Alexandra Zeferino Three"/>
              </a:rPr>
              <a:t>Читал молитву слабый голос в тишине </a:t>
            </a:r>
            <a:br>
              <a:rPr lang="ru-RU" b="1" dirty="0" smtClean="0">
                <a:latin typeface="Alexandra Zeferino Three"/>
              </a:rPr>
            </a:br>
            <a:r>
              <a:rPr lang="ru-RU" b="1" dirty="0" smtClean="0">
                <a:latin typeface="Alexandra Zeferino Three"/>
              </a:rPr>
              <a:t>Под сводами и куполами храма, </a:t>
            </a:r>
            <a:br>
              <a:rPr lang="ru-RU" b="1" dirty="0" smtClean="0">
                <a:latin typeface="Alexandra Zeferino Three"/>
              </a:rPr>
            </a:br>
            <a:r>
              <a:rPr lang="ru-RU" b="1" dirty="0" smtClean="0">
                <a:latin typeface="Alexandra Zeferino Three"/>
              </a:rPr>
              <a:t>И сына, воспитав, отдать войне </a:t>
            </a:r>
            <a:br>
              <a:rPr lang="ru-RU" b="1" dirty="0" smtClean="0">
                <a:latin typeface="Alexandra Zeferino Three"/>
              </a:rPr>
            </a:br>
            <a:r>
              <a:rPr lang="ru-RU" b="1" dirty="0" smtClean="0">
                <a:latin typeface="Alexandra Zeferino Three"/>
              </a:rPr>
              <a:t>Так не хотела, не хотела мама, </a:t>
            </a:r>
            <a:br>
              <a:rPr lang="ru-RU" b="1" dirty="0" smtClean="0">
                <a:latin typeface="Alexandra Zeferino Three"/>
              </a:rPr>
            </a:br>
            <a:r>
              <a:rPr lang="ru-RU" b="1" dirty="0" smtClean="0">
                <a:latin typeface="Alexandra Zeferino Three"/>
              </a:rPr>
              <a:t>Так не хотела, не хотела мама, </a:t>
            </a:r>
            <a:br>
              <a:rPr lang="ru-RU" b="1" dirty="0" smtClean="0">
                <a:latin typeface="Alexandra Zeferino Three"/>
              </a:rPr>
            </a:br>
            <a:r>
              <a:rPr lang="ru-RU" b="1" dirty="0" smtClean="0">
                <a:latin typeface="Alexandra Zeferino Three"/>
              </a:rPr>
              <a:t>И вот теперь молитва в тишине. </a:t>
            </a:r>
            <a:br>
              <a:rPr lang="ru-RU" b="1" dirty="0" smtClean="0">
                <a:latin typeface="Alexandra Zeferino Three"/>
              </a:rPr>
            </a:br>
            <a:r>
              <a:rPr lang="ru-RU" b="1" dirty="0" smtClean="0">
                <a:latin typeface="Alexandra Zeferino Three"/>
              </a:rPr>
              <a:t/>
            </a:r>
            <a:br>
              <a:rPr lang="ru-RU" b="1" dirty="0" smtClean="0">
                <a:latin typeface="Alexandra Zeferino Three"/>
              </a:rPr>
            </a:br>
            <a:r>
              <a:rPr lang="ru-RU" b="1" dirty="0" smtClean="0">
                <a:latin typeface="Alexandra Zeferino Three"/>
              </a:rPr>
              <a:t>В огнях свечей лилась молитва в тишину, </a:t>
            </a:r>
            <a:br>
              <a:rPr lang="ru-RU" b="1" dirty="0" smtClean="0">
                <a:latin typeface="Alexandra Zeferino Three"/>
              </a:rPr>
            </a:br>
            <a:r>
              <a:rPr lang="ru-RU" b="1" dirty="0" smtClean="0">
                <a:latin typeface="Alexandra Zeferino Three"/>
              </a:rPr>
              <a:t>Все кто любил и знал сегодня вместе. </a:t>
            </a:r>
            <a:br>
              <a:rPr lang="ru-RU" b="1" dirty="0" smtClean="0">
                <a:latin typeface="Alexandra Zeferino Three"/>
              </a:rPr>
            </a:br>
            <a:r>
              <a:rPr lang="ru-RU" b="1" dirty="0" smtClean="0">
                <a:latin typeface="Alexandra Zeferino Three"/>
              </a:rPr>
              <a:t>Он так же, как и ты, играл в войну, </a:t>
            </a:r>
            <a:br>
              <a:rPr lang="ru-RU" b="1" dirty="0" smtClean="0">
                <a:latin typeface="Alexandra Zeferino Three"/>
              </a:rPr>
            </a:br>
            <a:r>
              <a:rPr lang="ru-RU" b="1" dirty="0" smtClean="0">
                <a:latin typeface="Alexandra Zeferino Three"/>
              </a:rPr>
              <a:t>И жил в подъездном и беспечном детстве, </a:t>
            </a:r>
            <a:br>
              <a:rPr lang="ru-RU" b="1" dirty="0" smtClean="0">
                <a:latin typeface="Alexandra Zeferino Three"/>
              </a:rPr>
            </a:br>
            <a:r>
              <a:rPr lang="ru-RU" b="1" dirty="0" smtClean="0">
                <a:latin typeface="Alexandra Zeferino Three"/>
              </a:rPr>
              <a:t>И в этом мире всем хватало места, </a:t>
            </a:r>
            <a:br>
              <a:rPr lang="ru-RU" b="1" dirty="0" smtClean="0">
                <a:latin typeface="Alexandra Zeferino Three"/>
              </a:rPr>
            </a:br>
            <a:r>
              <a:rPr lang="ru-RU" b="1" dirty="0" smtClean="0">
                <a:latin typeface="Alexandra Zeferino Three"/>
              </a:rPr>
              <a:t>И не делили на куски страну. </a:t>
            </a:r>
            <a:br>
              <a:rPr lang="ru-RU" b="1" dirty="0" smtClean="0">
                <a:latin typeface="Alexandra Zeferino Three"/>
              </a:rPr>
            </a:br>
            <a:r>
              <a:rPr lang="ru-RU" b="1" dirty="0" smtClean="0">
                <a:latin typeface="Alexandra Zeferino Three"/>
              </a:rPr>
              <a:t/>
            </a:r>
            <a:br>
              <a:rPr lang="ru-RU" b="1" dirty="0" smtClean="0">
                <a:latin typeface="Alexandra Zeferino Three"/>
              </a:rPr>
            </a:br>
            <a:r>
              <a:rPr lang="ru-RU" b="1" dirty="0" smtClean="0">
                <a:latin typeface="Alexandra Zeferino Three"/>
              </a:rPr>
              <a:t>Припев: </a:t>
            </a:r>
            <a:br>
              <a:rPr lang="ru-RU" b="1" dirty="0" smtClean="0">
                <a:latin typeface="Alexandra Zeferino Three"/>
              </a:rPr>
            </a:br>
            <a:r>
              <a:rPr lang="ru-RU" b="1" dirty="0" smtClean="0">
                <a:latin typeface="Alexandra Zeferino Three"/>
              </a:rPr>
              <a:t>Зажгите свечи и пусть молчат колокола, </a:t>
            </a:r>
            <a:br>
              <a:rPr lang="ru-RU" b="1" dirty="0" smtClean="0">
                <a:latin typeface="Alexandra Zeferino Three"/>
              </a:rPr>
            </a:br>
            <a:r>
              <a:rPr lang="ru-RU" b="1" dirty="0" smtClean="0">
                <a:latin typeface="Alexandra Zeferino Three"/>
              </a:rPr>
              <a:t>Зажгите свечи, остановите ход часов, </a:t>
            </a:r>
            <a:br>
              <a:rPr lang="ru-RU" b="1" dirty="0" smtClean="0">
                <a:latin typeface="Alexandra Zeferino Three"/>
              </a:rPr>
            </a:br>
            <a:r>
              <a:rPr lang="ru-RU" b="1" dirty="0" smtClean="0">
                <a:latin typeface="Alexandra Zeferino Three"/>
              </a:rPr>
              <a:t>Зажгите свечи в день, когда в мире столько зла, </a:t>
            </a:r>
            <a:br>
              <a:rPr lang="ru-RU" b="1" dirty="0" smtClean="0">
                <a:latin typeface="Alexandra Zeferino Three"/>
              </a:rPr>
            </a:br>
            <a:r>
              <a:rPr lang="ru-RU" b="1" dirty="0" smtClean="0">
                <a:latin typeface="Alexandra Zeferino Three"/>
              </a:rPr>
              <a:t>Что даже бог закрыл от нас лицо. </a:t>
            </a:r>
            <a:br>
              <a:rPr lang="ru-RU" b="1" dirty="0" smtClean="0">
                <a:latin typeface="Alexandra Zeferino Three"/>
              </a:rPr>
            </a:br>
            <a:r>
              <a:rPr lang="ru-RU" b="1" dirty="0" smtClean="0">
                <a:latin typeface="Alexandra Zeferino Three"/>
              </a:rPr>
              <a:t>Зажгите свечи, когда хоронит сына мать, </a:t>
            </a:r>
            <a:br>
              <a:rPr lang="ru-RU" b="1" dirty="0" smtClean="0">
                <a:latin typeface="Alexandra Zeferino Three"/>
              </a:rPr>
            </a:br>
            <a:r>
              <a:rPr lang="ru-RU" b="1" dirty="0" smtClean="0">
                <a:latin typeface="Alexandra Zeferino Three"/>
              </a:rPr>
              <a:t>Зажгите свечи, когда за окнами война, </a:t>
            </a:r>
            <a:br>
              <a:rPr lang="ru-RU" b="1" dirty="0" smtClean="0">
                <a:latin typeface="Alexandra Zeferino Three"/>
              </a:rPr>
            </a:br>
            <a:r>
              <a:rPr lang="ru-RU" b="1" dirty="0" smtClean="0">
                <a:latin typeface="Alexandra Zeferino Three"/>
              </a:rPr>
              <a:t>Когда мы все сошли с ума, но бог еще не бросил нас, </a:t>
            </a:r>
            <a:br>
              <a:rPr lang="ru-RU" b="1" dirty="0" smtClean="0">
                <a:latin typeface="Alexandra Zeferino Three"/>
              </a:rPr>
            </a:br>
            <a:r>
              <a:rPr lang="ru-RU" b="1" dirty="0" smtClean="0">
                <a:latin typeface="Alexandra Zeferino Three"/>
              </a:rPr>
              <a:t>Зажгите свечи. </a:t>
            </a:r>
            <a:br>
              <a:rPr lang="ru-RU" b="1" dirty="0" smtClean="0">
                <a:latin typeface="Alexandra Zeferino Three"/>
              </a:rPr>
            </a:br>
            <a:endParaRPr lang="ru-RU" dirty="0"/>
          </a:p>
        </p:txBody>
      </p:sp>
    </p:spTree>
  </p:cSld>
  <p:clrMapOvr>
    <a:masterClrMapping/>
  </p:clrMapOvr>
  <p:transition advTm="135000">
    <p:randomBa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48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604</Words>
  <Application>Microsoft Office PowerPoint</Application>
  <PresentationFormat>Экран (4:3)</PresentationFormat>
  <Paragraphs>78</Paragraphs>
  <Slides>15</Slides>
  <Notes>1</Notes>
  <HiddenSlides>0</HiddenSlides>
  <MMClips>2</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Помнить, чтобы жизнь продолжалась</vt:lpstr>
      <vt:lpstr>Посвящается живым и погибшим  на чеченской земле</vt:lpstr>
      <vt:lpstr> Родина! Мы говорим волнуясь    Даль без края видим пред собой    Это наше детство, наша юность    Это всё, что мы зовём судьбой.                                                             Родина! Отечество Святое!                                                           Перелески! Рощи! Берега!                                                           Поле от пшеницы золотое,                                                           Голубые от луны стога. Родина! Земля отцов и дедов! Мы влюбились в эти клевера,  Родниковой свежести отведав  С краешка звенящего ведра.                                                            Это позабудется едва ли                                                          И навек, останется святым                                                          Землю! Ту, что Родиной назвали,                                                          Коль придётся, снова защитим! </vt:lpstr>
      <vt:lpstr>1 чеченская война (1994-96)</vt:lpstr>
      <vt:lpstr> В ноябре 1994 года Ельцин издал приказ о подавлении вооруженного мятежа в Чечне. Началась война.  Российское командование недооценило противника. Зимой прошли кровавые сражения за Грозный. После окончания первой чеченской кампании 1994-1996 годов судьба более чем 1200 российских военнослужащих оставалась неизвестной.  Кто-то из них был в плену у чеченских боевиков, кто-то лежал в чужой земле. Таким образом политики и генералы потеряли в Чечне фактически целый полк  (и это - не считая более 4 тысяч солдат и офицеров, официально признанных погибшими).   </vt:lpstr>
      <vt:lpstr> </vt:lpstr>
      <vt:lpstr>Слайд 7</vt:lpstr>
      <vt:lpstr>Слайд 8</vt:lpstr>
      <vt:lpstr>Слайд 9</vt:lpstr>
      <vt:lpstr>2 чеченская война (1999-2003)</vt:lpstr>
      <vt:lpstr>Слайд 11</vt:lpstr>
      <vt:lpstr>Слайд 12</vt:lpstr>
      <vt:lpstr>Слайд 13</vt:lpstr>
      <vt:lpstr>Слайд 14</vt:lpstr>
      <vt:lpstr>Простите, мальчишки!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Поэтическая летопись Великой Отечественной войны</dc:title>
  <cp:lastModifiedBy>Админ</cp:lastModifiedBy>
  <cp:revision>174</cp:revision>
  <dcterms:modified xsi:type="dcterms:W3CDTF">2012-04-23T12:20:53Z</dcterms:modified>
</cp:coreProperties>
</file>