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89" r:id="rId4"/>
    <p:sldId id="290" r:id="rId5"/>
    <p:sldId id="258" r:id="rId6"/>
    <p:sldId id="260" r:id="rId7"/>
    <p:sldId id="327" r:id="rId8"/>
    <p:sldId id="292" r:id="rId9"/>
    <p:sldId id="309" r:id="rId10"/>
    <p:sldId id="293" r:id="rId11"/>
    <p:sldId id="294" r:id="rId12"/>
    <p:sldId id="295" r:id="rId13"/>
    <p:sldId id="321" r:id="rId14"/>
    <p:sldId id="297" r:id="rId15"/>
    <p:sldId id="306" r:id="rId16"/>
    <p:sldId id="308" r:id="rId17"/>
    <p:sldId id="326" r:id="rId18"/>
    <p:sldId id="287" r:id="rId19"/>
    <p:sldId id="301" r:id="rId20"/>
    <p:sldId id="310" r:id="rId21"/>
    <p:sldId id="322" r:id="rId22"/>
    <p:sldId id="298" r:id="rId23"/>
    <p:sldId id="299" r:id="rId24"/>
    <p:sldId id="311" r:id="rId25"/>
    <p:sldId id="317" r:id="rId26"/>
    <p:sldId id="312" r:id="rId27"/>
    <p:sldId id="313" r:id="rId28"/>
    <p:sldId id="314" r:id="rId29"/>
    <p:sldId id="316" r:id="rId30"/>
    <p:sldId id="315" r:id="rId31"/>
    <p:sldId id="307" r:id="rId32"/>
    <p:sldId id="318" r:id="rId33"/>
    <p:sldId id="320" r:id="rId34"/>
    <p:sldId id="325" r:id="rId35"/>
    <p:sldId id="324" r:id="rId36"/>
    <p:sldId id="319" r:id="rId37"/>
    <p:sldId id="32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210" baseline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Уровень знаний воспитанников о предметах старины </a:t>
            </a:r>
            <a:endParaRPr lang="ru-RU" sz="2210" baseline="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c:spPr>
    </c:sideWall>
    <c:backWall>
      <c:thickness val="0"/>
      <c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35</c:v>
                </c:pt>
                <c:pt idx="1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353664"/>
        <c:axId val="77439552"/>
        <c:axId val="0"/>
      </c:bar3DChart>
      <c:catAx>
        <c:axId val="162353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defRPr>
            </a:pPr>
            <a:endParaRPr lang="ru-RU"/>
          </a:p>
        </c:txPr>
        <c:crossAx val="77439552"/>
        <c:crosses val="autoZero"/>
        <c:auto val="1"/>
        <c:lblAlgn val="ctr"/>
        <c:lblOffset val="100"/>
        <c:noMultiLvlLbl val="0"/>
      </c:catAx>
      <c:valAx>
        <c:axId val="7743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6235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12903813156559"/>
          <c:y val="0.49943468340916047"/>
          <c:w val="0.15133876585729159"/>
          <c:h val="0.17909138144542205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38100">
      <a:solidFill>
        <a:schemeClr val="accent6">
          <a:lumMod val="50000"/>
        </a:schemeClr>
      </a:solidFill>
    </a:ln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Классификация экспонатов музея</a:t>
            </a:r>
            <a:r>
              <a:rPr lang="ru-RU" sz="2400" baseline="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38795689367841E-2"/>
          <c:y val="0.15164565048327966"/>
          <c:w val="0.84239402904812632"/>
          <c:h val="0.69595585058450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Дом. Утварь</c:v>
                </c:pt>
                <c:pt idx="1">
                  <c:v>Посуда</c:v>
                </c:pt>
                <c:pt idx="2">
                  <c:v>Вышивка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4361981268328675"/>
          <c:y val="0.8550377118591761"/>
          <c:w val="0.55269304458833735"/>
          <c:h val="7.8127738893209411E-2"/>
        </c:manualLayout>
      </c:layout>
      <c:overlay val="0"/>
      <c:spPr>
        <a:ln w="38100">
          <a:solidFill>
            <a:schemeClr val="accent6">
              <a:lumMod val="50000"/>
            </a:schemeClr>
          </a:solidFill>
        </a:ln>
      </c:spPr>
      <c:txPr>
        <a:bodyPr/>
        <a:lstStyle/>
        <a:p>
          <a:pPr>
            <a:defRPr b="1" i="0" baseline="0">
              <a:solidFill>
                <a:schemeClr val="accent6">
                  <a:lumMod val="50000"/>
                </a:schemeClr>
              </a:solidFill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60000"/>
        <a:lumOff val="40000"/>
      </a:schemeClr>
    </a:solidFill>
    <a:ln w="38100">
      <a:solidFill>
        <a:schemeClr val="accent6">
          <a:lumMod val="50000"/>
        </a:schemeClr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7A43D-69C8-4173-9E97-AE65C6F1CD5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7047EB-B2EA-47AF-9A05-0DC7ACBE670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По продолжительности -долгосрочный</a:t>
          </a:r>
          <a:endParaRPr lang="ru-RU" sz="20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108E97EA-472D-48DD-B832-5FEBE2D96BC2}" type="parTrans" cxnId="{5C842486-9517-4B78-B10C-DFDDA5000F4D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8B602F3D-0C30-446F-92E9-7A965D86F313}" type="sibTrans" cxnId="{5C842486-9517-4B78-B10C-DFDDA5000F4D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03FF7158-D31A-4620-B628-ED9E07FE62C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err="1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информационно-практико-творческий</a:t>
          </a:r>
          <a:endParaRPr lang="ru-RU" sz="20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32D5A20E-D342-48B1-92FF-AAAC41709D39}" type="parTrans" cxnId="{0EA8DA3E-3E8E-40EE-99CB-623E8F614067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20522801-C930-4E19-8CF1-4A8FEDDA5CA0}" type="sibTrans" cxnId="{0EA8DA3E-3E8E-40EE-99CB-623E8F614067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1A7EB761-D0B6-43C3-A946-4B13CD8394B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интегративный</a:t>
          </a:r>
          <a:endParaRPr lang="ru-RU" sz="20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494CA924-9DA6-49E0-BD25-D0BEE445F426}" type="parTrans" cxnId="{2C34924D-710B-4DF2-B331-F40EDDD73A0B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1EAD1DDF-7E05-4298-8FC6-2ABF42756B6C}" type="sibTrans" cxnId="{2C34924D-710B-4DF2-B331-F40EDDD73A0B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94322D24-705A-489F-B991-5AB8D7623F0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Продолжительность проекта</a:t>
          </a:r>
          <a:endParaRPr lang="ru-RU" b="1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0AD76610-8C19-4F2F-8DDE-2D240087FA5F}" type="parTrans" cxnId="{7E9293F9-223C-44F3-BF32-E367D405F4CA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6A5338C0-EF8F-40EB-841F-4E033A653E8A}" type="sibTrans" cxnId="{7E9293F9-223C-44F3-BF32-E367D405F4CA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F6E58CA2-B1BD-4BE9-9767-C643DB8BB299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1 год</a:t>
          </a:r>
          <a:endParaRPr lang="ru-RU" sz="20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E6D31A8C-9512-4892-93CA-5ECE3F9CE2A1}" type="parTrans" cxnId="{879B1A87-B01D-43CF-BF8B-DCA667371714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C3619ED5-3046-4D60-AEE5-615EB9A0C3B5}" type="sibTrans" cxnId="{879B1A87-B01D-43CF-BF8B-DCA667371714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060756C1-EE20-4B85-916D-1C8F71AB409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Вид проекта:</a:t>
          </a:r>
          <a:endParaRPr lang="ru-RU" b="1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BA96F25A-8CF8-4BC4-A7CB-376BF0B16004}" type="sibTrans" cxnId="{DF0A34FC-16EB-4529-BF5F-8ECB3637983E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FE9BD7AB-8481-440E-9750-D8FB96B37CE2}" type="parTrans" cxnId="{DF0A34FC-16EB-4529-BF5F-8ECB3637983E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12391CE9-43A1-4937-9BA9-C9B1B113EEC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По количеству участников -групповой</a:t>
          </a:r>
          <a:endParaRPr lang="ru-RU" sz="20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2BC29706-B251-4F1F-9EA6-2A0BB09D4880}" type="sibTrans" cxnId="{CF152B58-75FA-4C41-B640-5B1A78186A4C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8F314984-CF39-48AF-97C4-56EFC0229FB4}" type="parTrans" cxnId="{CF152B58-75FA-4C41-B640-5B1A78186A4C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BB2B3B85-BB26-453D-9BBE-700DAAE449A8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Тип проекта:</a:t>
          </a:r>
          <a:endParaRPr lang="ru-RU" b="1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gm:t>
    </dgm:pt>
    <dgm:pt modelId="{AE64C5BF-AA0E-46FF-AAD0-79B238573792}" type="sibTrans" cxnId="{A0B34397-AAD2-4590-A0BE-787D9B3D5CA1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73D65E6E-9C36-4D57-A733-5ACA37DD84ED}" type="parTrans" cxnId="{A0B34397-AAD2-4590-A0BE-787D9B3D5CA1}">
      <dgm:prSet/>
      <dgm:spPr/>
      <dgm:t>
        <a:bodyPr/>
        <a:lstStyle/>
        <a:p>
          <a:endParaRPr lang="ru-RU">
            <a:ln>
              <a:solidFill>
                <a:schemeClr val="accent6">
                  <a:lumMod val="50000"/>
                </a:schemeClr>
              </a:solidFill>
            </a:ln>
          </a:endParaRPr>
        </a:p>
      </dgm:t>
    </dgm:pt>
    <dgm:pt modelId="{D36FBE44-3F81-4A74-BEB7-A756F8E6ECDB}" type="pres">
      <dgm:prSet presAssocID="{CBC7A43D-69C8-4173-9E97-AE65C6F1CD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230BB-59C2-4E6D-B5D8-9919328B6760}" type="pres">
      <dgm:prSet presAssocID="{94322D24-705A-489F-B991-5AB8D7623F01}" presName="boxAndChildren" presStyleCnt="0"/>
      <dgm:spPr/>
    </dgm:pt>
    <dgm:pt modelId="{5C584F29-C71B-4298-886B-8C37211B184D}" type="pres">
      <dgm:prSet presAssocID="{94322D24-705A-489F-B991-5AB8D7623F01}" presName="parentTextBox" presStyleLbl="node1" presStyleIdx="0" presStyleCnt="3"/>
      <dgm:spPr/>
      <dgm:t>
        <a:bodyPr/>
        <a:lstStyle/>
        <a:p>
          <a:endParaRPr lang="ru-RU"/>
        </a:p>
      </dgm:t>
    </dgm:pt>
    <dgm:pt modelId="{B02B179C-12F3-47C5-88DD-900A71D9C688}" type="pres">
      <dgm:prSet presAssocID="{94322D24-705A-489F-B991-5AB8D7623F01}" presName="entireBox" presStyleLbl="node1" presStyleIdx="0" presStyleCnt="3"/>
      <dgm:spPr/>
      <dgm:t>
        <a:bodyPr/>
        <a:lstStyle/>
        <a:p>
          <a:endParaRPr lang="ru-RU"/>
        </a:p>
      </dgm:t>
    </dgm:pt>
    <dgm:pt modelId="{710A3FA0-7DB2-440A-8260-340F06DFF454}" type="pres">
      <dgm:prSet presAssocID="{94322D24-705A-489F-B991-5AB8D7623F01}" presName="descendantBox" presStyleCnt="0"/>
      <dgm:spPr/>
    </dgm:pt>
    <dgm:pt modelId="{CCE1C16E-6544-4C3A-B34D-5CC6C0B8FF58}" type="pres">
      <dgm:prSet presAssocID="{F6E58CA2-B1BD-4BE9-9767-C643DB8BB299}" presName="childTextBox" presStyleLbl="fgAccFollowNode1" presStyleIdx="0" presStyleCnt="5" custScaleX="119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A01C6-ADB9-4D54-9CF7-E6A3ABC65886}" type="pres">
      <dgm:prSet presAssocID="{AE64C5BF-AA0E-46FF-AAD0-79B238573792}" presName="sp" presStyleCnt="0"/>
      <dgm:spPr/>
    </dgm:pt>
    <dgm:pt modelId="{C268FBFE-5FBE-45EB-83D3-DB15BA731EE3}" type="pres">
      <dgm:prSet presAssocID="{BB2B3B85-BB26-453D-9BBE-700DAAE449A8}" presName="arrowAndChildren" presStyleCnt="0"/>
      <dgm:spPr/>
    </dgm:pt>
    <dgm:pt modelId="{4FBDDA11-0488-4441-9369-921775683A8B}" type="pres">
      <dgm:prSet presAssocID="{BB2B3B85-BB26-453D-9BBE-700DAAE449A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26B5CF0-64C0-4880-8969-E41A91C797D2}" type="pres">
      <dgm:prSet presAssocID="{BB2B3B85-BB26-453D-9BBE-700DAAE449A8}" presName="arrow" presStyleLbl="node1" presStyleIdx="1" presStyleCnt="3" custLinFactNeighborX="-383" custLinFactNeighborY="-321"/>
      <dgm:spPr/>
      <dgm:t>
        <a:bodyPr/>
        <a:lstStyle/>
        <a:p>
          <a:endParaRPr lang="ru-RU"/>
        </a:p>
      </dgm:t>
    </dgm:pt>
    <dgm:pt modelId="{713C468A-F2ED-438A-9F38-4E865EB64BB9}" type="pres">
      <dgm:prSet presAssocID="{BB2B3B85-BB26-453D-9BBE-700DAAE449A8}" presName="descendantArrow" presStyleCnt="0"/>
      <dgm:spPr/>
    </dgm:pt>
    <dgm:pt modelId="{A546FAD0-FD7F-42A9-BF07-DBD1C724EB23}" type="pres">
      <dgm:prSet presAssocID="{03FF7158-D31A-4620-B628-ED9E07FE62CB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54656-4330-428B-97BB-02E0F872B079}" type="pres">
      <dgm:prSet presAssocID="{1A7EB761-D0B6-43C3-A946-4B13CD8394B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A82A3-54E4-47C1-A333-EFFE0729DE30}" type="pres">
      <dgm:prSet presAssocID="{BA96F25A-8CF8-4BC4-A7CB-376BF0B16004}" presName="sp" presStyleCnt="0"/>
      <dgm:spPr/>
    </dgm:pt>
    <dgm:pt modelId="{467556AF-51CA-44EE-8369-8C85335C7AC8}" type="pres">
      <dgm:prSet presAssocID="{060756C1-EE20-4B85-916D-1C8F71AB4097}" presName="arrowAndChildren" presStyleCnt="0"/>
      <dgm:spPr/>
    </dgm:pt>
    <dgm:pt modelId="{513417C7-8605-47BC-A551-71BA3E03029E}" type="pres">
      <dgm:prSet presAssocID="{060756C1-EE20-4B85-916D-1C8F71AB409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08BE0AE-C611-410D-B0F7-2F3A6645E68A}" type="pres">
      <dgm:prSet presAssocID="{060756C1-EE20-4B85-916D-1C8F71AB4097}" presName="arrow" presStyleLbl="node1" presStyleIdx="2" presStyleCnt="3"/>
      <dgm:spPr/>
      <dgm:t>
        <a:bodyPr/>
        <a:lstStyle/>
        <a:p>
          <a:endParaRPr lang="ru-RU"/>
        </a:p>
      </dgm:t>
    </dgm:pt>
    <dgm:pt modelId="{A9CC104E-A761-4343-99E3-E47E34134893}" type="pres">
      <dgm:prSet presAssocID="{060756C1-EE20-4B85-916D-1C8F71AB4097}" presName="descendantArrow" presStyleCnt="0"/>
      <dgm:spPr/>
    </dgm:pt>
    <dgm:pt modelId="{A30141E3-5DB1-4CE7-9314-B7938366F30F}" type="pres">
      <dgm:prSet presAssocID="{12391CE9-43A1-4937-9BA9-C9B1B113EEC0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EBF2-9C67-4F94-ADC0-6108FE259CA9}" type="pres">
      <dgm:prSet presAssocID="{A17047EB-B2EA-47AF-9A05-0DC7ACBE6701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F056E-94AD-4892-85B7-7C12ADF7DDDB}" type="presOf" srcId="{F6E58CA2-B1BD-4BE9-9767-C643DB8BB299}" destId="{CCE1C16E-6544-4C3A-B34D-5CC6C0B8FF58}" srcOrd="0" destOrd="0" presId="urn:microsoft.com/office/officeart/2005/8/layout/process4"/>
    <dgm:cxn modelId="{7E9293F9-223C-44F3-BF32-E367D405F4CA}" srcId="{CBC7A43D-69C8-4173-9E97-AE65C6F1CD56}" destId="{94322D24-705A-489F-B991-5AB8D7623F01}" srcOrd="2" destOrd="0" parTransId="{0AD76610-8C19-4F2F-8DDE-2D240087FA5F}" sibTransId="{6A5338C0-EF8F-40EB-841F-4E033A653E8A}"/>
    <dgm:cxn modelId="{879B1A87-B01D-43CF-BF8B-DCA667371714}" srcId="{94322D24-705A-489F-B991-5AB8D7623F01}" destId="{F6E58CA2-B1BD-4BE9-9767-C643DB8BB299}" srcOrd="0" destOrd="0" parTransId="{E6D31A8C-9512-4892-93CA-5ECE3F9CE2A1}" sibTransId="{C3619ED5-3046-4D60-AEE5-615EB9A0C3B5}"/>
    <dgm:cxn modelId="{A0B34397-AAD2-4590-A0BE-787D9B3D5CA1}" srcId="{CBC7A43D-69C8-4173-9E97-AE65C6F1CD56}" destId="{BB2B3B85-BB26-453D-9BBE-700DAAE449A8}" srcOrd="1" destOrd="0" parTransId="{73D65E6E-9C36-4D57-A733-5ACA37DD84ED}" sibTransId="{AE64C5BF-AA0E-46FF-AAD0-79B238573792}"/>
    <dgm:cxn modelId="{0EA8DA3E-3E8E-40EE-99CB-623E8F614067}" srcId="{BB2B3B85-BB26-453D-9BBE-700DAAE449A8}" destId="{03FF7158-D31A-4620-B628-ED9E07FE62CB}" srcOrd="0" destOrd="0" parTransId="{32D5A20E-D342-48B1-92FF-AAAC41709D39}" sibTransId="{20522801-C930-4E19-8CF1-4A8FEDDA5CA0}"/>
    <dgm:cxn modelId="{8DEBB65F-2589-456B-A867-C3CB79D705CC}" type="presOf" srcId="{94322D24-705A-489F-B991-5AB8D7623F01}" destId="{B02B179C-12F3-47C5-88DD-900A71D9C688}" srcOrd="1" destOrd="0" presId="urn:microsoft.com/office/officeart/2005/8/layout/process4"/>
    <dgm:cxn modelId="{22E03B1B-8B1E-4F60-8674-7250C3B7D122}" type="presOf" srcId="{1A7EB761-D0B6-43C3-A946-4B13CD8394B1}" destId="{80C54656-4330-428B-97BB-02E0F872B079}" srcOrd="0" destOrd="0" presId="urn:microsoft.com/office/officeart/2005/8/layout/process4"/>
    <dgm:cxn modelId="{E8780777-1138-4FB6-A620-95F412327DCA}" type="presOf" srcId="{12391CE9-43A1-4937-9BA9-C9B1B113EEC0}" destId="{A30141E3-5DB1-4CE7-9314-B7938366F30F}" srcOrd="0" destOrd="0" presId="urn:microsoft.com/office/officeart/2005/8/layout/process4"/>
    <dgm:cxn modelId="{9B3D18CC-96EB-4AD1-80EA-495463897154}" type="presOf" srcId="{060756C1-EE20-4B85-916D-1C8F71AB4097}" destId="{D08BE0AE-C611-410D-B0F7-2F3A6645E68A}" srcOrd="1" destOrd="0" presId="urn:microsoft.com/office/officeart/2005/8/layout/process4"/>
    <dgm:cxn modelId="{CF152B58-75FA-4C41-B640-5B1A78186A4C}" srcId="{060756C1-EE20-4B85-916D-1C8F71AB4097}" destId="{12391CE9-43A1-4937-9BA9-C9B1B113EEC0}" srcOrd="0" destOrd="0" parTransId="{8F314984-CF39-48AF-97C4-56EFC0229FB4}" sibTransId="{2BC29706-B251-4F1F-9EA6-2A0BB09D4880}"/>
    <dgm:cxn modelId="{1BBB1BE8-D029-432D-8A43-BFE7EE9F0A27}" type="presOf" srcId="{CBC7A43D-69C8-4173-9E97-AE65C6F1CD56}" destId="{D36FBE44-3F81-4A74-BEB7-A756F8E6ECDB}" srcOrd="0" destOrd="0" presId="urn:microsoft.com/office/officeart/2005/8/layout/process4"/>
    <dgm:cxn modelId="{524164E7-E4A0-47CB-83AF-77945EDB9952}" type="presOf" srcId="{BB2B3B85-BB26-453D-9BBE-700DAAE449A8}" destId="{C26B5CF0-64C0-4880-8969-E41A91C797D2}" srcOrd="1" destOrd="0" presId="urn:microsoft.com/office/officeart/2005/8/layout/process4"/>
    <dgm:cxn modelId="{A8E28121-202E-4F95-8EED-26551D150952}" type="presOf" srcId="{060756C1-EE20-4B85-916D-1C8F71AB4097}" destId="{513417C7-8605-47BC-A551-71BA3E03029E}" srcOrd="0" destOrd="0" presId="urn:microsoft.com/office/officeart/2005/8/layout/process4"/>
    <dgm:cxn modelId="{5C842486-9517-4B78-B10C-DFDDA5000F4D}" srcId="{060756C1-EE20-4B85-916D-1C8F71AB4097}" destId="{A17047EB-B2EA-47AF-9A05-0DC7ACBE6701}" srcOrd="1" destOrd="0" parTransId="{108E97EA-472D-48DD-B832-5FEBE2D96BC2}" sibTransId="{8B602F3D-0C30-446F-92E9-7A965D86F313}"/>
    <dgm:cxn modelId="{2C34924D-710B-4DF2-B331-F40EDDD73A0B}" srcId="{BB2B3B85-BB26-453D-9BBE-700DAAE449A8}" destId="{1A7EB761-D0B6-43C3-A946-4B13CD8394B1}" srcOrd="1" destOrd="0" parTransId="{494CA924-9DA6-49E0-BD25-D0BEE445F426}" sibTransId="{1EAD1DDF-7E05-4298-8FC6-2ABF42756B6C}"/>
    <dgm:cxn modelId="{B9DF4415-CC94-4FF3-B505-A970C1BD87A5}" type="presOf" srcId="{03FF7158-D31A-4620-B628-ED9E07FE62CB}" destId="{A546FAD0-FD7F-42A9-BF07-DBD1C724EB23}" srcOrd="0" destOrd="0" presId="urn:microsoft.com/office/officeart/2005/8/layout/process4"/>
    <dgm:cxn modelId="{539473A3-F773-425B-B0DA-25FEA4B25102}" type="presOf" srcId="{BB2B3B85-BB26-453D-9BBE-700DAAE449A8}" destId="{4FBDDA11-0488-4441-9369-921775683A8B}" srcOrd="0" destOrd="0" presId="urn:microsoft.com/office/officeart/2005/8/layout/process4"/>
    <dgm:cxn modelId="{2EE5D178-25EB-4DE0-A9CF-45D54C462480}" type="presOf" srcId="{A17047EB-B2EA-47AF-9A05-0DC7ACBE6701}" destId="{7583EBF2-9C67-4F94-ADC0-6108FE259CA9}" srcOrd="0" destOrd="0" presId="urn:microsoft.com/office/officeart/2005/8/layout/process4"/>
    <dgm:cxn modelId="{DF0A34FC-16EB-4529-BF5F-8ECB3637983E}" srcId="{CBC7A43D-69C8-4173-9E97-AE65C6F1CD56}" destId="{060756C1-EE20-4B85-916D-1C8F71AB4097}" srcOrd="0" destOrd="0" parTransId="{FE9BD7AB-8481-440E-9750-D8FB96B37CE2}" sibTransId="{BA96F25A-8CF8-4BC4-A7CB-376BF0B16004}"/>
    <dgm:cxn modelId="{DB8E189B-FB42-40FA-8AF7-1621300C93F7}" type="presOf" srcId="{94322D24-705A-489F-B991-5AB8D7623F01}" destId="{5C584F29-C71B-4298-886B-8C37211B184D}" srcOrd="0" destOrd="0" presId="urn:microsoft.com/office/officeart/2005/8/layout/process4"/>
    <dgm:cxn modelId="{11EF7457-687A-4F42-B7F6-0D529E2F3CC7}" type="presParOf" srcId="{D36FBE44-3F81-4A74-BEB7-A756F8E6ECDB}" destId="{3DE230BB-59C2-4E6D-B5D8-9919328B6760}" srcOrd="0" destOrd="0" presId="urn:microsoft.com/office/officeart/2005/8/layout/process4"/>
    <dgm:cxn modelId="{EB583B55-3B7D-4808-AC1A-122C8EB547EE}" type="presParOf" srcId="{3DE230BB-59C2-4E6D-B5D8-9919328B6760}" destId="{5C584F29-C71B-4298-886B-8C37211B184D}" srcOrd="0" destOrd="0" presId="urn:microsoft.com/office/officeart/2005/8/layout/process4"/>
    <dgm:cxn modelId="{ADB6E446-F92E-4B72-B8FB-ADC7DE5B1FE2}" type="presParOf" srcId="{3DE230BB-59C2-4E6D-B5D8-9919328B6760}" destId="{B02B179C-12F3-47C5-88DD-900A71D9C688}" srcOrd="1" destOrd="0" presId="urn:microsoft.com/office/officeart/2005/8/layout/process4"/>
    <dgm:cxn modelId="{542D4FCD-3592-421D-8A4A-ECC9B4863B86}" type="presParOf" srcId="{3DE230BB-59C2-4E6D-B5D8-9919328B6760}" destId="{710A3FA0-7DB2-440A-8260-340F06DFF454}" srcOrd="2" destOrd="0" presId="urn:microsoft.com/office/officeart/2005/8/layout/process4"/>
    <dgm:cxn modelId="{0C15683B-663A-45E2-8986-2A9CE4BA2836}" type="presParOf" srcId="{710A3FA0-7DB2-440A-8260-340F06DFF454}" destId="{CCE1C16E-6544-4C3A-B34D-5CC6C0B8FF58}" srcOrd="0" destOrd="0" presId="urn:microsoft.com/office/officeart/2005/8/layout/process4"/>
    <dgm:cxn modelId="{45BDCAFB-5539-4353-B7D8-25ECF5F13761}" type="presParOf" srcId="{D36FBE44-3F81-4A74-BEB7-A756F8E6ECDB}" destId="{ABDA01C6-ADB9-4D54-9CF7-E6A3ABC65886}" srcOrd="1" destOrd="0" presId="urn:microsoft.com/office/officeart/2005/8/layout/process4"/>
    <dgm:cxn modelId="{AC097170-58FF-4068-8AFD-33FC2551C631}" type="presParOf" srcId="{D36FBE44-3F81-4A74-BEB7-A756F8E6ECDB}" destId="{C268FBFE-5FBE-45EB-83D3-DB15BA731EE3}" srcOrd="2" destOrd="0" presId="urn:microsoft.com/office/officeart/2005/8/layout/process4"/>
    <dgm:cxn modelId="{884327A4-E4FD-432F-A0EE-17B6200A847A}" type="presParOf" srcId="{C268FBFE-5FBE-45EB-83D3-DB15BA731EE3}" destId="{4FBDDA11-0488-4441-9369-921775683A8B}" srcOrd="0" destOrd="0" presId="urn:microsoft.com/office/officeart/2005/8/layout/process4"/>
    <dgm:cxn modelId="{36A93512-A397-4CE4-BFF1-F2F60788F35A}" type="presParOf" srcId="{C268FBFE-5FBE-45EB-83D3-DB15BA731EE3}" destId="{C26B5CF0-64C0-4880-8969-E41A91C797D2}" srcOrd="1" destOrd="0" presId="urn:microsoft.com/office/officeart/2005/8/layout/process4"/>
    <dgm:cxn modelId="{D5839917-74A9-46D9-A82D-7190E450B808}" type="presParOf" srcId="{C268FBFE-5FBE-45EB-83D3-DB15BA731EE3}" destId="{713C468A-F2ED-438A-9F38-4E865EB64BB9}" srcOrd="2" destOrd="0" presId="urn:microsoft.com/office/officeart/2005/8/layout/process4"/>
    <dgm:cxn modelId="{CC47D546-C462-4822-A426-2ADC37C5763E}" type="presParOf" srcId="{713C468A-F2ED-438A-9F38-4E865EB64BB9}" destId="{A546FAD0-FD7F-42A9-BF07-DBD1C724EB23}" srcOrd="0" destOrd="0" presId="urn:microsoft.com/office/officeart/2005/8/layout/process4"/>
    <dgm:cxn modelId="{D3DDA6FD-62C6-4016-8CF9-EA5C4C9E3944}" type="presParOf" srcId="{713C468A-F2ED-438A-9F38-4E865EB64BB9}" destId="{80C54656-4330-428B-97BB-02E0F872B079}" srcOrd="1" destOrd="0" presId="urn:microsoft.com/office/officeart/2005/8/layout/process4"/>
    <dgm:cxn modelId="{24441351-2226-4EBC-82D3-BC43803FB244}" type="presParOf" srcId="{D36FBE44-3F81-4A74-BEB7-A756F8E6ECDB}" destId="{C2FA82A3-54E4-47C1-A333-EFFE0729DE30}" srcOrd="3" destOrd="0" presId="urn:microsoft.com/office/officeart/2005/8/layout/process4"/>
    <dgm:cxn modelId="{EA18A0DF-134A-43C3-AD7C-0D27C43809BB}" type="presParOf" srcId="{D36FBE44-3F81-4A74-BEB7-A756F8E6ECDB}" destId="{467556AF-51CA-44EE-8369-8C85335C7AC8}" srcOrd="4" destOrd="0" presId="urn:microsoft.com/office/officeart/2005/8/layout/process4"/>
    <dgm:cxn modelId="{234B1056-EADD-4503-A889-772F90464F00}" type="presParOf" srcId="{467556AF-51CA-44EE-8369-8C85335C7AC8}" destId="{513417C7-8605-47BC-A551-71BA3E03029E}" srcOrd="0" destOrd="0" presId="urn:microsoft.com/office/officeart/2005/8/layout/process4"/>
    <dgm:cxn modelId="{7A3910E7-CCF6-4E7A-88F3-81429EC535A8}" type="presParOf" srcId="{467556AF-51CA-44EE-8369-8C85335C7AC8}" destId="{D08BE0AE-C611-410D-B0F7-2F3A6645E68A}" srcOrd="1" destOrd="0" presId="urn:microsoft.com/office/officeart/2005/8/layout/process4"/>
    <dgm:cxn modelId="{FD60385A-915C-4733-9925-B9311F6D99B5}" type="presParOf" srcId="{467556AF-51CA-44EE-8369-8C85335C7AC8}" destId="{A9CC104E-A761-4343-99E3-E47E34134893}" srcOrd="2" destOrd="0" presId="urn:microsoft.com/office/officeart/2005/8/layout/process4"/>
    <dgm:cxn modelId="{08734645-4599-4AD9-9855-672072EF849D}" type="presParOf" srcId="{A9CC104E-A761-4343-99E3-E47E34134893}" destId="{A30141E3-5DB1-4CE7-9314-B7938366F30F}" srcOrd="0" destOrd="0" presId="urn:microsoft.com/office/officeart/2005/8/layout/process4"/>
    <dgm:cxn modelId="{8FDFB99C-6B4B-478B-B7A8-8ACD9E9A5D6B}" type="presParOf" srcId="{A9CC104E-A761-4343-99E3-E47E34134893}" destId="{7583EBF2-9C67-4F94-ADC0-6108FE259CA9}" srcOrd="1" destOrd="0" presId="urn:microsoft.com/office/officeart/2005/8/layout/process4"/>
  </dgm:cxnLst>
  <dgm:bg>
    <a:solidFill>
      <a:schemeClr val="accent6">
        <a:lumMod val="60000"/>
        <a:lumOff val="40000"/>
      </a:schemeClr>
    </a:solidFill>
  </dgm:bg>
  <dgm:whole>
    <a:ln w="38100"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B179C-12F3-47C5-88DD-900A71D9C688}">
      <dsp:nvSpPr>
        <dsp:cNvPr id="0" name=""/>
        <dsp:cNvSpPr/>
      </dsp:nvSpPr>
      <dsp:spPr>
        <a:xfrm>
          <a:off x="0" y="4498951"/>
          <a:ext cx="8064896" cy="1476656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Продолжительность проекта</a:t>
          </a:r>
          <a:endParaRPr lang="ru-RU" sz="2600" b="1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>
        <a:off x="0" y="4498951"/>
        <a:ext cx="8064896" cy="797394"/>
      </dsp:txXfrm>
    </dsp:sp>
    <dsp:sp modelId="{CCE1C16E-6544-4C3A-B34D-5CC6C0B8FF58}">
      <dsp:nvSpPr>
        <dsp:cNvPr id="0" name=""/>
        <dsp:cNvSpPr/>
      </dsp:nvSpPr>
      <dsp:spPr>
        <a:xfrm>
          <a:off x="2864" y="5266812"/>
          <a:ext cx="8059166" cy="67926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1 год</a:t>
          </a:r>
          <a:endParaRPr lang="ru-RU" sz="2000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>
        <a:off x="2864" y="5266812"/>
        <a:ext cx="8059166" cy="679261"/>
      </dsp:txXfrm>
    </dsp:sp>
    <dsp:sp modelId="{C26B5CF0-64C0-4880-8969-E41A91C797D2}">
      <dsp:nvSpPr>
        <dsp:cNvPr id="0" name=""/>
        <dsp:cNvSpPr/>
      </dsp:nvSpPr>
      <dsp:spPr>
        <a:xfrm rot="10800000">
          <a:off x="0" y="2242713"/>
          <a:ext cx="8064896" cy="2271097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Тип проекта:</a:t>
          </a:r>
          <a:endParaRPr lang="ru-RU" sz="2600" b="1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 rot="-10800000">
        <a:off x="0" y="2242713"/>
        <a:ext cx="8064896" cy="797155"/>
      </dsp:txXfrm>
    </dsp:sp>
    <dsp:sp modelId="{A546FAD0-FD7F-42A9-BF07-DBD1C724EB23}">
      <dsp:nvSpPr>
        <dsp:cNvPr id="0" name=""/>
        <dsp:cNvSpPr/>
      </dsp:nvSpPr>
      <dsp:spPr>
        <a:xfrm>
          <a:off x="0" y="3047159"/>
          <a:ext cx="4032448" cy="67905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информационно-практико-творческий</a:t>
          </a:r>
          <a:endParaRPr lang="ru-RU" sz="2000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>
        <a:off x="0" y="3047159"/>
        <a:ext cx="4032448" cy="679058"/>
      </dsp:txXfrm>
    </dsp:sp>
    <dsp:sp modelId="{80C54656-4330-428B-97BB-02E0F872B079}">
      <dsp:nvSpPr>
        <dsp:cNvPr id="0" name=""/>
        <dsp:cNvSpPr/>
      </dsp:nvSpPr>
      <dsp:spPr>
        <a:xfrm>
          <a:off x="4032448" y="3047159"/>
          <a:ext cx="4032448" cy="67905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интегративный</a:t>
          </a:r>
          <a:endParaRPr lang="ru-RU" sz="2000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>
        <a:off x="4032448" y="3047159"/>
        <a:ext cx="4032448" cy="679058"/>
      </dsp:txXfrm>
    </dsp:sp>
    <dsp:sp modelId="{D08BE0AE-C611-410D-B0F7-2F3A6645E68A}">
      <dsp:nvSpPr>
        <dsp:cNvPr id="0" name=""/>
        <dsp:cNvSpPr/>
      </dsp:nvSpPr>
      <dsp:spPr>
        <a:xfrm rot="10800000">
          <a:off x="0" y="1056"/>
          <a:ext cx="8064896" cy="2271097"/>
        </a:xfrm>
        <a:prstGeom prst="upArrowCallou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Вид проекта:</a:t>
          </a:r>
          <a:endParaRPr lang="ru-RU" sz="2600" b="1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 rot="-10800000">
        <a:off x="0" y="1056"/>
        <a:ext cx="8064896" cy="797155"/>
      </dsp:txXfrm>
    </dsp:sp>
    <dsp:sp modelId="{A30141E3-5DB1-4CE7-9314-B7938366F30F}">
      <dsp:nvSpPr>
        <dsp:cNvPr id="0" name=""/>
        <dsp:cNvSpPr/>
      </dsp:nvSpPr>
      <dsp:spPr>
        <a:xfrm>
          <a:off x="0" y="798211"/>
          <a:ext cx="4032448" cy="67905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По количеству участников -групповой</a:t>
          </a:r>
          <a:endParaRPr lang="ru-RU" sz="2000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>
        <a:off x="0" y="798211"/>
        <a:ext cx="4032448" cy="679058"/>
      </dsp:txXfrm>
    </dsp:sp>
    <dsp:sp modelId="{7583EBF2-9C67-4F94-ADC0-6108FE259CA9}">
      <dsp:nvSpPr>
        <dsp:cNvPr id="0" name=""/>
        <dsp:cNvSpPr/>
      </dsp:nvSpPr>
      <dsp:spPr>
        <a:xfrm>
          <a:off x="4032448" y="798211"/>
          <a:ext cx="4032448" cy="679058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latin typeface="Comic Sans MS" pitchFamily="66" charset="0"/>
            </a:rPr>
            <a:t>По продолжительности -долгосрочный</a:t>
          </a:r>
          <a:endParaRPr lang="ru-RU" sz="2000" kern="1200" dirty="0">
            <a:ln>
              <a:solidFill>
                <a:schemeClr val="accent6">
                  <a:lumMod val="50000"/>
                </a:schemeClr>
              </a:solidFill>
            </a:ln>
            <a:latin typeface="Comic Sans MS" pitchFamily="66" charset="0"/>
          </a:endParaRPr>
        </a:p>
      </dsp:txBody>
      <dsp:txXfrm>
        <a:off x="4032448" y="798211"/>
        <a:ext cx="4032448" cy="67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BDB2-42FE-4DAC-8D8F-A90625269068}" type="datetimeFigureOut">
              <a:rPr lang="ru-RU" smtClean="0"/>
              <a:pPr/>
              <a:t>21.06.2013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BCF9-55A7-4FB0-9823-59EF09B963B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784976" cy="648071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5832648" cy="2304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КГОКУ «Детский дом с. Вольно-Надеждинское»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</a:t>
            </a:r>
            <a:r>
              <a:rPr lang="ru-RU" sz="6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Бабушкин </a:t>
            </a: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чуланчик</a:t>
            </a:r>
            <a:r>
              <a:rPr lang="ru-RU" sz="6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4968552" cy="2137792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Педагогический проект</a:t>
            </a:r>
          </a:p>
          <a:p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 организации мини-музея предметов русской старины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подготовила: Оськина Марина Валериевна, воспитатель высшей квалификационной категории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43608" y="188640"/>
            <a:ext cx="7128792" cy="1512168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Рабочий план реализации проекта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57093"/>
              </p:ext>
            </p:extLst>
          </p:nvPr>
        </p:nvGraphicFramePr>
        <p:xfrm>
          <a:off x="323528" y="1772816"/>
          <a:ext cx="8496944" cy="4824536"/>
        </p:xfrm>
        <a:graphic>
          <a:graphicData uri="http://schemas.openxmlformats.org/drawingml/2006/table">
            <a:tbl>
              <a:tblPr/>
              <a:tblGrid>
                <a:gridCol w="6353570"/>
                <a:gridCol w="2143374"/>
              </a:tblGrid>
              <a:tr h="334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Содержание работы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7305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Сроки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52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Организация творческой группы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– педагог и  воспитанники, по разработке идеи создания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мини-музея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«Бабушкин чуланчик»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Август 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сентябрь 2012-2013г.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3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Начало реализации проекта, планирование расположения полок для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экспонатов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Август – сентябрь 2012 -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2013г.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03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Сбор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 экспонатов для экспозиции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мини-музея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В течение всего года.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1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Открытие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мини-музея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на творческом отчёте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Май 2013г.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43608" y="0"/>
            <a:ext cx="7128792" cy="1700808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</a:rPr>
              <a:t>Этапы реализации проекта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09634"/>
              </p:ext>
            </p:extLst>
          </p:nvPr>
        </p:nvGraphicFramePr>
        <p:xfrm>
          <a:off x="251520" y="1772816"/>
          <a:ext cx="8640960" cy="4700332"/>
        </p:xfrm>
        <a:graphic>
          <a:graphicData uri="http://schemas.openxmlformats.org/drawingml/2006/table">
            <a:tbl>
              <a:tblPr/>
              <a:tblGrid>
                <a:gridCol w="722740"/>
                <a:gridCol w="1566746"/>
                <a:gridCol w="4874388"/>
                <a:gridCol w="1477086"/>
              </a:tblGrid>
              <a:tr h="285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Название этапа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mic Sans MS"/>
                          <a:ea typeface="Times New Roman"/>
                        </a:rPr>
                        <a:t>Цель </a:t>
                      </a: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этапа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Сроки выполнения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1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mic Sans MS"/>
                          <a:ea typeface="Times New Roman"/>
                        </a:rPr>
                        <a:t>подготовительный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мотивация, целеполагание проекта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Август </a:t>
                      </a:r>
                      <a:r>
                        <a:rPr lang="ru-RU" sz="1200" b="1" dirty="0" smtClean="0">
                          <a:latin typeface="Comic Sans MS"/>
                          <a:ea typeface="Times New Roman"/>
                        </a:rPr>
                        <a:t>2012г.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7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проектировочный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построение ориентировочно – распределительной системы деятельности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Сентябрь </a:t>
                      </a:r>
                      <a:r>
                        <a:rPr lang="ru-RU" sz="1200" b="1" dirty="0" smtClean="0">
                          <a:latin typeface="Comic Sans MS"/>
                          <a:ea typeface="Times New Roman"/>
                        </a:rPr>
                        <a:t>2012г.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96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практический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реализация проекта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Август 2012г-апрель </a:t>
                      </a:r>
                      <a:r>
                        <a:rPr lang="ru-RU" sz="1200" b="1" dirty="0" smtClean="0">
                          <a:latin typeface="Comic Sans MS"/>
                          <a:ea typeface="Times New Roman"/>
                        </a:rPr>
                        <a:t>2013г.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7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аналитико-коррекционный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анализ промежуточных результатов работы по организации мини-музея и внесение изменений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Январь </a:t>
                      </a:r>
                      <a:r>
                        <a:rPr lang="ru-RU" sz="1200" b="1" dirty="0" smtClean="0">
                          <a:latin typeface="Comic Sans MS"/>
                          <a:ea typeface="Times New Roman"/>
                        </a:rPr>
                        <a:t>2013г.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6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заключительный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сопоставление действительных и желаемых результатов работы. Переход на следующий уровень </a:t>
                      </a:r>
                      <a:r>
                        <a:rPr lang="ru-RU" sz="1200" b="1" dirty="0" smtClean="0">
                          <a:latin typeface="Comic Sans MS"/>
                          <a:ea typeface="Times New Roman"/>
                        </a:rPr>
                        <a:t>развития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mic Sans MS"/>
                          <a:ea typeface="Times New Roman"/>
                        </a:rPr>
                        <a:t>Апрель – май </a:t>
                      </a:r>
                      <a:r>
                        <a:rPr lang="ru-RU" sz="1200" b="1" dirty="0" smtClean="0">
                          <a:latin typeface="Comic Sans MS"/>
                          <a:ea typeface="Times New Roman"/>
                        </a:rPr>
                        <a:t>2013г.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0162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ая выноска 2"/>
          <p:cNvSpPr/>
          <p:nvPr/>
        </p:nvSpPr>
        <p:spPr>
          <a:xfrm>
            <a:off x="2195736" y="260648"/>
            <a:ext cx="6120680" cy="675456"/>
          </a:xfrm>
          <a:prstGeom prst="wedgeRectCallout">
            <a:avLst>
              <a:gd name="adj1" fmla="val -61554"/>
              <a:gd name="adj2" fmla="val 16996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</a:rPr>
              <a:t>Примерный расход материалов: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67683"/>
              </p:ext>
            </p:extLst>
          </p:nvPr>
        </p:nvGraphicFramePr>
        <p:xfrm>
          <a:off x="2339753" y="1556791"/>
          <a:ext cx="6552728" cy="5160422"/>
        </p:xfrm>
        <a:graphic>
          <a:graphicData uri="http://schemas.openxmlformats.org/drawingml/2006/table">
            <a:tbl>
              <a:tblPr/>
              <a:tblGrid>
                <a:gridCol w="2592287"/>
                <a:gridCol w="1296144"/>
                <a:gridCol w="1368152"/>
                <a:gridCol w="1296145"/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mic Sans MS"/>
                          <a:ea typeface="Times New Roman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Количество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Цена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mic Sans MS"/>
                          <a:ea typeface="Times New Roman"/>
                        </a:rPr>
                        <a:t>С</a:t>
                      </a:r>
                      <a:r>
                        <a:rPr lang="ru-RU" sz="1600" b="1" dirty="0" smtClean="0">
                          <a:latin typeface="Comic Sans MS"/>
                          <a:ea typeface="Times New Roman"/>
                        </a:rPr>
                        <a:t>тоимость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2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omic Sans MS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/>
                          <a:ea typeface="Times New Roman"/>
                        </a:rPr>
                        <a:t>Доски </a:t>
                      </a: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для навесных полок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6 штук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350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2100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7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Морилка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1 бут.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138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138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7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Лак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 3 бут.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185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555руб.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Comic Sans MS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/>
                          <a:ea typeface="Times New Roman"/>
                        </a:rPr>
                        <a:t>Крепёжный </a:t>
                      </a: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материал(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шурупы, гвозди)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  200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87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/>
                          <a:ea typeface="Times New Roman"/>
                        </a:rPr>
                        <a:t>Краска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 2 банки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250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500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5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Уголки для крепления полок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33 шт.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18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594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63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/>
                          <a:ea typeface="Times New Roman"/>
                        </a:rPr>
                        <a:t>Искусственные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Перец, чеснок, лук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3 вязки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/>
                          <a:ea typeface="Times New Roman"/>
                        </a:rPr>
                        <a:t>75 </a:t>
                      </a: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225 руб.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8781" marR="487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1520" y="0"/>
            <a:ext cx="8640960" cy="6741368"/>
          </a:xfrm>
          <a:prstGeom prst="horizontalScroll">
            <a:avLst>
              <a:gd name="adj" fmla="val 9548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</a:rPr>
              <a:t>Прогнозируемые результаты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47700" algn="l"/>
              </a:tabLst>
            </a:pPr>
            <a:endParaRPr lang="ru-RU" sz="1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Результатом работы над данным проектом является сохранение наследия и использования его в воспитании и формировании личности подрастающего поколения, что приведёт к улучшению качества социальной среды.</a:t>
            </a:r>
            <a:endParaRPr lang="ru-RU" sz="15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 Проект служит объединению, сплочению людей вокруг высокой благородной цели сохранить прошлое, настоящее для будущих потомков, играет огромную роль в формировании здоровой личности ребёнка.</a:t>
            </a:r>
            <a:endParaRPr lang="ru-RU" sz="15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Очень надеюсь, что создание мини-музея «Бабушкин чуланчик» активизирует участие воспитанников в творческих конкурсах и акциях патриотического направления.</a:t>
            </a:r>
            <a:endParaRPr lang="ru-RU" sz="15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Произойдёт позитивное изменение в отношениях поколений, проявление сострадания, отзывчивости, толерантности.</a:t>
            </a:r>
            <a:endParaRPr lang="ru-RU" sz="15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Создание мини-музея – это мотив, смысл, направление, результат многих занятий. Ребята, создавая работы, раскрывают свой характер, становятся бескорыстными, незаменимыми помощниками в важном деле. Идёт постоянное сотрудничество - воспитатель и ребёнок, воспитывается сознательная дисциплина.</a:t>
            </a:r>
            <a:endParaRPr lang="ru-RU" sz="15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indent="3556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47700" algn="l"/>
              </a:tabLst>
            </a:pPr>
            <a:r>
              <a:rPr lang="ru-RU" sz="15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</a:rPr>
              <a:t> В перспективе развития музея – общение с другими музеями декоративно-прикладного творчества, посещение художественных выставок, ярмарок. Пополнение коллекции новыми экспонатами.</a:t>
            </a:r>
            <a:endParaRPr lang="ru-RU" sz="15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88639"/>
            <a:ext cx="8820026" cy="648072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Вертикальный свиток 2"/>
          <p:cNvSpPr/>
          <p:nvPr/>
        </p:nvSpPr>
        <p:spPr>
          <a:xfrm>
            <a:off x="4499992" y="260648"/>
            <a:ext cx="4464496" cy="6192688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870087"/>
              </p:ext>
            </p:extLst>
          </p:nvPr>
        </p:nvGraphicFramePr>
        <p:xfrm>
          <a:off x="5112060" y="866615"/>
          <a:ext cx="3240360" cy="5566584"/>
        </p:xfrm>
        <a:graphic>
          <a:graphicData uri="http://schemas.openxmlformats.org/drawingml/2006/table">
            <a:tbl>
              <a:tblPr/>
              <a:tblGrid>
                <a:gridCol w="865620"/>
                <a:gridCol w="2374740"/>
              </a:tblGrid>
              <a:tr h="464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</a:rPr>
                        <a:t>Риски 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 п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</a:rPr>
                        <a:t>ути их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omic Sans MS"/>
                          <a:ea typeface="Times New Roman"/>
                        </a:rPr>
                        <a:t>преодоления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274" marR="6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274" marR="6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 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1.Отсутствие опыта организации музейного дела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274" marR="6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-знакомство с опытом работы мини-музеев в других общеобразовательных учреждениях;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-анализ и изучение имеющейся теоретической информации с привлечением интернет ресурсов.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274" marR="6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2.Недостаточность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Финансирования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274" marR="6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mic Sans MS"/>
                          <a:ea typeface="Times New Roman"/>
                        </a:rPr>
                        <a:t>-поиск дополнительных источников финансирования (спонсорских средств)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8274" marR="682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395536" y="332656"/>
            <a:ext cx="8568952" cy="6192688"/>
          </a:xfrm>
          <a:prstGeom prst="ellipseRibbon">
            <a:avLst>
              <a:gd name="adj1" fmla="val 18829"/>
              <a:gd name="adj2" fmla="val 64971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езультаты проекта</a:t>
            </a:r>
            <a:endParaRPr lang="ru-RU" sz="7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skina\Desktop\сжатие\второе сжатие\сжжжжжж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084"/>
            <a:ext cx="7992888" cy="59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skina\Desktop\сжатие\второе сжатие\сжжжжжж\Рисунок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848872" cy="58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skina\Desktop\сжатие\второе сжатие\сжжжжжж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47367" cy="62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259632" y="260648"/>
            <a:ext cx="6912768" cy="1412776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Книга отзывов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skina\Desktop\сжатие\второе сжатие\сжжжжжж\Рисунок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483"/>
            <a:ext cx="8208912" cy="61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467544" y="260648"/>
            <a:ext cx="8136904" cy="6336704"/>
          </a:xfrm>
          <a:prstGeom prst="horizontalScroll">
            <a:avLst>
              <a:gd name="adj" fmla="val 163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840760" cy="625070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Нам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кое-что простит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эпоха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Отлюбит с нами, отгрустит,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Но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что Россию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знаем, плохо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уж, наверно, не простит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Александр Прокофьев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skina\Desktop\сжатие\второе сжатие\сжжжжжж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9" y="188640"/>
            <a:ext cx="8535679" cy="63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115616" y="188640"/>
            <a:ext cx="7128792" cy="1368152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Тексты отзывов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 rot="20620351">
            <a:off x="440758" y="2043070"/>
            <a:ext cx="2160240" cy="165618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Какая красота!!! С какой любовью всё сделано!!!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67489" y="4077072"/>
            <a:ext cx="4752528" cy="2304068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Вы - УМНИЦА! Так и хочется зайти к Вам, и в такой обстановке попить горячий чаёк (к нам опять пришла зима, а у Вас пахнет весной)!</a:t>
            </a:r>
          </a:p>
          <a:p>
            <a:pPr algn="ctr"/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 rot="1606205">
            <a:off x="5649926" y="3378388"/>
            <a:ext cx="2931832" cy="228662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Какая красота!!! Получила массу удовольствия от просмотра!!! Удачи вашему музею! А вам - новых творческих побед!!!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 rot="20698870">
            <a:off x="238304" y="511702"/>
            <a:ext cx="4265863" cy="240153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 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Все работы очень красивые, нежные. Керосиновые лампы, самовары и утюги - это вообще восторг и мечта!</a:t>
            </a:r>
          </a:p>
          <a:p>
            <a:pPr algn="ctr"/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 rot="1055668">
            <a:off x="4390393" y="974345"/>
            <a:ext cx="4265863" cy="318808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Это ведь...- душа, тепло, уют, спокойствие и умиление ....и всё это в одном Чуланчике.... Я теперь часто буду смотреть на эти работы... хорошо становится на душе...           СПАСИБО!!!!!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 rot="21336167">
            <a:off x="527893" y="3038102"/>
            <a:ext cx="4962859" cy="3456384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 rot="21295038">
            <a:off x="1038919" y="2870302"/>
            <a:ext cx="3827255" cy="329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9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Прекрасные работы и идея с созданием музея просто замечательная!!!! А фото и, правда, даже мало!!!! Хочется рассматривать и рассматривать!!!</a:t>
            </a:r>
            <a:endParaRPr kumimoji="0" lang="ru-RU" sz="229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260648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260648"/>
            <a:ext cx="8640960" cy="6408712"/>
          </a:xfrm>
          <a:prstGeom prst="ellipseRibbon">
            <a:avLst>
              <a:gd name="adj1" fmla="val 18829"/>
              <a:gd name="adj2" fmla="val 64971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Экспонаты музея</a:t>
            </a:r>
            <a:endParaRPr lang="ru-RU" sz="7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skina\Desktop\сжатие\сж-сж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5869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kina\Desktop\сжатие\сж-сж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27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skina\Desktop\сжатие\сж-сж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6" y="3140968"/>
            <a:ext cx="8554274" cy="34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kina\Desktop\сжатие\сж-сж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859"/>
            <a:ext cx="8640960" cy="64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skina\Desktop\сжатие\сж-сж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oskina\Desktop\сжатие\сж-сж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38925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skina\Desktop\сжатие\сж-сж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262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1520" y="980728"/>
            <a:ext cx="8568952" cy="561662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5600" algn="just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В условиях детского дома трудно создать экспозиции, которые</a:t>
            </a:r>
            <a:r>
              <a:rPr lang="ru-RU" b="1" u="sng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соответствуют требованиям музейного дела. Существует практика, создаваемые в образовательных учреждениях музеи называть мини-музеями.</a:t>
            </a:r>
          </a:p>
          <a:p>
            <a:pPr indent="355600" algn="just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Мини-музей «Бабушкин чуланчик» решает задачи социально – личностного и нравственно-патриотического воспитания подрастающего поколения. Размещённые в мини-музее экспонаты, позволяют проводить работу по ознакомлению ребят детского дома с бытом и укладом жизни на Руси, с традициями русского народа. Через живое прикосновение к культуре наших предков, прививается любовь к России, к нашей Родине, к народному творчеству.</a:t>
            </a:r>
          </a:p>
          <a:p>
            <a:pPr indent="355600" algn="just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 Значение музея в воспитании ребёнка нельзя переоценить. Работа в музее формирует представление о предметном мире, созданном руками человека, развивает у детей наглядно- действенное мышление.</a:t>
            </a:r>
          </a:p>
          <a:p>
            <a:pPr indent="355600" algn="just"/>
            <a:r>
              <a:rPr lang="ru-RU" b="1" dirty="0" smtClean="0">
                <a:solidFill>
                  <a:schemeClr val="tx1"/>
                </a:solidFill>
                <a:latin typeface="Comic Sans MS" pitchFamily="66" charset="0"/>
              </a:rPr>
              <a:t>Проект рассчитан на детей 4-15лет.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249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Аннотация проекта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skina\Desktop\сжатие\сж-сж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8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skina\Desktop\сжатие\сж-сж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241"/>
            <a:ext cx="7920880" cy="32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skina\Desktop\сжатие\сж-сж\Рисунок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754447"/>
            <a:ext cx="7560840" cy="29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skina\Desktop\сжатие\сж-сж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4" y="692697"/>
            <a:ext cx="84810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skina\Desktop\сжатие\сж-сж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skina\Desktop\сжатие\сж-сж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0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skina\Desktop\сжатие\сж-сж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1" y="332656"/>
            <a:ext cx="8136904" cy="61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skina\Desktop\сжатие\сж-сж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1574"/>
            <a:ext cx="808302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руглая лента лицом вниз 4"/>
          <p:cNvSpPr/>
          <p:nvPr/>
        </p:nvSpPr>
        <p:spPr>
          <a:xfrm>
            <a:off x="266863" y="1320853"/>
            <a:ext cx="8640960" cy="4008495"/>
          </a:xfrm>
          <a:prstGeom prst="ellipseRibbon">
            <a:avLst>
              <a:gd name="adj1" fmla="val 18829"/>
              <a:gd name="adj2" fmla="val 64971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Приглашаем в </a:t>
            </a:r>
            <a:r>
              <a:rPr lang="ru-RU" sz="6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наш </a:t>
            </a:r>
            <a:r>
              <a:rPr lang="ru-RU" sz="6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музей!</a:t>
            </a:r>
            <a:endParaRPr lang="ru-RU" sz="6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39552" y="404664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95736" y="811423"/>
            <a:ext cx="56166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     Обоснование необходимости проекта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43608" y="116632"/>
            <a:ext cx="7128792" cy="1584176"/>
          </a:xfrm>
          <a:prstGeom prst="horizontalScroll">
            <a:avLst>
              <a:gd name="adj" fmla="val 2499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Обоснование необходимости проекта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4608512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/>
            <a:r>
              <a:rPr lang="ru-RU" dirty="0" smtClean="0"/>
              <a:t> </a:t>
            </a:r>
            <a:endParaRPr lang="ru-RU" sz="7200" dirty="0" smtClean="0"/>
          </a:p>
          <a:p>
            <a:pPr indent="355600" algn="just"/>
            <a:r>
              <a:rPr lang="ru-RU" sz="7200" b="1" dirty="0" smtClean="0">
                <a:solidFill>
                  <a:schemeClr val="tx1"/>
                </a:solidFill>
                <a:latin typeface="Comic Sans MS" pitchFamily="66" charset="0"/>
              </a:rPr>
              <a:t>Происходящие изменения в обществе выдвинули ряд важных, качественно новых задач по формированию патриотизма и гражданственности у подрастающего поколения. В связи с этим проблема нравственно-патриотического воспитания детей становится одной из самых актуальных на современном этапе.</a:t>
            </a:r>
          </a:p>
          <a:p>
            <a:pPr indent="355600" algn="just"/>
            <a:r>
              <a:rPr lang="ru-RU" sz="7200" b="1" dirty="0" smtClean="0">
                <a:solidFill>
                  <a:schemeClr val="tx1"/>
                </a:solidFill>
                <a:latin typeface="Comic Sans MS" pitchFamily="66" charset="0"/>
              </a:rPr>
              <a:t>  В наше компьютеризированное время, стало меньше уделяться внимания русской культуре и быту, поэтому я серьёзно задумалась над проблемой приобщения воспитанников к истокам русской народной культуры.</a:t>
            </a:r>
          </a:p>
          <a:p>
            <a:pPr indent="355600" algn="just"/>
            <a:r>
              <a:rPr lang="ru-RU" sz="7200" b="1" dirty="0" smtClean="0">
                <a:solidFill>
                  <a:schemeClr val="tx1"/>
                </a:solidFill>
                <a:latin typeface="Comic Sans MS" pitchFamily="66" charset="0"/>
              </a:rPr>
              <a:t>  Для осуществления работы по ознакомлению воспитанников с русской народной культурой и бытом, решила использовать такую форму работы, как создание мини-музея, где  размещены предметы быта вышедшие из употребления. Посоветовавшись с ребятами моей группы, мини-музей решили назвать «Бабушкин чуланчик».</a:t>
            </a:r>
          </a:p>
          <a:p>
            <a:pPr indent="355600" algn="just"/>
            <a:r>
              <a:rPr lang="ru-RU" sz="7200" b="1" dirty="0" smtClean="0">
                <a:solidFill>
                  <a:schemeClr val="tx1"/>
                </a:solidFill>
                <a:latin typeface="Comic Sans MS" pitchFamily="66" charset="0"/>
              </a:rPr>
              <a:t>   Наш мини-музей знакомит ребят с укладом жизни русского народа, погружает в мир быта  крестьянства, создаёт картину духовного своеобразия русских традиций. Народные традиции - это особое явление народной культуры. Наполнявшая дом утварь изготовлялась, приобреталась и хранилась столетиями. </a:t>
            </a:r>
            <a:endParaRPr lang="ru-RU" sz="7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1656184" cy="6048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76672"/>
            <a:ext cx="5832648" cy="5832648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indent="355600" algn="just"/>
            <a:r>
              <a:rPr lang="ru-RU" sz="1500" dirty="0">
                <a:solidFill>
                  <a:schemeClr val="tx1"/>
                </a:solidFill>
                <a:latin typeface="Comic Sans MS" pitchFamily="66" charset="0"/>
              </a:rPr>
              <a:t>С   уверенностью   можно  сказать,  что большинство,  к   сожалению, очень поверхностно </a:t>
            </a:r>
            <a:r>
              <a:rPr lang="ru-RU" sz="1500" dirty="0" smtClean="0">
                <a:solidFill>
                  <a:schemeClr val="tx1"/>
                </a:solidFill>
                <a:latin typeface="Comic Sans MS" pitchFamily="66" charset="0"/>
              </a:rPr>
              <a:t>знакомы </a:t>
            </a:r>
            <a:r>
              <a:rPr lang="ru-RU" sz="1500" dirty="0">
                <a:solidFill>
                  <a:schemeClr val="tx1"/>
                </a:solidFill>
                <a:latin typeface="Comic Sans MS" pitchFamily="66" charset="0"/>
              </a:rPr>
              <a:t>с народной  культурой.    Как  жили   русские  люди?   Как  работали  и  отдыхали?   Что  их  радовало, что   тревожило?    Чем   украшали   свой   быт?   Ответить  на  эти   и  подобные   вопросы,  значит   восстановить    связь   времен,    вернуть   утраченные   ценности. </a:t>
            </a:r>
            <a:endParaRPr lang="ru-RU" sz="15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indent="355600" algn="just"/>
            <a:endParaRPr lang="ru-RU" sz="1500" dirty="0">
              <a:solidFill>
                <a:schemeClr val="tx1"/>
              </a:solidFill>
              <a:latin typeface="Comic Sans MS" pitchFamily="66" charset="0"/>
            </a:endParaRPr>
          </a:p>
          <a:p>
            <a:pPr indent="355600" algn="just"/>
            <a:r>
              <a:rPr lang="ru-RU" sz="1500" dirty="0">
                <a:solidFill>
                  <a:schemeClr val="tx1"/>
                </a:solidFill>
                <a:latin typeface="Comic Sans MS" pitchFamily="66" charset="0"/>
              </a:rPr>
              <a:t>Знакомя воспитанников с предметами русского  народного  быта,  с фольклором,  мы тем самым помогаем  ребенку усвоить лучшее из опыта, в течение веков накопленного нашими предками. Это поможет детям с самого раннего возраста понять, что они - часть великого русского народа.  </a:t>
            </a:r>
          </a:p>
          <a:p>
            <a:pPr indent="355600" algn="just"/>
            <a:r>
              <a:rPr lang="ru-RU" sz="1500" dirty="0">
                <a:solidFill>
                  <a:schemeClr val="tx1"/>
                </a:solidFill>
                <a:latin typeface="Comic Sans MS" pitchFamily="66" charset="0"/>
              </a:rPr>
              <a:t>Работу  по  ознакомлению  детей   моей  группы  с  истоками   русской  народной  культуры  я  веду с использованием  метода проектных технологий, который   помогает  не  только  знакомить  детей   с  предметами   быта, но и сформировать практические  умения,  которые  потом  могли бы  им  пригодиться  в жизни. Тип проекта создание музея «Бабушкин чуланчик»-   информационно-творческий,  так  как дети  не  только  узнали  много нового о    предметах  русского  народного  быта, научились ими пользоваться, закрепили название предметов - ухват, чугунок, примус, угольный утюг, керосиновая лампа, подсвечник и т.д.  И, самое главное, хорошо   освоили    новую  для   них   технику - </a:t>
            </a:r>
            <a:r>
              <a:rPr lang="ru-RU" sz="1500" dirty="0" err="1">
                <a:solidFill>
                  <a:schemeClr val="tx1"/>
                </a:solidFill>
                <a:latin typeface="Comic Sans MS" pitchFamily="66" charset="0"/>
              </a:rPr>
              <a:t>декупаж</a:t>
            </a:r>
            <a:r>
              <a:rPr lang="ru-RU" sz="1500" dirty="0">
                <a:solidFill>
                  <a:schemeClr val="tx1"/>
                </a:solidFill>
                <a:latin typeface="Comic Sans MS" pitchFamily="66" charset="0"/>
              </a:rPr>
              <a:t>, работу с салфетками.</a:t>
            </a:r>
          </a:p>
          <a:p>
            <a:pPr algn="l"/>
            <a:endParaRPr lang="ru-RU" sz="145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672"/>
            <a:ext cx="2915369" cy="58326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e9305d3e0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8640"/>
            <a:ext cx="4392488" cy="648072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Вертикальный свиток 1"/>
          <p:cNvSpPr/>
          <p:nvPr/>
        </p:nvSpPr>
        <p:spPr>
          <a:xfrm>
            <a:off x="0" y="188640"/>
            <a:ext cx="4572000" cy="6480720"/>
          </a:xfrm>
          <a:prstGeom prst="verticalScroll">
            <a:avLst>
              <a:gd name="adj" fmla="val 725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Цель:</a:t>
            </a:r>
          </a:p>
          <a:p>
            <a:pPr marL="273050"/>
            <a:r>
              <a:rPr lang="ru-RU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познакомить воспитанников с предметами русской  старины, недоступными для наблюдения в окружающей   среде, их назначением в прошлом и ценности сейчас</a:t>
            </a:r>
            <a:endParaRPr lang="ru-RU" sz="28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51520" y="404664"/>
            <a:ext cx="8640960" cy="5976664"/>
          </a:xfrm>
          <a:prstGeom prst="verticalScroll">
            <a:avLst>
              <a:gd name="adj" fmla="val 1093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87624" y="508254"/>
            <a:ext cx="684076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Times New Roman" pitchFamily="18" charset="0"/>
              </a:rPr>
              <a:t>Задачи:</a:t>
            </a:r>
            <a:endParaRPr kumimoji="0" lang="ru-RU" sz="3200" b="1" i="0" u="none" strike="noStrike" normalizeH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-создание условий для системного, целостного освоения детьми традиционной культуры русского народа;</a:t>
            </a:r>
            <a:endParaRPr kumimoji="0" lang="ru-RU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-знакомство и изучение воспитанниками предметно – материального быта предков, побуждать включаться в процесс восстановления предметов старины. Привлекать к посильному участию в декоративно-оформительской деятельности при подготовке экспонатов и их размещении, в специально оборудованном месте;</a:t>
            </a:r>
            <a:endParaRPr kumimoji="0" lang="ru-RU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-развивать творческие способности и эстетический вкус у воспитанников;</a:t>
            </a:r>
            <a:endParaRPr kumimoji="0" lang="ru-RU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-прививать интерес к духовной культуре русского народа, через обычаи, обряды, праздники народное творчество, искусство;</a:t>
            </a:r>
            <a:endParaRPr kumimoji="0" lang="ru-RU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-воспитывать свободную творческую личность, осознающую свои корни, национал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ьные истоки и способную ориентироваться в современном мире;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-обогащать и активизировать словарный запас детей: чугунок, ухват, примус, рушник.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17" b="5102"/>
          <a:stretch>
            <a:fillRect/>
          </a:stretch>
        </p:blipFill>
        <p:spPr bwMode="auto">
          <a:xfrm>
            <a:off x="251520" y="188640"/>
            <a:ext cx="4896544" cy="64087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4" name="Стрелка вниз 3"/>
          <p:cNvSpPr/>
          <p:nvPr/>
        </p:nvSpPr>
        <p:spPr>
          <a:xfrm>
            <a:off x="5364088" y="188640"/>
            <a:ext cx="3456384" cy="1152127"/>
          </a:xfrm>
          <a:prstGeom prst="downArrow">
            <a:avLst>
              <a:gd name="adj1" fmla="val 78536"/>
              <a:gd name="adj2" fmla="val 6717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Comic Sans MS" pitchFamily="66" charset="0"/>
            </a:endParaRPr>
          </a:p>
          <a:p>
            <a:pPr algn="ctr"/>
            <a:endParaRPr lang="ru-RU" sz="1400" b="1" dirty="0">
              <a:latin typeface="Comic Sans MS" pitchFamily="66" charset="0"/>
            </a:endParaRPr>
          </a:p>
          <a:p>
            <a:pPr algn="ctr"/>
            <a:endParaRPr lang="ru-RU" sz="1400" b="1" dirty="0" smtClean="0">
              <a:latin typeface="Comic Sans MS" pitchFamily="66" charset="0"/>
            </a:endParaRPr>
          </a:p>
          <a:p>
            <a:pPr algn="ctr"/>
            <a:endParaRPr lang="ru-RU" sz="1400" b="1" dirty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Участники проекта:</a:t>
            </a:r>
          </a:p>
          <a:p>
            <a:pPr>
              <a:buFont typeface="Wingdings" pitchFamily="2" charset="2"/>
              <a:buChar char="v"/>
            </a:pPr>
            <a:endParaRPr lang="ru-RU" b="1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932040" y="1556792"/>
            <a:ext cx="4211960" cy="4752528"/>
          </a:xfrm>
          <a:prstGeom prst="verticalScroll">
            <a:avLst>
              <a:gd name="adj" fmla="val 8905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Оськина Марина Валериевна, воспитатель высшей квалификационной категории,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воспитанники группы №3,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Островский Геннадий Иванович, плотник детского дома.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1254</Words>
  <Application>Microsoft Office PowerPoint</Application>
  <PresentationFormat>Экран (4:3)</PresentationFormat>
  <Paragraphs>211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КГОКУ «Детский дом с. Вольно-Надеждинское»  «Бабушкин     чуланчик» </vt:lpstr>
      <vt:lpstr>Нам кое-что простит эпоха  Отлюбит с нами, отгрустит, Но, что Россию знаем, плохо  То уж, наверно, не простит.                      Александр Прокофьев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Anna I. Oskina</cp:lastModifiedBy>
  <cp:revision>172</cp:revision>
  <dcterms:created xsi:type="dcterms:W3CDTF">2013-03-25T05:21:14Z</dcterms:created>
  <dcterms:modified xsi:type="dcterms:W3CDTF">2013-06-21T06:56:48Z</dcterms:modified>
</cp:coreProperties>
</file>