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F6BA-2073-4062-9E79-F962C65F7D1D}" type="datetimeFigureOut">
              <a:rPr lang="ru-RU" smtClean="0"/>
              <a:t>19.09.2011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CB6A01-DE9B-4D85-84BE-3548586E9F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F6BA-2073-4062-9E79-F962C65F7D1D}" type="datetimeFigureOut">
              <a:rPr lang="ru-RU" smtClean="0"/>
              <a:t>19.09.2011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B6A01-DE9B-4D85-84BE-3548586E9F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F6BA-2073-4062-9E79-F962C65F7D1D}" type="datetimeFigureOut">
              <a:rPr lang="ru-RU" smtClean="0"/>
              <a:t>19.09.2011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B6A01-DE9B-4D85-84BE-3548586E9F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F6BA-2073-4062-9E79-F962C65F7D1D}" type="datetimeFigureOut">
              <a:rPr lang="ru-RU" smtClean="0"/>
              <a:t>19.09.2011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CB6A01-DE9B-4D85-84BE-3548586E9F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F6BA-2073-4062-9E79-F962C65F7D1D}" type="datetimeFigureOut">
              <a:rPr lang="ru-RU" smtClean="0"/>
              <a:t>19.09.2011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B6A01-DE9B-4D85-84BE-3548586E9FB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F6BA-2073-4062-9E79-F962C65F7D1D}" type="datetimeFigureOut">
              <a:rPr lang="ru-RU" smtClean="0"/>
              <a:t>19.09.2011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B6A01-DE9B-4D85-84BE-3548586E9F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F6BA-2073-4062-9E79-F962C65F7D1D}" type="datetimeFigureOut">
              <a:rPr lang="ru-RU" smtClean="0"/>
              <a:t>19.09.2011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DCB6A01-DE9B-4D85-84BE-3548586E9FB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F6BA-2073-4062-9E79-F962C65F7D1D}" type="datetimeFigureOut">
              <a:rPr lang="ru-RU" smtClean="0"/>
              <a:t>19.09.2011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B6A01-DE9B-4D85-84BE-3548586E9F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F6BA-2073-4062-9E79-F962C65F7D1D}" type="datetimeFigureOut">
              <a:rPr lang="ru-RU" smtClean="0"/>
              <a:t>19.09.2011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B6A01-DE9B-4D85-84BE-3548586E9F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F6BA-2073-4062-9E79-F962C65F7D1D}" type="datetimeFigureOut">
              <a:rPr lang="ru-RU" smtClean="0"/>
              <a:t>19.09.2011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B6A01-DE9B-4D85-84BE-3548586E9FB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F6BA-2073-4062-9E79-F962C65F7D1D}" type="datetimeFigureOut">
              <a:rPr lang="ru-RU" smtClean="0"/>
              <a:t>19.09.2011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B6A01-DE9B-4D85-84BE-3548586E9FB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77AF6BA-2073-4062-9E79-F962C65F7D1D}" type="datetimeFigureOut">
              <a:rPr lang="ru-RU" smtClean="0"/>
              <a:t>19.09.2011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CB6A01-DE9B-4D85-84BE-3548586E9FB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1%82%D0%B0%D0%BB%D1%8C%D1%8F%D0%BD%D1%81%D0%BA%D0%B8%D0%B9_%D1%8F%D0%B7%D1%8B%D0%BA" TargetMode="External"/><Relationship Id="rId2" Type="http://schemas.openxmlformats.org/officeDocument/2006/relationships/hyperlink" Target="http://ru.wikipedia.org/wiki/%D0%9F%D0%B5%D1%80%D0%B8%D0%BE%D0%B4%D0%B8%D1%87%D0%B5%D1%81%D0%BA%D0%BE%D0%B5_%D0%B8%D0%B7%D0%B4%D0%B0%D0%BD%D0%B8%D0%B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8%D1%85%D0%B0%D0%B8%D0%BB_%D0%A4%D1%91%D0%B4%D0%BE%D1%80%D0%BE%D0%B2%D0%B8%D1%87" TargetMode="External"/><Relationship Id="rId2" Type="http://schemas.openxmlformats.org/officeDocument/2006/relationships/hyperlink" Target="http://ru.wikipedia.org/wiki/%D0%A6%D0%B0%D1%80%D1%81%D1%82%D0%B2%D0%BE_%D0%A0%D1%83%D1%81%D1%81%D0%BA%D0%BE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621_%D0%B3%D0%BE%D0%B4" TargetMode="External"/><Relationship Id="rId5" Type="http://schemas.openxmlformats.org/officeDocument/2006/relationships/hyperlink" Target="http://ru.wikipedia.org/wiki/%D0%A1%D0%B0%D0%B6%D0%B5%D0%BD%D1%8C" TargetMode="External"/><Relationship Id="rId4" Type="http://schemas.openxmlformats.org/officeDocument/2006/relationships/hyperlink" Target="http://ru.wikipedia.org/wiki/1613_%D0%B3%D0%BE%D0%B4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D%D0%B8%D0%B4%D0%B5%D1%80%D0%BB%D0%B0%D0%BD%D0%B4%D1%8B" TargetMode="External"/><Relationship Id="rId3" Type="http://schemas.openxmlformats.org/officeDocument/2006/relationships/hyperlink" Target="http://ru.wikipedia.org/wiki/%D0%9F%D1%91%D1%82%D1%80_I" TargetMode="External"/><Relationship Id="rId7" Type="http://schemas.openxmlformats.org/officeDocument/2006/relationships/hyperlink" Target="http://ru.wikipedia.org/wiki/%D0%98%D1%80%D0%BC%D0%BE%D0%BB%D0%BE%D0%B3%D0%B8%D0%BE%D0%BD_(%D1%88%D1%80%D0%B8%D1%84%D1%82)" TargetMode="External"/><Relationship Id="rId2" Type="http://schemas.openxmlformats.org/officeDocument/2006/relationships/hyperlink" Target="http://ru.wikipedia.org/wiki/1702_%D0%B3%D0%BE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A%D0%BE%D1%80%D1%80%D0%B5%D0%BA%D1%82%D1%83%D1%80%D0%B0" TargetMode="External"/><Relationship Id="rId5" Type="http://schemas.openxmlformats.org/officeDocument/2006/relationships/hyperlink" Target="http://ru.wikipedia.org/wiki/1703_%D0%B3%D0%BE%D0%B4" TargetMode="External"/><Relationship Id="rId4" Type="http://schemas.openxmlformats.org/officeDocument/2006/relationships/hyperlink" Target="http://ru.wikipedia.org/wiki/%D0%9C%D0%BE%D1%81%D0%BA%D0%B2%D0%B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A4" TargetMode="External"/><Relationship Id="rId2" Type="http://schemas.openxmlformats.org/officeDocument/2006/relationships/hyperlink" Target="http://ru.wikipedia.org/wiki/%D0%92%D0%B5%D1%87%D0%B5%D1%80%D0%BD%D0%B8%D0%B5_%D0%B3%D0%B0%D0%B7%D0%B5%D1%82%D1%8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A2" TargetMode="External"/><Relationship Id="rId5" Type="http://schemas.openxmlformats.org/officeDocument/2006/relationships/hyperlink" Target="http://ru.wikipedia.org/wiki/A3" TargetMode="External"/><Relationship Id="rId4" Type="http://schemas.openxmlformats.org/officeDocument/2006/relationships/hyperlink" Target="http://ru.wikipedia.org/wiki/%D0%91%D0%B5%D1%80%D0%BB%D0%B8%D0%BD%D0%B5%D1%80_(%D1%84%D0%BE%D1%80%D0%BC%D0%B0%D1%82)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3" y="1142984"/>
            <a:ext cx="871543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История появления </a:t>
            </a:r>
          </a:p>
          <a:p>
            <a:pPr algn="ctr"/>
            <a:r>
              <a:rPr lang="ru-RU" sz="7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</a:t>
            </a:r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азет на Земле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Первый номер газеты «Известия Петроградского Совета рабочих и крестьян»</a:t>
            </a:r>
            <a:endParaRPr lang="ru-RU" sz="2800" dirty="0"/>
          </a:p>
        </p:txBody>
      </p:sp>
      <p:pic>
        <p:nvPicPr>
          <p:cNvPr id="4098" name="Picture 2" descr="C:\Users\Елена\Downloads\5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933450" y="1564481"/>
            <a:ext cx="7429500" cy="450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Елена\Downloads\3gazet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55"/>
            <a:ext cx="8501122" cy="5214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Елена\Downloads\2f30a6b847a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28"/>
            <a:ext cx="6715172" cy="6030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500042"/>
            <a:ext cx="764386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Газе́та</a:t>
            </a:r>
            <a:r>
              <a:rPr lang="ru-RU" sz="2800" dirty="0"/>
              <a:t> — печатное </a:t>
            </a:r>
            <a:r>
              <a:rPr lang="ru-RU" sz="2800" dirty="0">
                <a:hlinkClick r:id="rId2" tooltip="Периодическое издание"/>
              </a:rPr>
              <a:t>периодическое издание</a:t>
            </a:r>
            <a:r>
              <a:rPr lang="ru-RU" sz="2800" dirty="0"/>
              <a:t>, выходящее под постоянным названием не реже одного раза в месяц. Прообразом газеты считают древние рукописные сводки новостей. Еще Юлий Цезарь начал публиковать «Деяния сената», а затем «Ежедневные общественные деяния народа». Римские газеты представляли собой глиняные дощечки, на которых записывали хронику событий. Примерно с 911 года в Китае начал выходить «</a:t>
            </a:r>
            <a:r>
              <a:rPr lang="ru-RU" sz="2800" dirty="0" err="1"/>
              <a:t>Цзинь</a:t>
            </a:r>
            <a:r>
              <a:rPr lang="ru-RU" sz="2800" dirty="0"/>
              <a:t> </a:t>
            </a:r>
            <a:r>
              <a:rPr lang="ru-RU" sz="2800" dirty="0" err="1"/>
              <a:t>бао</a:t>
            </a:r>
            <a:r>
              <a:rPr lang="ru-RU" sz="2800" dirty="0"/>
              <a:t>» («Столичный вестник»). Название «газета» произошло от наименования мелкой итальянской монеты — </a:t>
            </a:r>
            <a:r>
              <a:rPr lang="ru-RU" sz="2800" dirty="0" err="1">
                <a:hlinkClick r:id="rId3" tooltip="Итальянский язык"/>
              </a:rPr>
              <a:t>итал</a:t>
            </a:r>
            <a:r>
              <a:rPr lang="ru-RU" sz="2800" dirty="0">
                <a:hlinkClick r:id="rId3" tooltip="Итальянский язык"/>
              </a:rPr>
              <a:t>.</a:t>
            </a:r>
            <a:r>
              <a:rPr lang="ru-RU" sz="2800" dirty="0"/>
              <a:t> </a:t>
            </a:r>
            <a:r>
              <a:rPr lang="it-IT" sz="2800" i="1" dirty="0"/>
              <a:t>gazzetta</a:t>
            </a:r>
            <a:r>
              <a:rPr lang="ru-RU" sz="2800" dirty="0"/>
              <a:t> (</a:t>
            </a:r>
            <a:r>
              <a:rPr lang="ru-RU" sz="2800" i="1" dirty="0" err="1"/>
              <a:t>гасета</a:t>
            </a:r>
            <a:r>
              <a:rPr lang="ru-RU" sz="2800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 </a:t>
            </a:r>
            <a:r>
              <a:rPr lang="ru-RU" dirty="0">
                <a:hlinkClick r:id="rId2" tooltip="Царство Русское"/>
              </a:rPr>
              <a:t>России</a:t>
            </a:r>
            <a:r>
              <a:rPr lang="ru-RU" dirty="0"/>
              <a:t> первые газеты — рукописные «вестовые письма» появились во времена царствования </a:t>
            </a:r>
            <a:r>
              <a:rPr lang="ru-RU" dirty="0">
                <a:hlinkClick r:id="rId3" tooltip="Михаил Фёдорович"/>
              </a:rPr>
              <a:t>Михаила Федоровича</a:t>
            </a:r>
            <a:r>
              <a:rPr lang="ru-RU" dirty="0"/>
              <a:t> с </a:t>
            </a:r>
            <a:r>
              <a:rPr lang="ru-RU" dirty="0">
                <a:hlinkClick r:id="rId4" tooltip="1613 год"/>
              </a:rPr>
              <a:t>1613 года</a:t>
            </a:r>
            <a:r>
              <a:rPr lang="ru-RU" dirty="0"/>
              <a:t>. Они также назывались «столбцы», так как писались столбцами на приклеенных один к другому продолговатых листах, длиною несколько </a:t>
            </a:r>
            <a:r>
              <a:rPr lang="ru-RU" dirty="0">
                <a:hlinkClick r:id="rId5" tooltip="Сажень"/>
              </a:rPr>
              <a:t>сажень</a:t>
            </a:r>
            <a:r>
              <a:rPr lang="ru-RU" dirty="0"/>
              <a:t>. Позднее они были названы на европейский манер — «Куранты». Самым старым изданием такого рода из сохранившихся до наших дней считается экземпляр «Курантов», вышедший в </a:t>
            </a:r>
            <a:r>
              <a:rPr lang="ru-RU" dirty="0">
                <a:hlinkClick r:id="rId6" tooltip="1621 год"/>
              </a:rPr>
              <a:t>1621 году</a:t>
            </a:r>
            <a:r>
              <a:rPr lang="ru-RU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57166"/>
            <a:ext cx="80724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История газет </a:t>
            </a:r>
            <a:r>
              <a:rPr lang="ru-RU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России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Первой российской печатной газетой стала появившаяся в </a:t>
            </a:r>
            <a:r>
              <a:rPr lang="ru-RU" dirty="0">
                <a:hlinkClick r:id="rId2" tooltip="1702 год"/>
              </a:rPr>
              <a:t>1702 году</a:t>
            </a:r>
            <a:r>
              <a:rPr lang="ru-RU" dirty="0"/>
              <a:t> по указу императора </a:t>
            </a:r>
            <a:r>
              <a:rPr lang="ru-RU" dirty="0">
                <a:hlinkClick r:id="rId3" tooltip="Пётр I"/>
              </a:rPr>
              <a:t>Петра I</a:t>
            </a:r>
            <a:r>
              <a:rPr lang="ru-RU" dirty="0"/>
              <a:t> газета «Ведомости о военных и иных делах, достойных знания и памяти, случившихся в Московском государстве и иных окрестных странах». Первый лист этой печатной газеты появился в </a:t>
            </a:r>
            <a:r>
              <a:rPr lang="ru-RU" dirty="0">
                <a:hlinkClick r:id="rId4" tooltip="Москва"/>
              </a:rPr>
              <a:t>Москве</a:t>
            </a:r>
            <a:r>
              <a:rPr lang="ru-RU" dirty="0"/>
              <a:t> 2 января </a:t>
            </a:r>
            <a:r>
              <a:rPr lang="ru-RU" dirty="0">
                <a:hlinkClick r:id="rId5" tooltip="1703 год"/>
              </a:rPr>
              <a:t>1703 года</a:t>
            </a:r>
            <a:r>
              <a:rPr lang="ru-RU" dirty="0"/>
              <a:t>. Пётр сам правил </a:t>
            </a:r>
            <a:r>
              <a:rPr lang="ru-RU" dirty="0">
                <a:hlinkClick r:id="rId6" tooltip="Корректура"/>
              </a:rPr>
              <a:t>корректуру</a:t>
            </a:r>
            <a:r>
              <a:rPr lang="ru-RU" dirty="0"/>
              <a:t>. Газета представляла собой восьмушку листа, почти без полей, </a:t>
            </a:r>
            <a:r>
              <a:rPr lang="ru-RU" dirty="0">
                <a:hlinkClick r:id="rId7" tooltip="Ирмологион (шрифт)"/>
              </a:rPr>
              <a:t>церковного шрифта</a:t>
            </a:r>
            <a:r>
              <a:rPr lang="ru-RU" dirty="0"/>
              <a:t>. Большая часть сведений черпалась из </a:t>
            </a:r>
            <a:r>
              <a:rPr lang="ru-RU" dirty="0" smtClean="0">
                <a:hlinkClick r:id="rId8" tooltip="Нидерланды"/>
              </a:rPr>
              <a:t>голландских</a:t>
            </a:r>
            <a:r>
              <a:rPr lang="ru-RU" dirty="0" smtClean="0"/>
              <a:t> газет</a:t>
            </a:r>
            <a:r>
              <a:rPr lang="ru-RU" dirty="0"/>
              <a:t>, причём Пётр сам отмечал карандашом, что нужно переводить для газеты. Печатались Ведомости в количестве 1000 экземпляров. Продажная цена номера была 2 копейки.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и типы газет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по принципу территориального распространения и охвату аудитории — общенациональные, региональные (республиканские, областные, краевые), местные (городские, районные), внутрикорпоративные (обращённые к сотрудникам определённой организации);</a:t>
            </a:r>
          </a:p>
          <a:p>
            <a:pPr lvl="0"/>
            <a:r>
              <a:rPr lang="ru-RU" dirty="0"/>
              <a:t>по тематике — деловые, общеполитические, отраслевые, рекламно-информационные, развлекательные, смешанные; также по возрастному принципу — детские, молодёжные газеты, газеты для пенсионеров и </a:t>
            </a:r>
            <a:r>
              <a:rPr lang="ru-RU" dirty="0" err="1"/>
              <a:t>тд</a:t>
            </a:r>
            <a:r>
              <a:rPr lang="ru-RU" dirty="0"/>
              <a:t>.;</a:t>
            </a:r>
          </a:p>
          <a:p>
            <a:pPr lvl="0"/>
            <a:r>
              <a:rPr lang="ru-RU" dirty="0"/>
              <a:t>по периодичности — ежедневные (утренние или </a:t>
            </a:r>
            <a:r>
              <a:rPr lang="ru-RU" u="sng" dirty="0">
                <a:hlinkClick r:id="rId2" tooltip="Вечерние газеты"/>
              </a:rPr>
              <a:t>вечерние</a:t>
            </a:r>
            <a:r>
              <a:rPr lang="ru-RU" dirty="0"/>
              <a:t>), еженедельные, ежемесячные;</a:t>
            </a:r>
          </a:p>
          <a:p>
            <a:pPr lvl="0"/>
            <a:r>
              <a:rPr lang="ru-RU" dirty="0"/>
              <a:t>по формату — </a:t>
            </a:r>
            <a:r>
              <a:rPr lang="ru-RU" u="sng" dirty="0">
                <a:hlinkClick r:id="rId3" tooltip="A4"/>
              </a:rPr>
              <a:t>A4</a:t>
            </a:r>
            <a:r>
              <a:rPr lang="ru-RU" dirty="0"/>
              <a:t>, </a:t>
            </a:r>
            <a:r>
              <a:rPr lang="ru-RU" u="sng" dirty="0" err="1">
                <a:hlinkClick r:id="rId4" tooltip="Берлинер (формат)"/>
              </a:rPr>
              <a:t>Берлинер</a:t>
            </a:r>
            <a:r>
              <a:rPr lang="ru-RU" dirty="0"/>
              <a:t>, </a:t>
            </a:r>
            <a:r>
              <a:rPr lang="ru-RU" u="sng" dirty="0">
                <a:hlinkClick r:id="rId5" tooltip="A3"/>
              </a:rPr>
              <a:t>A3</a:t>
            </a:r>
            <a:r>
              <a:rPr lang="ru-RU" dirty="0"/>
              <a:t>, </a:t>
            </a:r>
            <a:r>
              <a:rPr lang="ru-RU" u="sng" dirty="0">
                <a:hlinkClick r:id="rId6" tooltip="A2"/>
              </a:rPr>
              <a:t>A2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по стилю оформления — цветные, чёрно-белые и чёрно-белые с цветными вставками;</a:t>
            </a:r>
          </a:p>
          <a:p>
            <a:pPr lvl="0"/>
            <a:r>
              <a:rPr lang="ru-RU" dirty="0"/>
              <a:t>по стоимости — платные и бесплатные;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Мобильность </a:t>
            </a:r>
            <a:r>
              <a:rPr lang="ru-RU" dirty="0"/>
              <a:t>— газету можно читать как дома, так и в любом другом месте;</a:t>
            </a:r>
          </a:p>
          <a:p>
            <a:pPr lvl="0"/>
            <a:r>
              <a:rPr lang="ru-RU" dirty="0"/>
              <a:t>Общедоступность — газета предназначена для неопределённого круга лиц, читателем её может стать любой человек;</a:t>
            </a:r>
          </a:p>
          <a:p>
            <a:pPr lvl="0"/>
            <a:r>
              <a:rPr lang="ru-RU" dirty="0"/>
              <a:t>Периодичность — газета относится к периодическим изданиям, выходящим в свет по установленному издателем графику. По этому признаку газеты делятся на ежедневные, еженедельные, ежемесячные (редко). Существуют газеты выходящие два или три раза в неделю, два раза в месяц и т. п. Существуют также утренние и вечерние газеты;</a:t>
            </a:r>
          </a:p>
          <a:p>
            <a:pPr lvl="0"/>
            <a:r>
              <a:rPr lang="ru-RU" dirty="0"/>
              <a:t>Официальность — многие решения (распоряжения, законы и т. п.) властных органов всех уровней вступают в силу только после их официального опубликования в газете или другом печатном органе.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357166"/>
            <a:ext cx="6858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dirty="0" smtClean="0"/>
              <a:t>Особенности газет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Первая российская газета, изданная Петром Первым «Ведомости»</a:t>
            </a:r>
            <a:endParaRPr lang="ru-RU" dirty="0"/>
          </a:p>
        </p:txBody>
      </p:sp>
      <p:pic>
        <p:nvPicPr>
          <p:cNvPr id="4" name="Picture 3" descr="C:\Users\Елена\Downloads\full-5697_1.129492394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00200" y="1612106"/>
            <a:ext cx="6096000" cy="4410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Первый номер газеты «Ведомости»</a:t>
            </a:r>
            <a:endParaRPr lang="ru-RU" sz="3200" dirty="0"/>
          </a:p>
        </p:txBody>
      </p:sp>
      <p:pic>
        <p:nvPicPr>
          <p:cNvPr id="2050" name="Picture 2" descr="C:\Users\Елена\Downloads\1161062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8501122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лена\Downloads\16p_120yag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8072494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</TotalTime>
  <Words>241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Слайд 4</vt:lpstr>
      <vt:lpstr>Виды и типы газет</vt:lpstr>
      <vt:lpstr>Слайд 6</vt:lpstr>
      <vt:lpstr>Первая российская газета, изданная Петром Первым «Ведомости»</vt:lpstr>
      <vt:lpstr>Первый номер газеты «Ведомости»</vt:lpstr>
      <vt:lpstr>Слайд 9</vt:lpstr>
      <vt:lpstr>Первый номер газеты «Известия Петроградского Совета рабочих и крестьян»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8</cp:revision>
  <dcterms:created xsi:type="dcterms:W3CDTF">2011-09-19T12:48:51Z</dcterms:created>
  <dcterms:modified xsi:type="dcterms:W3CDTF">2011-09-19T13:59:22Z</dcterms:modified>
</cp:coreProperties>
</file>