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sldIdLst>
    <p:sldId id="257" r:id="rId2"/>
    <p:sldId id="271" r:id="rId3"/>
    <p:sldId id="277" r:id="rId4"/>
    <p:sldId id="276" r:id="rId5"/>
    <p:sldId id="260" r:id="rId6"/>
    <p:sldId id="272" r:id="rId7"/>
    <p:sldId id="273" r:id="rId8"/>
    <p:sldId id="274" r:id="rId9"/>
    <p:sldId id="267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8" r:id="rId19"/>
    <p:sldId id="264" r:id="rId20"/>
    <p:sldId id="347" r:id="rId21"/>
    <p:sldId id="290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21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6" r:id="rId52"/>
    <p:sldId id="337" r:id="rId53"/>
    <p:sldId id="338" r:id="rId54"/>
    <p:sldId id="350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E39DDE"/>
    <a:srgbClr val="FF0000"/>
    <a:srgbClr val="FFFF00"/>
    <a:srgbClr val="FF0066"/>
    <a:srgbClr val="663300"/>
    <a:srgbClr val="FF66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1745" autoAdjust="0"/>
  </p:normalViewPr>
  <p:slideViewPr>
    <p:cSldViewPr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944F359-10A0-4DD4-909E-03AB06256F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9A29-FF51-41D8-9017-0750B15531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D135F-F305-40A7-BD59-2027409575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80A5C7A-EE5F-4176-8AC7-69AFC39FE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66FA2-EF68-4133-BC62-E1D633EF42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60A76-9C60-40F1-9900-C0097FC822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ED4DCB3-7488-407A-B6B1-2BDB13760C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E844-3441-4E37-BBAA-063C1D75E8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B4AD8-22C1-4532-8C6C-9E100E1935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5171-288E-40DB-9202-5213B433E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2487-B84A-49F0-87B3-F0B936C6A2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50D1B3-86BD-45E7-B735-A1D661088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avtobaby.info/images/stories/metod6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user24\Мои документы\Ткачева\Бочарова\Картинки\AG_policem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98725"/>
            <a:ext cx="3581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Documents and Settings\user24\Мои документы\Ткачева\Бочарова\Картинки\auto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81600"/>
            <a:ext cx="82296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571480"/>
            <a:ext cx="6467220" cy="19205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C00000"/>
                </a:solidFill>
              </a:rPr>
              <a:t>Правила дорожные </a:t>
            </a:r>
          </a:p>
          <a:p>
            <a:pPr algn="ctr">
              <a:defRPr/>
            </a:pPr>
            <a:r>
              <a:rPr lang="ru-RU" sz="5400" b="1" dirty="0">
                <a:ln/>
                <a:solidFill>
                  <a:srgbClr val="C00000"/>
                </a:solidFill>
              </a:rPr>
              <a:t>знать каждому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143248"/>
            <a:ext cx="539442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Положено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7188" y="3571875"/>
            <a:ext cx="878681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93300"/>
                </a:solidFill>
                <a:latin typeface="Sylfaen" pitchFamily="18" charset="0"/>
                <a:cs typeface="Tahoma" pitchFamily="34" charset="0"/>
              </a:rPr>
              <a:t>Светофор - изобретение английское. </a:t>
            </a:r>
            <a:r>
              <a:rPr lang="ru-RU" u="sng">
                <a:solidFill>
                  <a:srgbClr val="993300"/>
                </a:solidFill>
                <a:latin typeface="Sylfaen" pitchFamily="18" charset="0"/>
                <a:cs typeface="Tahoma" pitchFamily="34" charset="0"/>
              </a:rPr>
              <a:t>Первый автоматический светофор</a:t>
            </a:r>
            <a:r>
              <a:rPr lang="ru-RU">
                <a:solidFill>
                  <a:srgbClr val="993300"/>
                </a:solidFill>
                <a:latin typeface="Sylfaen" pitchFamily="18" charset="0"/>
                <a:cs typeface="Tahoma" pitchFamily="34" charset="0"/>
              </a:rPr>
              <a:t> появился в Англии 10 декабря 1868 года. Работал он на газовой лампе и облегчал членам парламента переход проезжей части. Но проработало это чудо техники всего четыре недели, после чего, увы, взорвалось, </a:t>
            </a:r>
            <a:r>
              <a:rPr lang="ru-RU" sz="2000"/>
              <a:t> </a:t>
            </a:r>
            <a:r>
              <a:rPr lang="ru-RU">
                <a:solidFill>
                  <a:srgbClr val="993300"/>
                </a:solidFill>
                <a:latin typeface="Sylfaen" pitchFamily="18" charset="0"/>
                <a:cs typeface="Tahoma" pitchFamily="34" charset="0"/>
              </a:rPr>
              <a:t>ранив полицейского, и эта</a:t>
            </a:r>
            <a:br>
              <a:rPr lang="ru-RU">
                <a:solidFill>
                  <a:srgbClr val="993300"/>
                </a:solidFill>
                <a:latin typeface="Sylfaen" pitchFamily="18" charset="0"/>
                <a:cs typeface="Tahoma" pitchFamily="34" charset="0"/>
              </a:rPr>
            </a:br>
            <a:r>
              <a:rPr lang="ru-RU">
                <a:solidFill>
                  <a:srgbClr val="993300"/>
                </a:solidFill>
                <a:latin typeface="Sylfaen" pitchFamily="18" charset="0"/>
                <a:cs typeface="Tahoma" pitchFamily="34" charset="0"/>
              </a:rPr>
              <a:t>идея регулирования движения была реализована впоследствии только через 40 лет.  </a:t>
            </a:r>
            <a:r>
              <a:rPr lang="ru-RU" sz="2000">
                <a:solidFill>
                  <a:srgbClr val="993300"/>
                </a:solidFill>
                <a:latin typeface="Sylfaen" pitchFamily="18" charset="0"/>
                <a:cs typeface="Tahoma" pitchFamily="34" charset="0"/>
              </a:rPr>
              <a:t/>
            </a:r>
            <a:br>
              <a:rPr lang="ru-RU" sz="2000">
                <a:solidFill>
                  <a:srgbClr val="993300"/>
                </a:solidFill>
                <a:latin typeface="Sylfaen" pitchFamily="18" charset="0"/>
                <a:cs typeface="Tahoma" pitchFamily="34" charset="0"/>
              </a:rPr>
            </a:br>
            <a:endParaRPr lang="ru-RU" sz="2000">
              <a:solidFill>
                <a:srgbClr val="993300"/>
              </a:solidFill>
              <a:latin typeface="Sylfaen" pitchFamily="18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993300"/>
              </a:solidFill>
            </a:endParaRPr>
          </a:p>
        </p:txBody>
      </p:sp>
      <p:pic>
        <p:nvPicPr>
          <p:cNvPr id="6154" name="Picture 10" descr="http://gifcollection.by.ru/anlight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14813" y="214313"/>
            <a:ext cx="4572000" cy="1938337"/>
            <a:chOff x="1845" y="0"/>
            <a:chExt cx="3195" cy="1536"/>
          </a:xfrm>
        </p:grpSpPr>
        <p:sp>
          <p:nvSpPr>
            <p:cNvPr id="26630" name="AutoShape 14" descr="Почтовая бумага"/>
            <p:cNvSpPr>
              <a:spLocks noChangeArrowheads="1"/>
            </p:cNvSpPr>
            <p:nvPr/>
          </p:nvSpPr>
          <p:spPr bwMode="auto">
            <a:xfrm>
              <a:off x="1845" y="0"/>
              <a:ext cx="3195" cy="1536"/>
            </a:xfrm>
            <a:prstGeom prst="horizontalScroll">
              <a:avLst>
                <a:gd name="adj" fmla="val 1250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160" y="270"/>
              <a:ext cx="2565" cy="101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20000"/>
                  <a:gd name="adj2" fmla="val 2581"/>
                </a:avLst>
              </a:prstTxWarp>
            </a:bodyPr>
            <a:lstStyle/>
            <a:p>
              <a:pPr algn="ctr">
                <a:defRPr/>
              </a:pPr>
              <a:r>
                <a:rPr lang="ru-RU" sz="3600" b="1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14000">
                        <a:schemeClr val="accent2">
                          <a:lumMod val="75000"/>
                        </a:schemeClr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0" scaled="0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"/>
                  <a:cs typeface="Arial"/>
                </a:rPr>
                <a:t>          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72000" y="714356"/>
            <a:ext cx="40612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Из истории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428875" y="0"/>
            <a:ext cx="6072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Светофоры малогабаритные (паркинги,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автомойки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)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57625" y="3357563"/>
            <a:ext cx="5000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Применяются для регулирования движения на внутренних территориях предприятий, в паркингах, автостоянках, автомойках и в качестве светосигнальных устройств. </a:t>
            </a:r>
          </a:p>
        </p:txBody>
      </p:sp>
      <p:pic>
        <p:nvPicPr>
          <p:cNvPr id="27652" name="Picture 3" descr="ws_3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85875"/>
            <a:ext cx="371475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uss_abs_s"/>
          <p:cNvPicPr>
            <a:picLocks noChangeAspect="1" noChangeArrowheads="1"/>
          </p:cNvPicPr>
          <p:nvPr/>
        </p:nvPicPr>
        <p:blipFill>
          <a:blip r:embed="rId3" cstate="print"/>
          <a:srcRect l="7692" t="2129" r="7692"/>
          <a:stretch>
            <a:fillRect/>
          </a:stretch>
        </p:blipFill>
        <p:spPr bwMode="auto">
          <a:xfrm>
            <a:off x="7286625" y="428625"/>
            <a:ext cx="1571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357313" y="285750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Светофоры  для ж/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д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 переездов</a:t>
            </a:r>
          </a:p>
        </p:txBody>
      </p:sp>
      <p:pic>
        <p:nvPicPr>
          <p:cNvPr id="28675" name="Picture 2" descr="hzd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714750"/>
            <a:ext cx="2381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4286250" y="928688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используется для подачи светового сигнала красного цвета, предупреждающего транспорт и пешеходов о приближении поезда к железнодорожному переезду. </a:t>
            </a:r>
          </a:p>
        </p:txBody>
      </p:sp>
      <p:pic>
        <p:nvPicPr>
          <p:cNvPr id="28677" name="Picture 4" descr="http://im6-tub.yandex.net/i?id=46649369&amp;tov=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85875"/>
            <a:ext cx="3214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143250" y="214313"/>
            <a:ext cx="5357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Светофоры</a:t>
            </a:r>
          </a:p>
          <a:p>
            <a:pPr>
              <a:spcBef>
                <a:spcPct val="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 пешеходные и транспортные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3500438" y="1214438"/>
            <a:ext cx="52149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применяют для регулирования движения пешеходов через дорогу на регулируемых перекрестках и пешеходных переходах вне перекрестков. </a:t>
            </a:r>
          </a:p>
        </p:txBody>
      </p:sp>
      <p:pic>
        <p:nvPicPr>
          <p:cNvPr id="29700" name="Picture 5" descr="http://im2-tub.yandex.net/i?id=6012371&amp;to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286125"/>
            <a:ext cx="2500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http://im0-tub.yandex.net/i?id=15215426&amp;to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25003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http://im6-tub.yandex.net/i?id=14445338&amp;tov=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3714750"/>
            <a:ext cx="2571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3429000"/>
            <a:ext cx="3214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58a2a73c_police c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286250"/>
            <a:ext cx="30718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86125" y="3857625"/>
            <a:ext cx="42751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МИЛИЦЕЙСКАЯ  МАШИНА</a:t>
            </a:r>
          </a:p>
        </p:txBody>
      </p:sp>
      <p:pic>
        <p:nvPicPr>
          <p:cNvPr id="30724" name="Picture 5" descr="ambulanc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57250"/>
            <a:ext cx="31670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63" y="285750"/>
            <a:ext cx="2971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СКОРАЯ ПОМОЩЬ</a:t>
            </a:r>
          </a:p>
        </p:txBody>
      </p:sp>
      <p:pic>
        <p:nvPicPr>
          <p:cNvPr id="30726" name="Picture 2" descr="D:\Документы\Мои рисунки\CA4ZM7S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214438"/>
            <a:ext cx="2622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813" y="500063"/>
            <a:ext cx="22558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ПОЖАРНАЯ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Times New Roman" pitchFamily="18" charset="0"/>
                <a:cs typeface="Tahoma" pitchFamily="34" charset="0"/>
              </a:rPr>
              <a:t>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Документы\Мои рисунки\1219259417_svetofo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813" y="285750"/>
            <a:ext cx="7858125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ВИРТУАЛЬНЫЙ СВЕТОФОР </a:t>
            </a:r>
          </a:p>
          <a:p>
            <a:pPr>
              <a:defRPr/>
            </a:pPr>
            <a:r>
              <a:rPr lang="ru-RU" sz="3600" b="1" i="1" dirty="0">
                <a:solidFill>
                  <a:srgbClr val="7030A0"/>
                </a:solidFill>
              </a:rPr>
              <a:t>Китайский дизайнер </a:t>
            </a:r>
            <a:r>
              <a:rPr lang="ru-RU" sz="3600" b="1" i="1" dirty="0" err="1">
                <a:solidFill>
                  <a:srgbClr val="7030A0"/>
                </a:solidFill>
              </a:rPr>
              <a:t>Ханйонг</a:t>
            </a:r>
            <a:r>
              <a:rPr lang="ru-RU" sz="3600" b="1" i="1" dirty="0">
                <a:solidFill>
                  <a:srgbClr val="7030A0"/>
                </a:solidFill>
              </a:rPr>
              <a:t>  Ли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Документы\Мои рисунки\1219259459_svetofor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D:\Документы\Мои рисунки\02labv05l1215616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4357688" y="3929063"/>
            <a:ext cx="4786312" cy="2786062"/>
          </a:xfrm>
          <a:prstGeom prst="cloud">
            <a:avLst/>
          </a:prstGeom>
          <a:solidFill>
            <a:srgbClr val="E39DDE">
              <a:alpha val="9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4751388" y="4500563"/>
            <a:ext cx="494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Sylfaen" pitchFamily="18" charset="0"/>
              </a:rPr>
              <a:t>Светофор  у нас сломался……</a:t>
            </a: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4714875" y="5072063"/>
            <a:ext cx="405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постовой за дело взялся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Документы\Мои рисунки\1-1%20(2)(1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Облако 2"/>
          <p:cNvSpPr/>
          <p:nvPr/>
        </p:nvSpPr>
        <p:spPr>
          <a:xfrm>
            <a:off x="4071938" y="214313"/>
            <a:ext cx="5072062" cy="1611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Sylfaen" pitchFamily="18" charset="0"/>
              </a:rPr>
              <a:t>Памятник Светофору и постовому  в Новосибирске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user24\Application Data\Microsoft\Media Catalog\Downloaded Clips\cl5e\j02350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88" y="1500188"/>
            <a:ext cx="55006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39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поиграем?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7188" y="3143250"/>
            <a:ext cx="2500312" cy="2219325"/>
            <a:chOff x="192" y="1968"/>
            <a:chExt cx="1632" cy="1488"/>
          </a:xfrm>
        </p:grpSpPr>
        <p:sp>
          <p:nvSpPr>
            <p:cNvPr id="17422" name="AutoShape 10"/>
            <p:cNvSpPr>
              <a:spLocks noChangeArrowheads="1"/>
            </p:cNvSpPr>
            <p:nvPr/>
          </p:nvSpPr>
          <p:spPr bwMode="auto">
            <a:xfrm>
              <a:off x="192" y="1968"/>
              <a:ext cx="1632" cy="1488"/>
            </a:xfrm>
            <a:prstGeom prst="wedgeEllipseCallout">
              <a:avLst>
                <a:gd name="adj1" fmla="val 60662"/>
                <a:gd name="adj2" fmla="val -525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3" name="Text Box 7"/>
            <p:cNvSpPr txBox="1">
              <a:spLocks noChangeArrowheads="1"/>
            </p:cNvSpPr>
            <p:nvPr/>
          </p:nvSpPr>
          <p:spPr bwMode="auto">
            <a:xfrm>
              <a:off x="270" y="2205"/>
              <a:ext cx="1392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погрозим друг другу пальцем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81400" y="4267200"/>
            <a:ext cx="2633663" cy="2362200"/>
            <a:chOff x="2256" y="2688"/>
            <a:chExt cx="1659" cy="1488"/>
          </a:xfrm>
        </p:grpSpPr>
        <p:sp>
          <p:nvSpPr>
            <p:cNvPr id="17420" name="AutoShape 13"/>
            <p:cNvSpPr>
              <a:spLocks noChangeArrowheads="1"/>
            </p:cNvSpPr>
            <p:nvPr/>
          </p:nvSpPr>
          <p:spPr bwMode="auto">
            <a:xfrm>
              <a:off x="2256" y="2688"/>
              <a:ext cx="1488" cy="1488"/>
            </a:xfrm>
            <a:prstGeom prst="wedgeEllipseCallout">
              <a:avLst>
                <a:gd name="adj1" fmla="val 1412"/>
                <a:gd name="adj2" fmla="val -93681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1" name="Text Box 8"/>
            <p:cNvSpPr txBox="1">
              <a:spLocks noChangeArrowheads="1"/>
            </p:cNvSpPr>
            <p:nvPr/>
          </p:nvSpPr>
          <p:spPr bwMode="auto">
            <a:xfrm>
              <a:off x="2295" y="3060"/>
              <a:ext cx="162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>
                  <a:solidFill>
                    <a:srgbClr val="6600CC"/>
                  </a:solidFill>
                </a:rPr>
                <a:t>х</a:t>
              </a:r>
              <a:r>
                <a:rPr lang="ru-RU" dirty="0" smtClean="0">
                  <a:solidFill>
                    <a:srgbClr val="6600CC"/>
                  </a:solidFill>
                </a:rPr>
                <a:t>лопаем </a:t>
              </a:r>
            </a:p>
            <a:p>
              <a:pPr algn="ctr">
                <a:spcBef>
                  <a:spcPct val="50000"/>
                </a:spcBef>
              </a:pPr>
              <a:r>
                <a:rPr lang="ru-RU" dirty="0" smtClean="0">
                  <a:solidFill>
                    <a:srgbClr val="6600CC"/>
                  </a:solidFill>
                </a:rPr>
                <a:t>в ладоши</a:t>
              </a:r>
              <a:endParaRPr lang="ru-RU" dirty="0">
                <a:solidFill>
                  <a:srgbClr val="6600CC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010400" y="3500438"/>
            <a:ext cx="2133600" cy="2286000"/>
            <a:chOff x="4416" y="2205"/>
            <a:chExt cx="1344" cy="1440"/>
          </a:xfrm>
        </p:grpSpPr>
        <p:sp>
          <p:nvSpPr>
            <p:cNvPr id="17418" name="AutoShape 15"/>
            <p:cNvSpPr>
              <a:spLocks noChangeArrowheads="1"/>
            </p:cNvSpPr>
            <p:nvPr/>
          </p:nvSpPr>
          <p:spPr bwMode="auto">
            <a:xfrm>
              <a:off x="4464" y="2205"/>
              <a:ext cx="1296" cy="1440"/>
            </a:xfrm>
            <a:prstGeom prst="wedgeEllipseCallout">
              <a:avLst>
                <a:gd name="adj1" fmla="val -57870"/>
                <a:gd name="adj2" fmla="val -63819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4416" y="2565"/>
              <a:ext cx="134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/>
                <a:t>зашагаем на месте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Picture 15" descr="C:\Documents and Settings\user24\Мои документы\Ткачева\Бочарова\Картинки\surpriz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500188"/>
            <a:ext cx="1538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C:\Documents and Settings\user24\Мои документы\Ткачева\Бочарова\Картинки\human17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071938"/>
            <a:ext cx="8556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:\Documents and Settings\user24\Мои документы\Ткачева\Бочарова\Картинки\aluno0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25" y="1785938"/>
            <a:ext cx="10080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5148263" cy="5761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Его язык совсем простой-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Ты должен знать об этом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Слова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6C31"/>
                </a:solidFill>
              </a:rPr>
              <a:t>«ИДИ»,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CC00"/>
                </a:solidFill>
              </a:rPr>
              <a:t>«ВНИМАНИЕ»,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«СТОЙ».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Он говорит нам цветом.</a:t>
            </a:r>
          </a:p>
        </p:txBody>
      </p:sp>
      <p:pic>
        <p:nvPicPr>
          <p:cNvPr id="4099" name="Picture 3" descr="svetof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20713"/>
            <a:ext cx="32956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8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2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998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http://files.1september.ru/festival/articles/413413/img3.JPG"/>
          <p:cNvPicPr>
            <a:picLocks noChangeAspect="1" noChangeArrowheads="1"/>
          </p:cNvPicPr>
          <p:nvPr/>
        </p:nvPicPr>
        <p:blipFill>
          <a:blip r:embed="rId2" cstate="print"/>
          <a:srcRect l="1778" r="53917" b="21910"/>
          <a:stretch>
            <a:fillRect/>
          </a:stretch>
        </p:blipFill>
        <p:spPr bwMode="auto">
          <a:xfrm>
            <a:off x="0" y="0"/>
            <a:ext cx="48514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3"/>
            <a:ext cx="4143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-main-pic" descr="Картинка 168 из 148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25" y="0"/>
            <a:ext cx="957262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Дорожные знаки делятся на несколько групп.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071688" y="1357313"/>
            <a:ext cx="7072312" cy="45259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b="1" smtClean="0"/>
              <a:t>Предупреждающие знаки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b="1" smtClean="0"/>
              <a:t>Указательные знаки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b="1" smtClean="0"/>
              <a:t>Запрещающие знаки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b="1" smtClean="0"/>
              <a:t>Предписывающие знаки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b="1" smtClean="0"/>
              <a:t>Знаки сервиса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b="1" smtClean="0"/>
              <a:t>Знаки дополнительной информации (таблички)</a:t>
            </a:r>
          </a:p>
          <a:p>
            <a:pPr eaLnBrk="1" hangingPunct="1"/>
            <a:endParaRPr lang="ru-RU" b="1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Предупреждающие знаки</a:t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Предупреждающие знаки </a:t>
            </a:r>
            <a:r>
              <a:rPr lang="ru-RU" smtClean="0"/>
              <a:t>информируют водителей о приближении к опасному участку дороги, движение по которому требует принятия мер, соответствующих обстановке.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Большинство из них имеют форму равностороннего треугольника с вершиной направленной вверх, белого цвета с красной каймой.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0023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F:\дорожные знаки\Дорожные знаки Российской Федерации — Википедия.files\1.1_%28Road_sing%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000375"/>
            <a:ext cx="2857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F:\дорожные знаки\Дорожные знаки Российской Федерации — Википедия.files\1.2_%28Road_sing%2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928938"/>
            <a:ext cx="2857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00063"/>
            <a:ext cx="512286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154363"/>
            <a:ext cx="54292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500063"/>
            <a:ext cx="59039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786063"/>
            <a:ext cx="56435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85750"/>
            <a:ext cx="48577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241675"/>
            <a:ext cx="61436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0" y="357188"/>
            <a:ext cx="58943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643188"/>
            <a:ext cx="457200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Указательные знаки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Указательные знаки помогают водителям и пешеходам ориентироваться в пути. Эти знаки не обязывают водителей следовать их указаниям, а лишь информируют их, помогают им в пути.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143125" y="4714875"/>
            <a:ext cx="44434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Sylfaen" pitchFamily="18" charset="0"/>
              </a:rPr>
              <a:t>Правила движения –</a:t>
            </a:r>
          </a:p>
          <a:p>
            <a:r>
              <a:rPr lang="ru-RU" sz="2800" b="1">
                <a:solidFill>
                  <a:srgbClr val="002060"/>
                </a:solidFill>
                <a:latin typeface="Sylfaen" pitchFamily="18" charset="0"/>
              </a:rPr>
              <a:t>Важная наука.</a:t>
            </a:r>
          </a:p>
          <a:p>
            <a:r>
              <a:rPr lang="ru-RU" sz="2800" b="1">
                <a:solidFill>
                  <a:srgbClr val="002060"/>
                </a:solidFill>
                <a:latin typeface="Sylfaen" pitchFamily="18" charset="0"/>
              </a:rPr>
              <a:t>Соблюдать их  все должны</a:t>
            </a:r>
          </a:p>
          <a:p>
            <a:r>
              <a:rPr lang="ru-RU" sz="2800" b="1">
                <a:solidFill>
                  <a:srgbClr val="002060"/>
                </a:solidFill>
                <a:latin typeface="Sylfaen" pitchFamily="18" charset="0"/>
              </a:rPr>
              <a:t>И бабушки и внуки!</a:t>
            </a:r>
          </a:p>
        </p:txBody>
      </p:sp>
      <p:pic>
        <p:nvPicPr>
          <p:cNvPr id="11267" name="Picture 2" descr="D:\Документы\Мои рисунки\b245581.jpg"/>
          <p:cNvPicPr>
            <a:picLocks noChangeAspect="1" noChangeArrowheads="1"/>
          </p:cNvPicPr>
          <p:nvPr/>
        </p:nvPicPr>
        <p:blipFill>
          <a:blip r:embed="rId2" cstate="print"/>
          <a:srcRect t="6897" r="3773" b="18967"/>
          <a:stretch>
            <a:fillRect/>
          </a:stretch>
        </p:blipFill>
        <p:spPr bwMode="auto">
          <a:xfrm>
            <a:off x="928688" y="0"/>
            <a:ext cx="64293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57188"/>
            <a:ext cx="7475538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0" y="2286000"/>
            <a:ext cx="46815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357188"/>
            <a:ext cx="4932363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357563"/>
            <a:ext cx="335756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5750"/>
            <a:ext cx="545623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216275"/>
            <a:ext cx="45005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83804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3071813"/>
            <a:ext cx="34401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3804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57188"/>
            <a:ext cx="703897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071813"/>
            <a:ext cx="324802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00063"/>
            <a:ext cx="5524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3143250"/>
            <a:ext cx="3271837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Запрещающие знаки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Запрещающие и ограничивающие знаки </a:t>
            </a:r>
            <a:r>
              <a:rPr lang="ru-RU" smtClean="0"/>
              <a:t>вводят или отменяют определенные ограничения движения.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Большинство из них круглой формы, белые с красной каймой.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357188"/>
            <a:ext cx="60833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86063"/>
            <a:ext cx="42862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500063"/>
            <a:ext cx="56102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2928938"/>
            <a:ext cx="43719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28625"/>
            <a:ext cx="757237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57500"/>
            <a:ext cx="428625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214813" y="3500438"/>
            <a:ext cx="433228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Если правила движенья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Ты не знаешь до сих пор,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Мы начать с тобой готовы</a:t>
            </a:r>
          </a:p>
          <a:p>
            <a:r>
              <a:rPr lang="ru-RU" sz="2800" b="1">
                <a:solidFill>
                  <a:schemeClr val="accent2"/>
                </a:solidFill>
                <a:latin typeface="Sylfaen" pitchFamily="18" charset="0"/>
              </a:rPr>
              <a:t>Очень нужный разговор!</a:t>
            </a:r>
          </a:p>
        </p:txBody>
      </p:sp>
      <p:pic>
        <p:nvPicPr>
          <p:cNvPr id="5123" name="Picture 6" descr="tran9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214313"/>
            <a:ext cx="1857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D:\Документы\Мои рисунки\big2.jpg"/>
          <p:cNvPicPr>
            <a:picLocks noChangeAspect="1" noChangeArrowheads="1"/>
          </p:cNvPicPr>
          <p:nvPr/>
        </p:nvPicPr>
        <p:blipFill>
          <a:blip r:embed="rId3" cstate="print"/>
          <a:srcRect t="15440" r="1135"/>
          <a:stretch>
            <a:fillRect/>
          </a:stretch>
        </p:blipFill>
        <p:spPr bwMode="auto">
          <a:xfrm>
            <a:off x="214313" y="285750"/>
            <a:ext cx="38576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85750"/>
            <a:ext cx="8166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786063"/>
            <a:ext cx="410368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85750"/>
            <a:ext cx="5753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000375"/>
            <a:ext cx="407193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85750"/>
            <a:ext cx="55848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2571750"/>
            <a:ext cx="50720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дорожные знаки\get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35718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    Велосипедная дорожка</a:t>
            </a:r>
          </a:p>
        </p:txBody>
      </p:sp>
      <p:sp>
        <p:nvSpPr>
          <p:cNvPr id="31748" name="Содержимое 3"/>
          <p:cNvSpPr>
            <a:spLocks noGrp="1"/>
          </p:cNvSpPr>
          <p:nvPr>
            <p:ph idx="4294967295"/>
          </p:nvPr>
        </p:nvSpPr>
        <p:spPr>
          <a:xfrm>
            <a:off x="914400" y="1428750"/>
            <a:ext cx="8229600" cy="3286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dirty="0" smtClean="0"/>
              <a:t>Движение разрешено только на велосипедах. По велосипедной дорожке могут двигаться  и пешеходы</a:t>
            </a:r>
            <a:r>
              <a:rPr lang="ru-RU" sz="2800" i="1" dirty="0" smtClean="0"/>
              <a:t>(при отсутствии тротуара или пешеходной дорожки)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714625"/>
            <a:ext cx="337820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Дорожка для пешеходов</a:t>
            </a:r>
          </a:p>
        </p:txBody>
      </p:sp>
      <p:sp>
        <p:nvSpPr>
          <p:cNvPr id="34820" name="Содержимое 5"/>
          <p:cNvSpPr>
            <a:spLocks noGrp="1"/>
          </p:cNvSpPr>
          <p:nvPr>
            <p:ph idx="4294967295"/>
          </p:nvPr>
        </p:nvSpPr>
        <p:spPr>
          <a:xfrm>
            <a:off x="914400" y="1571625"/>
            <a:ext cx="8229600" cy="23574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Движение разрешается только пешеходам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Знаки сервиса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smtClean="0">
                <a:solidFill>
                  <a:srgbClr val="C00000"/>
                </a:solidFill>
              </a:rPr>
              <a:t>Знаки сервиса </a:t>
            </a:r>
            <a:r>
              <a:rPr lang="ru-RU" sz="3600" smtClean="0"/>
              <a:t>информируют о расположении соответствующих объектов.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85750"/>
            <a:ext cx="7934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2500313"/>
            <a:ext cx="3214687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428625"/>
            <a:ext cx="612616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643188"/>
            <a:ext cx="38322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28625"/>
            <a:ext cx="5143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2928938"/>
            <a:ext cx="3643312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28625"/>
            <a:ext cx="55626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643188"/>
            <a:ext cx="3078163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41" descr="D:\Документы\Мои рисунки\big.jpg"/>
          <p:cNvPicPr>
            <a:picLocks noChangeAspect="1" noChangeArrowheads="1"/>
          </p:cNvPicPr>
          <p:nvPr/>
        </p:nvPicPr>
        <p:blipFill>
          <a:blip r:embed="rId3" cstate="print"/>
          <a:srcRect t="8824" r="1135" b="9558"/>
          <a:stretch>
            <a:fillRect/>
          </a:stretch>
        </p:blipFill>
        <p:spPr bwMode="auto">
          <a:xfrm>
            <a:off x="357188" y="571500"/>
            <a:ext cx="29289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643188" y="304800"/>
            <a:ext cx="65008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990099"/>
                </a:solidFill>
              </a:rPr>
              <a:t>Почему светофор </a:t>
            </a:r>
            <a:r>
              <a:rPr lang="ru-RU" sz="3600" dirty="0" smtClean="0">
                <a:solidFill>
                  <a:srgbClr val="990099"/>
                </a:solidFill>
              </a:rPr>
              <a:t>       назвали </a:t>
            </a:r>
            <a:r>
              <a:rPr lang="ru-RU" sz="3600" i="1" u="sng" dirty="0">
                <a:solidFill>
                  <a:srgbClr val="FF0066"/>
                </a:solidFill>
              </a:rPr>
              <a:t>светофором</a:t>
            </a:r>
            <a:r>
              <a:rPr lang="ru-RU" sz="4800" i="1" u="sng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1428750" y="5572125"/>
            <a:ext cx="5572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990099"/>
                </a:solidFill>
              </a:rPr>
              <a:t>      «несущий свет»</a:t>
            </a:r>
          </a:p>
        </p:txBody>
      </p:sp>
      <p:grpSp>
        <p:nvGrpSpPr>
          <p:cNvPr id="13317" name="Группа 13"/>
          <p:cNvGrpSpPr>
            <a:grpSpLocks/>
          </p:cNvGrpSpPr>
          <p:nvPr/>
        </p:nvGrpSpPr>
        <p:grpSpPr bwMode="auto">
          <a:xfrm>
            <a:off x="1785938" y="2786063"/>
            <a:ext cx="7358062" cy="2895600"/>
            <a:chOff x="1785918" y="2786058"/>
            <a:chExt cx="7358082" cy="2895075"/>
          </a:xfrm>
        </p:grpSpPr>
        <p:sp>
          <p:nvSpPr>
            <p:cNvPr id="13319" name="Text Box 1028"/>
            <p:cNvSpPr txBox="1">
              <a:spLocks noChangeArrowheads="1"/>
            </p:cNvSpPr>
            <p:nvPr/>
          </p:nvSpPr>
          <p:spPr bwMode="auto">
            <a:xfrm>
              <a:off x="1785918" y="4643446"/>
              <a:ext cx="2209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000">
                  <a:solidFill>
                    <a:srgbClr val="FF0066"/>
                  </a:solidFill>
                </a:rPr>
                <a:t>«свет»</a:t>
              </a:r>
            </a:p>
          </p:txBody>
        </p:sp>
        <p:sp>
          <p:nvSpPr>
            <p:cNvPr id="13320" name="Text Box 1029"/>
            <p:cNvSpPr txBox="1">
              <a:spLocks noChangeArrowheads="1"/>
            </p:cNvSpPr>
            <p:nvPr/>
          </p:nvSpPr>
          <p:spPr bwMode="auto">
            <a:xfrm>
              <a:off x="6400800" y="4357694"/>
              <a:ext cx="27432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4000">
                  <a:solidFill>
                    <a:srgbClr val="FF0066"/>
                  </a:solidFill>
                </a:rPr>
                <a:t>«форос»</a:t>
              </a:r>
            </a:p>
            <a:p>
              <a:pPr>
                <a:spcBef>
                  <a:spcPct val="0"/>
                </a:spcBef>
              </a:pPr>
              <a:r>
                <a:rPr lang="ru-RU" sz="4000">
                  <a:solidFill>
                    <a:srgbClr val="FF0066"/>
                  </a:solidFill>
                </a:rPr>
                <a:t>«несущий»</a:t>
              </a:r>
            </a:p>
          </p:txBody>
        </p:sp>
        <p:sp>
          <p:nvSpPr>
            <p:cNvPr id="13321" name="Text Box 1027"/>
            <p:cNvSpPr txBox="1">
              <a:spLocks noChangeArrowheads="1"/>
            </p:cNvSpPr>
            <p:nvPr/>
          </p:nvSpPr>
          <p:spPr bwMode="auto">
            <a:xfrm>
              <a:off x="3357554" y="2786058"/>
              <a:ext cx="49530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4800" b="1" u="sng">
                  <a:solidFill>
                    <a:srgbClr val="FF0066"/>
                  </a:solidFill>
                </a:rPr>
                <a:t>   светофор</a:t>
              </a:r>
            </a:p>
          </p:txBody>
        </p:sp>
        <p:grpSp>
          <p:nvGrpSpPr>
            <p:cNvPr id="13322" name="Group 1038"/>
            <p:cNvGrpSpPr>
              <a:grpSpLocks/>
            </p:cNvGrpSpPr>
            <p:nvPr/>
          </p:nvGrpSpPr>
          <p:grpSpPr bwMode="auto">
            <a:xfrm>
              <a:off x="2786050" y="3714752"/>
              <a:ext cx="4800600" cy="838200"/>
              <a:chOff x="1440" y="2064"/>
              <a:chExt cx="3024" cy="528"/>
            </a:xfrm>
          </p:grpSpPr>
          <p:sp>
            <p:nvSpPr>
              <p:cNvPr id="13323" name="Line 1032"/>
              <p:cNvSpPr>
                <a:spLocks noChangeShapeType="1"/>
              </p:cNvSpPr>
              <p:nvPr/>
            </p:nvSpPr>
            <p:spPr bwMode="auto">
              <a:xfrm flipH="1">
                <a:off x="1440" y="2064"/>
                <a:ext cx="1536" cy="528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3324" name="Line 1033"/>
              <p:cNvSpPr>
                <a:spLocks noChangeShapeType="1"/>
              </p:cNvSpPr>
              <p:nvPr/>
            </p:nvSpPr>
            <p:spPr bwMode="auto">
              <a:xfrm>
                <a:off x="2976" y="2064"/>
                <a:ext cx="1488" cy="48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 type="diamond" w="med" len="med"/>
                <a:tailEnd type="triangle" w="med" len="med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pic>
        <p:nvPicPr>
          <p:cNvPr id="9228" name="Picture 1036" descr="http://gifcollection.by.ru/anligh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6038" y="1071563"/>
            <a:ext cx="14779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57188"/>
            <a:ext cx="53578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714625"/>
            <a:ext cx="32051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Что означают дорожные знаки?</a:t>
            </a:r>
          </a:p>
        </p:txBody>
      </p:sp>
      <p:pic>
        <p:nvPicPr>
          <p:cNvPr id="47107" name="Picture 2" descr="F:\дорожные знаки\Олеся Емельянова_ Стихи про дорожные знаки_ Стихи для детей (детские стихи).files\dorozhnye_znaki_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428875"/>
            <a:ext cx="2219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F:\дорожные знаки\Олеся Емельянова_ Стихи про дорожные знаки_ Стихи для детей (детские стихи).files\dorozhnye_znaki_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500313"/>
            <a:ext cx="19383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F:\дорожные знаки\ЧТО ОЗНАЧАЮТ ДОРОЖНЫЕ ЗНАКИ.files\pesh_d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571750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Что означают дорожные знаки?</a:t>
            </a:r>
            <a:endParaRPr lang="ru-RU" smtClean="0"/>
          </a:p>
        </p:txBody>
      </p:sp>
      <p:pic>
        <p:nvPicPr>
          <p:cNvPr id="48131" name="Picture 2" descr="F:\дорожные знаки\Дорожные знаки Российской Федерации — Википедия.files\2.5_%28Road_sign%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428875"/>
            <a:ext cx="26431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F:\дорожные знаки\Дорожные знаки Российской Федерации — Википедия.files\50px-3.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286000"/>
            <a:ext cx="27860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F:\дорожные знаки\Олеся Емельянова_ Стихи про дорожные знаки_ Стихи для детей (детские стихи).files\dorozhnye_znaki_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357438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Что означают дорожные знаки?</a:t>
            </a:r>
            <a:endParaRPr lang="ru-RU" smtClean="0"/>
          </a:p>
        </p:txBody>
      </p:sp>
      <p:pic>
        <p:nvPicPr>
          <p:cNvPr id="49155" name="Picture 2" descr="F:\дорожные знаки\Олеся Емельянова_ Стихи про дорожные знаки_ Стихи для детей (детские стихи).files\dorozhnye_znaki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500313"/>
            <a:ext cx="18573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F:\дорожные знаки\Олеся Емельянова_ Стихи про дорожные знаки_ Стихи для детей (детские стихи).files\dorozhnye_znaki_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500313"/>
            <a:ext cx="19605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F:\дорожные знаки\Олеся Емельянова_ Стихи про дорожные знаки_ Стихи для детей (детские стихи).files\dorozhnye_znaki_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500313"/>
            <a:ext cx="1928813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506266" y="2967335"/>
            <a:ext cx="121565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929188" y="714375"/>
            <a:ext cx="42148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Самый строгий – красный   свет.</a:t>
            </a:r>
          </a:p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 Если он горит,</a:t>
            </a:r>
          </a:p>
          <a:p>
            <a:r>
              <a:rPr lang="ru-RU" sz="2800" b="1">
                <a:solidFill>
                  <a:srgbClr val="FF0000"/>
                </a:solidFill>
                <a:latin typeface="Sylfaen" pitchFamily="18" charset="0"/>
              </a:rPr>
              <a:t>               Стоп!</a:t>
            </a:r>
          </a:p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Дороги дальше нет, </a:t>
            </a:r>
          </a:p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 Путь для всех  закрыт.</a:t>
            </a:r>
            <a:endParaRPr lang="ru-RU" b="1">
              <a:solidFill>
                <a:srgbClr val="6600CC"/>
              </a:solidFill>
            </a:endParaRPr>
          </a:p>
        </p:txBody>
      </p:sp>
      <p:pic>
        <p:nvPicPr>
          <p:cNvPr id="6147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45878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tran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3857625"/>
            <a:ext cx="1143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chemeClr val="bg2">
                <a:lumMod val="50000"/>
              </a:scheme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429125" y="1785938"/>
            <a:ext cx="4714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Чтоб спокойно перешёл ты.</a:t>
            </a:r>
          </a:p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Слушай наш совет:</a:t>
            </a:r>
          </a:p>
          <a:p>
            <a:pPr>
              <a:buFontTx/>
              <a:buChar char="-"/>
            </a:pPr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 </a:t>
            </a:r>
            <a:r>
              <a:rPr lang="ru-RU" sz="2800" b="1">
                <a:solidFill>
                  <a:srgbClr val="FFFF00"/>
                </a:solidFill>
                <a:latin typeface="Sylfaen" pitchFamily="18" charset="0"/>
              </a:rPr>
              <a:t>Жди! </a:t>
            </a:r>
          </a:p>
          <a:p>
            <a:pPr>
              <a:buFontTx/>
              <a:buChar char="-"/>
            </a:pPr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Увидишь скоро  жёлтый</a:t>
            </a:r>
          </a:p>
          <a:p>
            <a:r>
              <a:rPr lang="ru-RU" sz="2800" b="1">
                <a:solidFill>
                  <a:srgbClr val="6600CC"/>
                </a:solidFill>
                <a:latin typeface="Sylfaen" pitchFamily="18" charset="0"/>
              </a:rPr>
              <a:t>В середине свет.</a:t>
            </a:r>
          </a:p>
        </p:txBody>
      </p:sp>
      <p:pic>
        <p:nvPicPr>
          <p:cNvPr id="7171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tran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142875"/>
            <a:ext cx="857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пешеходный переход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257675"/>
            <a:ext cx="3333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tran9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4071938"/>
            <a:ext cx="10001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238" y="0"/>
            <a:ext cx="39497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7188"/>
            <a:ext cx="41767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14313" y="3071813"/>
            <a:ext cx="3857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D1FE7"/>
                </a:solidFill>
                <a:latin typeface="Sylfaen" pitchFamily="18" charset="0"/>
              </a:rPr>
              <a:t>А за ним зелёный свет</a:t>
            </a:r>
          </a:p>
          <a:p>
            <a:r>
              <a:rPr lang="ru-RU" sz="2800" b="1">
                <a:solidFill>
                  <a:srgbClr val="2D1FE7"/>
                </a:solidFill>
                <a:latin typeface="Sylfaen" pitchFamily="18" charset="0"/>
              </a:rPr>
              <a:t>Вспыхнет впереди.</a:t>
            </a:r>
          </a:p>
          <a:p>
            <a:r>
              <a:rPr lang="ru-RU" sz="2800" b="1">
                <a:solidFill>
                  <a:srgbClr val="2D1FE7"/>
                </a:solidFill>
                <a:latin typeface="Sylfaen" pitchFamily="18" charset="0"/>
              </a:rPr>
              <a:t>Скажет он – </a:t>
            </a:r>
          </a:p>
          <a:p>
            <a:r>
              <a:rPr lang="ru-RU" sz="2800" b="1">
                <a:solidFill>
                  <a:srgbClr val="2D1FE7"/>
                </a:solidFill>
                <a:latin typeface="Sylfaen" pitchFamily="18" charset="0"/>
              </a:rPr>
              <a:t>Препятствий нет,</a:t>
            </a:r>
          </a:p>
          <a:p>
            <a:r>
              <a:rPr lang="ru-RU" sz="2800" b="1">
                <a:solidFill>
                  <a:srgbClr val="00B050"/>
                </a:solidFill>
                <a:latin typeface="Sylfaen" pitchFamily="18" charset="0"/>
              </a:rPr>
              <a:t>Смело в путь иди…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85938" y="4357688"/>
            <a:ext cx="63579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s"/>
            </a:pPr>
            <a:r>
              <a:rPr lang="ru-RU" sz="3200">
                <a:solidFill>
                  <a:srgbClr val="6600FF"/>
                </a:solidFill>
              </a:rPr>
              <a:t>Как нужно поступить, если во время перехода перекрестка зеленый сигнал светофора сменился на желтый?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4313" y="285750"/>
            <a:ext cx="8686800" cy="1676400"/>
            <a:chOff x="288" y="144"/>
            <a:chExt cx="5472" cy="1056"/>
          </a:xfrm>
        </p:grpSpPr>
        <p:sp>
          <p:nvSpPr>
            <p:cNvPr id="2560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88" y="192"/>
              <a:ext cx="4320" cy="10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5495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Impact"/>
                </a:rPr>
                <a:t>Проверь себя</a:t>
              </a:r>
            </a:p>
          </p:txBody>
        </p:sp>
        <p:pic>
          <p:nvPicPr>
            <p:cNvPr id="25608" name="Picture 7" descr="C:\Documents and Settings\user24\Мои документы\Ткачева\Бочарова\Картинки\transpcarro7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1" y="144"/>
              <a:ext cx="89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8" name="Picture 8" descr="http://gifcollection.by.ru/anlight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63"/>
            <a:ext cx="1958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1857364"/>
            <a:ext cx="6858048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6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6600FF"/>
                </a:solidFill>
              </a:rPr>
              <a:t> ? </a:t>
            </a:r>
            <a:r>
              <a:rPr lang="ru-RU" sz="3200" dirty="0">
                <a:solidFill>
                  <a:srgbClr val="6600FF"/>
                </a:solidFill>
              </a:rPr>
              <a:t>При каком сигнале светофора можно переходить улицу?</a:t>
            </a:r>
            <a:endParaRPr lang="ru-RU" dirty="0">
              <a:solidFill>
                <a:srgbClr val="6600FF"/>
              </a:solidFill>
            </a:endParaRP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2928938" y="3071813"/>
            <a:ext cx="6000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s"/>
            </a:pPr>
            <a:r>
              <a:rPr lang="ru-RU" sz="3200">
                <a:solidFill>
                  <a:srgbClr val="6600FF"/>
                </a:solidFill>
              </a:rPr>
              <a:t>Можно ли переходить улицу, когда горит желтый свет?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1314</TotalTime>
  <Words>505</Words>
  <Application>Microsoft Office PowerPoint</Application>
  <PresentationFormat>Экран (4:3)</PresentationFormat>
  <Paragraphs>87</Paragraphs>
  <Slides>54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Слайд 1</vt:lpstr>
      <vt:lpstr>Его язык совсем простой-  Ты должен знать об этом  Слова   «ИДИ»,   «ВНИМАНИЕ»,   «СТОЙ».  Он говорит нам цветом.</vt:lpstr>
      <vt:lpstr>Слайд 3</vt:lpstr>
      <vt:lpstr>Слайд 4</vt:lpstr>
      <vt:lpstr>Почему светофор        назвали светофором?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Дорожные знаки делятся на несколько групп. </vt:lpstr>
      <vt:lpstr>Предупреждающие знаки </vt:lpstr>
      <vt:lpstr>Слайд 24</vt:lpstr>
      <vt:lpstr>Слайд 25</vt:lpstr>
      <vt:lpstr>Слайд 26</vt:lpstr>
      <vt:lpstr>Слайд 27</vt:lpstr>
      <vt:lpstr>Слайд 28</vt:lpstr>
      <vt:lpstr>Указательные знаки </vt:lpstr>
      <vt:lpstr>Слайд 30</vt:lpstr>
      <vt:lpstr>Слайд 31</vt:lpstr>
      <vt:lpstr>Слайд 32</vt:lpstr>
      <vt:lpstr>Слайд 33</vt:lpstr>
      <vt:lpstr>Слайд 34</vt:lpstr>
      <vt:lpstr>Слайд 35</vt:lpstr>
      <vt:lpstr>Запрещающие знаки </vt:lpstr>
      <vt:lpstr>Слайд 37</vt:lpstr>
      <vt:lpstr>Слайд 38</vt:lpstr>
      <vt:lpstr>Слайд 39</vt:lpstr>
      <vt:lpstr>Слайд 40</vt:lpstr>
      <vt:lpstr>Слайд 41</vt:lpstr>
      <vt:lpstr>Слайд 42</vt:lpstr>
      <vt:lpstr>    Велосипедная дорожка</vt:lpstr>
      <vt:lpstr>Дорожка для пешеходов</vt:lpstr>
      <vt:lpstr>Знаки сервиса </vt:lpstr>
      <vt:lpstr>Слайд 46</vt:lpstr>
      <vt:lpstr>Слайд 47</vt:lpstr>
      <vt:lpstr>Слайд 48</vt:lpstr>
      <vt:lpstr>Слайд 49</vt:lpstr>
      <vt:lpstr>Слайд 50</vt:lpstr>
      <vt:lpstr>Что означают дорожные знаки?</vt:lpstr>
      <vt:lpstr>Что означают дорожные знаки?</vt:lpstr>
      <vt:lpstr>Что означают дорожные знаки?</vt:lpstr>
      <vt:lpstr>Слайд 54</vt:lpstr>
    </vt:vector>
  </TitlesOfParts>
  <Company>RCIO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Светофор</dc:title>
  <dc:creator>Ирина</dc:creator>
  <cp:lastModifiedBy>Admin</cp:lastModifiedBy>
  <cp:revision>94</cp:revision>
  <dcterms:created xsi:type="dcterms:W3CDTF">2003-11-29T11:05:54Z</dcterms:created>
  <dcterms:modified xsi:type="dcterms:W3CDTF">2013-06-15T00:53:22Z</dcterms:modified>
</cp:coreProperties>
</file>