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75" r:id="rId3"/>
    <p:sldId id="276" r:id="rId4"/>
    <p:sldId id="289" r:id="rId5"/>
    <p:sldId id="293" r:id="rId6"/>
    <p:sldId id="277" r:id="rId7"/>
    <p:sldId id="290" r:id="rId8"/>
    <p:sldId id="292" r:id="rId9"/>
    <p:sldId id="285" r:id="rId10"/>
    <p:sldId id="260" r:id="rId11"/>
    <p:sldId id="259" r:id="rId12"/>
    <p:sldId id="295" r:id="rId13"/>
    <p:sldId id="296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4B3"/>
    <a:srgbClr val="C6DF2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333" autoAdjust="0"/>
  </p:normalViewPr>
  <p:slideViewPr>
    <p:cSldViewPr>
      <p:cViewPr>
        <p:scale>
          <a:sx n="71" d="100"/>
          <a:sy n="71" d="100"/>
        </p:scale>
        <p:origin x="-1356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80C557-AB67-4CCF-AA4C-10D37F866C05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973D4-0991-4E4B-B8DE-53368D08DA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569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D99F2-ECD7-4E0B-9163-8C5B90434514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8A0C-3F66-4A0D-88DB-AD08E6BF62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D99F2-ECD7-4E0B-9163-8C5B90434514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8A0C-3F66-4A0D-88DB-AD08E6BF62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D99F2-ECD7-4E0B-9163-8C5B90434514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8A0C-3F66-4A0D-88DB-AD08E6BF62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D99F2-ECD7-4E0B-9163-8C5B90434514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8A0C-3F66-4A0D-88DB-AD08E6BF62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D99F2-ECD7-4E0B-9163-8C5B90434514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8A0C-3F66-4A0D-88DB-AD08E6BF62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D99F2-ECD7-4E0B-9163-8C5B90434514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8A0C-3F66-4A0D-88DB-AD08E6BF62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D99F2-ECD7-4E0B-9163-8C5B90434514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8A0C-3F66-4A0D-88DB-AD08E6BF62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D99F2-ECD7-4E0B-9163-8C5B90434514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8A0C-3F66-4A0D-88DB-AD08E6BF62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D99F2-ECD7-4E0B-9163-8C5B90434514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8A0C-3F66-4A0D-88DB-AD08E6BF62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D99F2-ECD7-4E0B-9163-8C5B90434514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8A0C-3F66-4A0D-88DB-AD08E6BF62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D99F2-ECD7-4E0B-9163-8C5B90434514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8A0C-3F66-4A0D-88DB-AD08E6BF62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D99F2-ECD7-4E0B-9163-8C5B90434514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18A0C-3F66-4A0D-88DB-AD08E6BF62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1.png"/><Relationship Id="rId7" Type="http://schemas.openxmlformats.org/officeDocument/2006/relationships/image" Target="../media/image27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png"/><Relationship Id="rId9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57;&#1074;&#1077;&#1090;&#1072;\Desktop\&#1043;&#1077;&#1088;&#1072;&#1097;&#1077;&#1085;&#1082;&#1086;%20&#1057;.&#1043;.&#1057;&#1054;&#1064;&#8470;7\MVI_0425.MOV" TargetMode="External"/><Relationship Id="rId6" Type="http://schemas.openxmlformats.org/officeDocument/2006/relationships/image" Target="../media/image32.jpeg"/><Relationship Id="rId5" Type="http://schemas.openxmlformats.org/officeDocument/2006/relationships/image" Target="../media/image24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scene3d>
            <a:camera prst="orthographicFront"/>
            <a:lightRig rig="threePt" dir="t"/>
          </a:scene3d>
          <a:sp3d contourW="88900"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1028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642942" cy="635798"/>
          </a:xfrm>
          <a:prstGeom prst="rect">
            <a:avLst/>
          </a:prstGeom>
          <a:noFill/>
        </p:spPr>
      </p:pic>
      <p:pic>
        <p:nvPicPr>
          <p:cNvPr id="6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00042"/>
            <a:ext cx="642942" cy="635798"/>
          </a:xfrm>
          <a:prstGeom prst="rect">
            <a:avLst/>
          </a:prstGeom>
          <a:noFill/>
        </p:spPr>
      </p:pic>
      <p:pic>
        <p:nvPicPr>
          <p:cNvPr id="7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000108"/>
            <a:ext cx="642942" cy="635798"/>
          </a:xfrm>
          <a:prstGeom prst="rect">
            <a:avLst/>
          </a:prstGeom>
          <a:noFill/>
        </p:spPr>
      </p:pic>
      <p:pic>
        <p:nvPicPr>
          <p:cNvPr id="8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500174"/>
            <a:ext cx="642942" cy="635798"/>
          </a:xfrm>
          <a:prstGeom prst="rect">
            <a:avLst/>
          </a:prstGeom>
          <a:noFill/>
        </p:spPr>
      </p:pic>
      <p:pic>
        <p:nvPicPr>
          <p:cNvPr id="9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000240"/>
            <a:ext cx="642942" cy="635798"/>
          </a:xfrm>
          <a:prstGeom prst="rect">
            <a:avLst/>
          </a:prstGeom>
          <a:noFill/>
        </p:spPr>
      </p:pic>
      <p:pic>
        <p:nvPicPr>
          <p:cNvPr id="10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929066"/>
            <a:ext cx="642942" cy="635798"/>
          </a:xfrm>
          <a:prstGeom prst="rect">
            <a:avLst/>
          </a:prstGeom>
          <a:noFill/>
        </p:spPr>
      </p:pic>
      <p:pic>
        <p:nvPicPr>
          <p:cNvPr id="11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500438"/>
            <a:ext cx="642942" cy="635798"/>
          </a:xfrm>
          <a:prstGeom prst="rect">
            <a:avLst/>
          </a:prstGeom>
          <a:noFill/>
        </p:spPr>
      </p:pic>
      <p:pic>
        <p:nvPicPr>
          <p:cNvPr id="12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000372"/>
            <a:ext cx="642942" cy="635798"/>
          </a:xfrm>
          <a:prstGeom prst="rect">
            <a:avLst/>
          </a:prstGeom>
          <a:noFill/>
        </p:spPr>
      </p:pic>
      <p:pic>
        <p:nvPicPr>
          <p:cNvPr id="13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500306"/>
            <a:ext cx="642942" cy="635798"/>
          </a:xfrm>
          <a:prstGeom prst="rect">
            <a:avLst/>
          </a:prstGeom>
          <a:noFill/>
        </p:spPr>
      </p:pic>
      <p:pic>
        <p:nvPicPr>
          <p:cNvPr id="14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286388"/>
            <a:ext cx="642942" cy="635798"/>
          </a:xfrm>
          <a:prstGeom prst="rect">
            <a:avLst/>
          </a:prstGeom>
          <a:noFill/>
        </p:spPr>
      </p:pic>
      <p:pic>
        <p:nvPicPr>
          <p:cNvPr id="15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4786322"/>
            <a:ext cx="642942" cy="635798"/>
          </a:xfrm>
          <a:prstGeom prst="rect">
            <a:avLst/>
          </a:prstGeom>
          <a:noFill/>
        </p:spPr>
      </p:pic>
      <p:pic>
        <p:nvPicPr>
          <p:cNvPr id="16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4357694"/>
            <a:ext cx="642942" cy="635798"/>
          </a:xfrm>
          <a:prstGeom prst="rect">
            <a:avLst/>
          </a:prstGeom>
          <a:noFill/>
        </p:spPr>
      </p:pic>
      <p:pic>
        <p:nvPicPr>
          <p:cNvPr id="17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72066" y="0"/>
            <a:ext cx="642942" cy="635798"/>
          </a:xfrm>
          <a:prstGeom prst="rect">
            <a:avLst/>
          </a:prstGeom>
          <a:noFill/>
        </p:spPr>
      </p:pic>
      <p:pic>
        <p:nvPicPr>
          <p:cNvPr id="18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643570" y="0"/>
            <a:ext cx="642942" cy="635798"/>
          </a:xfrm>
          <a:prstGeom prst="rect">
            <a:avLst/>
          </a:prstGeom>
          <a:noFill/>
        </p:spPr>
      </p:pic>
      <p:pic>
        <p:nvPicPr>
          <p:cNvPr id="19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43636" y="0"/>
            <a:ext cx="642942" cy="635798"/>
          </a:xfrm>
          <a:prstGeom prst="rect">
            <a:avLst/>
          </a:prstGeom>
          <a:noFill/>
        </p:spPr>
      </p:pic>
      <p:pic>
        <p:nvPicPr>
          <p:cNvPr id="20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643702" y="0"/>
            <a:ext cx="642942" cy="635798"/>
          </a:xfrm>
          <a:prstGeom prst="rect">
            <a:avLst/>
          </a:prstGeom>
          <a:noFill/>
        </p:spPr>
      </p:pic>
      <p:pic>
        <p:nvPicPr>
          <p:cNvPr id="21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72330" y="0"/>
            <a:ext cx="642942" cy="635798"/>
          </a:xfrm>
          <a:prstGeom prst="rect">
            <a:avLst/>
          </a:prstGeom>
          <a:noFill/>
        </p:spPr>
      </p:pic>
      <p:pic>
        <p:nvPicPr>
          <p:cNvPr id="22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00958" y="0"/>
            <a:ext cx="642942" cy="635798"/>
          </a:xfrm>
          <a:prstGeom prst="rect">
            <a:avLst/>
          </a:prstGeom>
          <a:noFill/>
        </p:spPr>
      </p:pic>
      <p:pic>
        <p:nvPicPr>
          <p:cNvPr id="23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001024" y="0"/>
            <a:ext cx="642942" cy="635798"/>
          </a:xfrm>
          <a:prstGeom prst="rect">
            <a:avLst/>
          </a:prstGeom>
          <a:noFill/>
        </p:spPr>
      </p:pic>
      <p:pic>
        <p:nvPicPr>
          <p:cNvPr id="24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01058" y="0"/>
            <a:ext cx="642942" cy="635798"/>
          </a:xfrm>
          <a:prstGeom prst="rect">
            <a:avLst/>
          </a:prstGeom>
          <a:noFill/>
        </p:spPr>
      </p:pic>
      <p:pic>
        <p:nvPicPr>
          <p:cNvPr id="25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71670" y="0"/>
            <a:ext cx="642942" cy="635798"/>
          </a:xfrm>
          <a:prstGeom prst="rect">
            <a:avLst/>
          </a:prstGeom>
          <a:noFill/>
        </p:spPr>
      </p:pic>
      <p:pic>
        <p:nvPicPr>
          <p:cNvPr id="26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71736" y="0"/>
            <a:ext cx="642942" cy="635798"/>
          </a:xfrm>
          <a:prstGeom prst="rect">
            <a:avLst/>
          </a:prstGeom>
          <a:noFill/>
        </p:spPr>
      </p:pic>
      <p:pic>
        <p:nvPicPr>
          <p:cNvPr id="27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143240" y="0"/>
            <a:ext cx="642942" cy="635798"/>
          </a:xfrm>
          <a:prstGeom prst="rect">
            <a:avLst/>
          </a:prstGeom>
          <a:noFill/>
        </p:spPr>
      </p:pic>
      <p:pic>
        <p:nvPicPr>
          <p:cNvPr id="28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643306" y="0"/>
            <a:ext cx="642942" cy="635798"/>
          </a:xfrm>
          <a:prstGeom prst="rect">
            <a:avLst/>
          </a:prstGeom>
          <a:noFill/>
        </p:spPr>
      </p:pic>
      <p:pic>
        <p:nvPicPr>
          <p:cNvPr id="29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43372" y="0"/>
            <a:ext cx="642942" cy="635798"/>
          </a:xfrm>
          <a:prstGeom prst="rect">
            <a:avLst/>
          </a:prstGeom>
          <a:noFill/>
        </p:spPr>
      </p:pic>
      <p:pic>
        <p:nvPicPr>
          <p:cNvPr id="30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3438" y="0"/>
            <a:ext cx="642942" cy="635798"/>
          </a:xfrm>
          <a:prstGeom prst="rect">
            <a:avLst/>
          </a:prstGeom>
          <a:noFill/>
        </p:spPr>
      </p:pic>
      <p:pic>
        <p:nvPicPr>
          <p:cNvPr id="31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00166" y="0"/>
            <a:ext cx="642942" cy="635798"/>
          </a:xfrm>
          <a:prstGeom prst="rect">
            <a:avLst/>
          </a:prstGeom>
          <a:noFill/>
        </p:spPr>
      </p:pic>
      <p:pic>
        <p:nvPicPr>
          <p:cNvPr id="32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00100" y="0"/>
            <a:ext cx="642942" cy="635798"/>
          </a:xfrm>
          <a:prstGeom prst="rect">
            <a:avLst/>
          </a:prstGeom>
          <a:noFill/>
        </p:spPr>
      </p:pic>
      <p:pic>
        <p:nvPicPr>
          <p:cNvPr id="33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786454"/>
            <a:ext cx="642942" cy="635798"/>
          </a:xfrm>
          <a:prstGeom prst="rect">
            <a:avLst/>
          </a:prstGeom>
          <a:noFill/>
        </p:spPr>
      </p:pic>
      <p:pic>
        <p:nvPicPr>
          <p:cNvPr id="34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0"/>
            <a:ext cx="642942" cy="635798"/>
          </a:xfrm>
          <a:prstGeom prst="rect">
            <a:avLst/>
          </a:prstGeom>
          <a:noFill/>
        </p:spPr>
      </p:pic>
      <p:pic>
        <p:nvPicPr>
          <p:cNvPr id="35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01058" y="2500306"/>
            <a:ext cx="642942" cy="635798"/>
          </a:xfrm>
          <a:prstGeom prst="rect">
            <a:avLst/>
          </a:prstGeom>
          <a:noFill/>
        </p:spPr>
      </p:pic>
      <p:pic>
        <p:nvPicPr>
          <p:cNvPr id="36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01058" y="2000240"/>
            <a:ext cx="642942" cy="635798"/>
          </a:xfrm>
          <a:prstGeom prst="rect">
            <a:avLst/>
          </a:prstGeom>
          <a:noFill/>
        </p:spPr>
      </p:pic>
      <p:pic>
        <p:nvPicPr>
          <p:cNvPr id="37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01058" y="1500174"/>
            <a:ext cx="642942" cy="635798"/>
          </a:xfrm>
          <a:prstGeom prst="rect">
            <a:avLst/>
          </a:prstGeom>
          <a:noFill/>
        </p:spPr>
      </p:pic>
      <p:pic>
        <p:nvPicPr>
          <p:cNvPr id="38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01058" y="1000108"/>
            <a:ext cx="642942" cy="635798"/>
          </a:xfrm>
          <a:prstGeom prst="rect">
            <a:avLst/>
          </a:prstGeom>
          <a:noFill/>
        </p:spPr>
      </p:pic>
      <p:pic>
        <p:nvPicPr>
          <p:cNvPr id="39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01058" y="500042"/>
            <a:ext cx="642942" cy="635798"/>
          </a:xfrm>
          <a:prstGeom prst="rect">
            <a:avLst/>
          </a:prstGeom>
          <a:noFill/>
        </p:spPr>
      </p:pic>
      <p:pic>
        <p:nvPicPr>
          <p:cNvPr id="40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072462" y="6222202"/>
            <a:ext cx="642942" cy="635798"/>
          </a:xfrm>
          <a:prstGeom prst="rect">
            <a:avLst/>
          </a:prstGeom>
          <a:noFill/>
        </p:spPr>
      </p:pic>
      <p:pic>
        <p:nvPicPr>
          <p:cNvPr id="41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01058" y="6222202"/>
            <a:ext cx="642942" cy="635798"/>
          </a:xfrm>
          <a:prstGeom prst="rect">
            <a:avLst/>
          </a:prstGeom>
          <a:noFill/>
        </p:spPr>
      </p:pic>
      <p:pic>
        <p:nvPicPr>
          <p:cNvPr id="42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01058" y="5715016"/>
            <a:ext cx="642942" cy="635798"/>
          </a:xfrm>
          <a:prstGeom prst="rect">
            <a:avLst/>
          </a:prstGeom>
          <a:noFill/>
        </p:spPr>
      </p:pic>
      <p:pic>
        <p:nvPicPr>
          <p:cNvPr id="43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01058" y="5286388"/>
            <a:ext cx="642942" cy="635798"/>
          </a:xfrm>
          <a:prstGeom prst="rect">
            <a:avLst/>
          </a:prstGeom>
          <a:noFill/>
        </p:spPr>
      </p:pic>
      <p:pic>
        <p:nvPicPr>
          <p:cNvPr id="44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01058" y="4857760"/>
            <a:ext cx="642942" cy="635798"/>
          </a:xfrm>
          <a:prstGeom prst="rect">
            <a:avLst/>
          </a:prstGeom>
          <a:noFill/>
        </p:spPr>
      </p:pic>
      <p:pic>
        <p:nvPicPr>
          <p:cNvPr id="45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01058" y="4286256"/>
            <a:ext cx="642942" cy="635798"/>
          </a:xfrm>
          <a:prstGeom prst="rect">
            <a:avLst/>
          </a:prstGeom>
          <a:noFill/>
        </p:spPr>
      </p:pic>
      <p:pic>
        <p:nvPicPr>
          <p:cNvPr id="46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01058" y="3786190"/>
            <a:ext cx="642942" cy="635798"/>
          </a:xfrm>
          <a:prstGeom prst="rect">
            <a:avLst/>
          </a:prstGeom>
          <a:noFill/>
        </p:spPr>
      </p:pic>
      <p:pic>
        <p:nvPicPr>
          <p:cNvPr id="47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01058" y="3357562"/>
            <a:ext cx="642942" cy="635798"/>
          </a:xfrm>
          <a:prstGeom prst="rect">
            <a:avLst/>
          </a:prstGeom>
          <a:noFill/>
        </p:spPr>
      </p:pic>
      <p:pic>
        <p:nvPicPr>
          <p:cNvPr id="48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01058" y="2928934"/>
            <a:ext cx="642942" cy="635798"/>
          </a:xfrm>
          <a:prstGeom prst="rect">
            <a:avLst/>
          </a:prstGeom>
          <a:noFill/>
        </p:spPr>
      </p:pic>
      <p:pic>
        <p:nvPicPr>
          <p:cNvPr id="49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6222202"/>
            <a:ext cx="642942" cy="635798"/>
          </a:xfrm>
          <a:prstGeom prst="rect">
            <a:avLst/>
          </a:prstGeom>
          <a:noFill/>
        </p:spPr>
      </p:pic>
      <p:pic>
        <p:nvPicPr>
          <p:cNvPr id="50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488" y="6222202"/>
            <a:ext cx="642942" cy="635798"/>
          </a:xfrm>
          <a:prstGeom prst="rect">
            <a:avLst/>
          </a:prstGeom>
          <a:noFill/>
        </p:spPr>
      </p:pic>
      <p:pic>
        <p:nvPicPr>
          <p:cNvPr id="51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57422" y="6222202"/>
            <a:ext cx="642942" cy="635798"/>
          </a:xfrm>
          <a:prstGeom prst="rect">
            <a:avLst/>
          </a:prstGeom>
          <a:noFill/>
        </p:spPr>
      </p:pic>
      <p:pic>
        <p:nvPicPr>
          <p:cNvPr id="52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57356" y="6222202"/>
            <a:ext cx="642942" cy="635798"/>
          </a:xfrm>
          <a:prstGeom prst="rect">
            <a:avLst/>
          </a:prstGeom>
          <a:noFill/>
        </p:spPr>
      </p:pic>
      <p:pic>
        <p:nvPicPr>
          <p:cNvPr id="53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57290" y="6222202"/>
            <a:ext cx="642942" cy="635798"/>
          </a:xfrm>
          <a:prstGeom prst="rect">
            <a:avLst/>
          </a:prstGeom>
          <a:noFill/>
        </p:spPr>
      </p:pic>
      <p:pic>
        <p:nvPicPr>
          <p:cNvPr id="54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7224" y="6222202"/>
            <a:ext cx="642942" cy="635798"/>
          </a:xfrm>
          <a:prstGeom prst="rect">
            <a:avLst/>
          </a:prstGeom>
          <a:noFill/>
        </p:spPr>
      </p:pic>
      <p:pic>
        <p:nvPicPr>
          <p:cNvPr id="55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6222202"/>
            <a:ext cx="642942" cy="635798"/>
          </a:xfrm>
          <a:prstGeom prst="rect">
            <a:avLst/>
          </a:prstGeom>
          <a:noFill/>
        </p:spPr>
      </p:pic>
      <p:pic>
        <p:nvPicPr>
          <p:cNvPr id="58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357554" y="6222202"/>
            <a:ext cx="642942" cy="635798"/>
          </a:xfrm>
          <a:prstGeom prst="rect">
            <a:avLst/>
          </a:prstGeom>
          <a:noFill/>
        </p:spPr>
      </p:pic>
      <p:pic>
        <p:nvPicPr>
          <p:cNvPr id="59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3768" y="6222202"/>
            <a:ext cx="642942" cy="635798"/>
          </a:xfrm>
          <a:prstGeom prst="rect">
            <a:avLst/>
          </a:prstGeom>
          <a:noFill/>
        </p:spPr>
      </p:pic>
      <p:pic>
        <p:nvPicPr>
          <p:cNvPr id="60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72396" y="6222202"/>
            <a:ext cx="642942" cy="635798"/>
          </a:xfrm>
          <a:prstGeom prst="rect">
            <a:avLst/>
          </a:prstGeom>
          <a:noFill/>
        </p:spPr>
      </p:pic>
      <p:pic>
        <p:nvPicPr>
          <p:cNvPr id="61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57620" y="6222202"/>
            <a:ext cx="642942" cy="635798"/>
          </a:xfrm>
          <a:prstGeom prst="rect">
            <a:avLst/>
          </a:prstGeom>
          <a:noFill/>
        </p:spPr>
      </p:pic>
      <p:pic>
        <p:nvPicPr>
          <p:cNvPr id="62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57686" y="6222202"/>
            <a:ext cx="642942" cy="635798"/>
          </a:xfrm>
          <a:prstGeom prst="rect">
            <a:avLst/>
          </a:prstGeom>
          <a:noFill/>
        </p:spPr>
      </p:pic>
      <p:pic>
        <p:nvPicPr>
          <p:cNvPr id="63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57752" y="6222202"/>
            <a:ext cx="642942" cy="635798"/>
          </a:xfrm>
          <a:prstGeom prst="rect">
            <a:avLst/>
          </a:prstGeom>
          <a:noFill/>
        </p:spPr>
      </p:pic>
      <p:pic>
        <p:nvPicPr>
          <p:cNvPr id="64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86380" y="6222202"/>
            <a:ext cx="642942" cy="635798"/>
          </a:xfrm>
          <a:prstGeom prst="rect">
            <a:avLst/>
          </a:prstGeom>
          <a:noFill/>
        </p:spPr>
      </p:pic>
      <p:pic>
        <p:nvPicPr>
          <p:cNvPr id="65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86446" y="6222202"/>
            <a:ext cx="642942" cy="635798"/>
          </a:xfrm>
          <a:prstGeom prst="rect">
            <a:avLst/>
          </a:prstGeom>
          <a:noFill/>
        </p:spPr>
      </p:pic>
      <p:pic>
        <p:nvPicPr>
          <p:cNvPr id="66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215074" y="6222202"/>
            <a:ext cx="642942" cy="635798"/>
          </a:xfrm>
          <a:prstGeom prst="rect">
            <a:avLst/>
          </a:prstGeom>
          <a:noFill/>
        </p:spPr>
      </p:pic>
      <p:pic>
        <p:nvPicPr>
          <p:cNvPr id="67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643702" y="6222202"/>
            <a:ext cx="642942" cy="635798"/>
          </a:xfrm>
          <a:prstGeom prst="rect">
            <a:avLst/>
          </a:prstGeom>
          <a:noFill/>
        </p:spPr>
      </p:pic>
      <p:sp>
        <p:nvSpPr>
          <p:cNvPr id="68" name="Скругленный прямоугольник 67"/>
          <p:cNvSpPr/>
          <p:nvPr/>
        </p:nvSpPr>
        <p:spPr>
          <a:xfrm>
            <a:off x="1714480" y="2214554"/>
            <a:ext cx="5857916" cy="1714512"/>
          </a:xfrm>
          <a:prstGeom prst="roundRect">
            <a:avLst/>
          </a:prstGeom>
          <a:gradFill flip="none" rotWithShape="1">
            <a:gsLst>
              <a:gs pos="0">
                <a:srgbClr val="FFE4B3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 contourW="76200">
            <a:contourClr>
              <a:schemeClr val="bg2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2714612" y="4500570"/>
            <a:ext cx="4143404" cy="1500198"/>
          </a:xfrm>
          <a:prstGeom prst="roundRect">
            <a:avLst/>
          </a:prstGeom>
          <a:gradFill>
            <a:gsLst>
              <a:gs pos="0">
                <a:srgbClr val="FFE4B3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1"/>
          </a:gradFill>
          <a:scene3d>
            <a:camera prst="orthographicFront"/>
            <a:lightRig rig="threePt" dir="t"/>
          </a:scene3d>
          <a:sp3d contourW="76200">
            <a:contourClr>
              <a:schemeClr val="bg2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С.Г. Геращенко </a:t>
            </a:r>
          </a:p>
          <a:p>
            <a:pPr algn="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 МБОУ</a:t>
            </a:r>
          </a:p>
          <a:p>
            <a:pPr algn="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2013г.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5" name="Picture 5" descr="C:\Documents and Settings\1\Рабочий стол\6fd6c76264e9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1069305">
            <a:off x="5399650" y="612213"/>
            <a:ext cx="2589537" cy="2602826"/>
          </a:xfrm>
          <a:prstGeom prst="rect">
            <a:avLst/>
          </a:prstGeom>
          <a:noFill/>
        </p:spPr>
      </p:pic>
      <p:pic>
        <p:nvPicPr>
          <p:cNvPr id="76" name="Picture 4" descr="Картинка 161 из 42067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57950" y="785794"/>
            <a:ext cx="1214446" cy="1200952"/>
          </a:xfrm>
          <a:prstGeom prst="rect">
            <a:avLst/>
          </a:prstGeom>
          <a:noFill/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785918" y="2312322"/>
            <a:ext cx="592935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ДУХОВНО-НРАВСТВЕННОЕ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ВОСПИТАНИЮ ШКОЛЬНИКОВ КАК СРЕДСТВО РЕАЛИЗАЦИИ ФГОС НОО.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 Я познаю мир»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1285852" y="642918"/>
            <a:ext cx="7072362" cy="7143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ощеобразовательное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учреждение </a:t>
            </a:r>
          </a:p>
          <a:p>
            <a:pPr algn="ctr"/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Мокро-Гашунская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средняя общеобразовательная школа №7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scene3d>
            <a:camera prst="orthographicFront"/>
            <a:lightRig rig="threePt" dir="t"/>
          </a:scene3d>
          <a:sp3d contourW="88900"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1028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642942" cy="635798"/>
          </a:xfrm>
          <a:prstGeom prst="rect">
            <a:avLst/>
          </a:prstGeom>
          <a:noFill/>
        </p:spPr>
      </p:pic>
      <p:pic>
        <p:nvPicPr>
          <p:cNvPr id="6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00042"/>
            <a:ext cx="642942" cy="635798"/>
          </a:xfrm>
          <a:prstGeom prst="rect">
            <a:avLst/>
          </a:prstGeom>
          <a:noFill/>
        </p:spPr>
      </p:pic>
      <p:pic>
        <p:nvPicPr>
          <p:cNvPr id="7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000108"/>
            <a:ext cx="642942" cy="635798"/>
          </a:xfrm>
          <a:prstGeom prst="rect">
            <a:avLst/>
          </a:prstGeom>
          <a:noFill/>
        </p:spPr>
      </p:pic>
      <p:pic>
        <p:nvPicPr>
          <p:cNvPr id="8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500174"/>
            <a:ext cx="642942" cy="635798"/>
          </a:xfrm>
          <a:prstGeom prst="rect">
            <a:avLst/>
          </a:prstGeom>
          <a:noFill/>
        </p:spPr>
      </p:pic>
      <p:pic>
        <p:nvPicPr>
          <p:cNvPr id="9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000240"/>
            <a:ext cx="642942" cy="635798"/>
          </a:xfrm>
          <a:prstGeom prst="rect">
            <a:avLst/>
          </a:prstGeom>
          <a:noFill/>
        </p:spPr>
      </p:pic>
      <p:pic>
        <p:nvPicPr>
          <p:cNvPr id="10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929066"/>
            <a:ext cx="642942" cy="635798"/>
          </a:xfrm>
          <a:prstGeom prst="rect">
            <a:avLst/>
          </a:prstGeom>
          <a:noFill/>
        </p:spPr>
      </p:pic>
      <p:pic>
        <p:nvPicPr>
          <p:cNvPr id="11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500438"/>
            <a:ext cx="642942" cy="635798"/>
          </a:xfrm>
          <a:prstGeom prst="rect">
            <a:avLst/>
          </a:prstGeom>
          <a:noFill/>
        </p:spPr>
      </p:pic>
      <p:pic>
        <p:nvPicPr>
          <p:cNvPr id="12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000372"/>
            <a:ext cx="642942" cy="635798"/>
          </a:xfrm>
          <a:prstGeom prst="rect">
            <a:avLst/>
          </a:prstGeom>
          <a:noFill/>
        </p:spPr>
      </p:pic>
      <p:pic>
        <p:nvPicPr>
          <p:cNvPr id="13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500306"/>
            <a:ext cx="642942" cy="635798"/>
          </a:xfrm>
          <a:prstGeom prst="rect">
            <a:avLst/>
          </a:prstGeom>
          <a:noFill/>
        </p:spPr>
      </p:pic>
      <p:pic>
        <p:nvPicPr>
          <p:cNvPr id="14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286388"/>
            <a:ext cx="642942" cy="635798"/>
          </a:xfrm>
          <a:prstGeom prst="rect">
            <a:avLst/>
          </a:prstGeom>
          <a:noFill/>
        </p:spPr>
      </p:pic>
      <p:pic>
        <p:nvPicPr>
          <p:cNvPr id="15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4786322"/>
            <a:ext cx="642942" cy="635798"/>
          </a:xfrm>
          <a:prstGeom prst="rect">
            <a:avLst/>
          </a:prstGeom>
          <a:noFill/>
        </p:spPr>
      </p:pic>
      <p:pic>
        <p:nvPicPr>
          <p:cNvPr id="16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4357694"/>
            <a:ext cx="642942" cy="635798"/>
          </a:xfrm>
          <a:prstGeom prst="rect">
            <a:avLst/>
          </a:prstGeom>
          <a:noFill/>
        </p:spPr>
      </p:pic>
      <p:pic>
        <p:nvPicPr>
          <p:cNvPr id="24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01058" y="0"/>
            <a:ext cx="642942" cy="635798"/>
          </a:xfrm>
          <a:prstGeom prst="rect">
            <a:avLst/>
          </a:prstGeom>
          <a:noFill/>
        </p:spPr>
      </p:pic>
      <p:pic>
        <p:nvPicPr>
          <p:cNvPr id="33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786454"/>
            <a:ext cx="642942" cy="635798"/>
          </a:xfrm>
          <a:prstGeom prst="rect">
            <a:avLst/>
          </a:prstGeom>
          <a:noFill/>
        </p:spPr>
      </p:pic>
      <p:pic>
        <p:nvPicPr>
          <p:cNvPr id="35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01058" y="2500306"/>
            <a:ext cx="642942" cy="635798"/>
          </a:xfrm>
          <a:prstGeom prst="rect">
            <a:avLst/>
          </a:prstGeom>
          <a:noFill/>
        </p:spPr>
      </p:pic>
      <p:pic>
        <p:nvPicPr>
          <p:cNvPr id="36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01058" y="2000240"/>
            <a:ext cx="642942" cy="635798"/>
          </a:xfrm>
          <a:prstGeom prst="rect">
            <a:avLst/>
          </a:prstGeom>
          <a:noFill/>
        </p:spPr>
      </p:pic>
      <p:pic>
        <p:nvPicPr>
          <p:cNvPr id="37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01058" y="1500174"/>
            <a:ext cx="642942" cy="635798"/>
          </a:xfrm>
          <a:prstGeom prst="rect">
            <a:avLst/>
          </a:prstGeom>
          <a:noFill/>
        </p:spPr>
      </p:pic>
      <p:pic>
        <p:nvPicPr>
          <p:cNvPr id="38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01058" y="1000108"/>
            <a:ext cx="642942" cy="635798"/>
          </a:xfrm>
          <a:prstGeom prst="rect">
            <a:avLst/>
          </a:prstGeom>
          <a:noFill/>
        </p:spPr>
      </p:pic>
      <p:pic>
        <p:nvPicPr>
          <p:cNvPr id="39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01058" y="500042"/>
            <a:ext cx="642942" cy="635798"/>
          </a:xfrm>
          <a:prstGeom prst="rect">
            <a:avLst/>
          </a:prstGeom>
          <a:noFill/>
        </p:spPr>
      </p:pic>
      <p:pic>
        <p:nvPicPr>
          <p:cNvPr id="41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01058" y="6222202"/>
            <a:ext cx="642942" cy="635798"/>
          </a:xfrm>
          <a:prstGeom prst="rect">
            <a:avLst/>
          </a:prstGeom>
          <a:noFill/>
        </p:spPr>
      </p:pic>
      <p:pic>
        <p:nvPicPr>
          <p:cNvPr id="42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01058" y="5715016"/>
            <a:ext cx="642942" cy="635798"/>
          </a:xfrm>
          <a:prstGeom prst="rect">
            <a:avLst/>
          </a:prstGeom>
          <a:noFill/>
        </p:spPr>
      </p:pic>
      <p:pic>
        <p:nvPicPr>
          <p:cNvPr id="43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01058" y="5286388"/>
            <a:ext cx="642942" cy="635798"/>
          </a:xfrm>
          <a:prstGeom prst="rect">
            <a:avLst/>
          </a:prstGeom>
          <a:noFill/>
        </p:spPr>
      </p:pic>
      <p:pic>
        <p:nvPicPr>
          <p:cNvPr id="44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01058" y="4857760"/>
            <a:ext cx="642942" cy="635798"/>
          </a:xfrm>
          <a:prstGeom prst="rect">
            <a:avLst/>
          </a:prstGeom>
          <a:noFill/>
        </p:spPr>
      </p:pic>
      <p:pic>
        <p:nvPicPr>
          <p:cNvPr id="45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01058" y="4286256"/>
            <a:ext cx="642942" cy="635798"/>
          </a:xfrm>
          <a:prstGeom prst="rect">
            <a:avLst/>
          </a:prstGeom>
          <a:noFill/>
        </p:spPr>
      </p:pic>
      <p:pic>
        <p:nvPicPr>
          <p:cNvPr id="46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01058" y="3786190"/>
            <a:ext cx="642942" cy="635798"/>
          </a:xfrm>
          <a:prstGeom prst="rect">
            <a:avLst/>
          </a:prstGeom>
          <a:noFill/>
        </p:spPr>
      </p:pic>
      <p:pic>
        <p:nvPicPr>
          <p:cNvPr id="47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01058" y="3357562"/>
            <a:ext cx="642942" cy="635798"/>
          </a:xfrm>
          <a:prstGeom prst="rect">
            <a:avLst/>
          </a:prstGeom>
          <a:noFill/>
        </p:spPr>
      </p:pic>
      <p:pic>
        <p:nvPicPr>
          <p:cNvPr id="48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01058" y="2928934"/>
            <a:ext cx="642942" cy="635798"/>
          </a:xfrm>
          <a:prstGeom prst="rect">
            <a:avLst/>
          </a:prstGeom>
          <a:noFill/>
        </p:spPr>
      </p:pic>
      <p:pic>
        <p:nvPicPr>
          <p:cNvPr id="49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6222202"/>
            <a:ext cx="642942" cy="635798"/>
          </a:xfrm>
          <a:prstGeom prst="rect">
            <a:avLst/>
          </a:prstGeom>
          <a:noFill/>
        </p:spPr>
      </p:pic>
      <p:sp>
        <p:nvSpPr>
          <p:cNvPr id="31" name="Заголовок 2"/>
          <p:cNvSpPr txBox="1">
            <a:spLocks/>
          </p:cNvSpPr>
          <p:nvPr/>
        </p:nvSpPr>
        <p:spPr>
          <a:xfrm>
            <a:off x="642941" y="0"/>
            <a:ext cx="8179587" cy="6857999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1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Алгоритм действий учителя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Продуктивное взаимодействие с учениками;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- Формирование моральных представлений к нарушению требований морали;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- Развитие самосознания школьников;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Использование на практике морально – этических знаний и убеждений;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- Создание ситуации морального выбора;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- Уважение результатов чужих усилий, признание прав других детей.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Используемые формы работы в начальной школе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Внеклассное чтение и обсуждение  произведений духовно-нравственной тематики;</a:t>
            </a:r>
            <a:br>
              <a:rPr lang="ru-RU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- Тематические классные часы;</a:t>
            </a:r>
            <a:br>
              <a:rPr lang="ru-RU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- Творческая художественная деятельность</a:t>
            </a:r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- Организация выставок и поделок;</a:t>
            </a:r>
            <a:br>
              <a:rPr lang="ru-RU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- Проведение праздников и внеклассных мероприятий;</a:t>
            </a:r>
            <a:br>
              <a:rPr lang="ru-RU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- Использование мультимедийных презентаций в работе;</a:t>
            </a:r>
            <a:br>
              <a:rPr lang="ru-RU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- Проведение   родительских собраний.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scene3d>
            <a:camera prst="orthographicFront"/>
            <a:lightRig rig="threePt" dir="t"/>
          </a:scene3d>
          <a:sp3d contourW="88900"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1028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642942" cy="635798"/>
          </a:xfrm>
          <a:prstGeom prst="rect">
            <a:avLst/>
          </a:prstGeom>
          <a:noFill/>
        </p:spPr>
      </p:pic>
      <p:pic>
        <p:nvPicPr>
          <p:cNvPr id="6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00042"/>
            <a:ext cx="642942" cy="635798"/>
          </a:xfrm>
          <a:prstGeom prst="rect">
            <a:avLst/>
          </a:prstGeom>
          <a:noFill/>
        </p:spPr>
      </p:pic>
      <p:pic>
        <p:nvPicPr>
          <p:cNvPr id="23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001024" y="0"/>
            <a:ext cx="642942" cy="635798"/>
          </a:xfrm>
          <a:prstGeom prst="rect">
            <a:avLst/>
          </a:prstGeom>
          <a:noFill/>
        </p:spPr>
      </p:pic>
      <p:pic>
        <p:nvPicPr>
          <p:cNvPr id="24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01058" y="0"/>
            <a:ext cx="642942" cy="635798"/>
          </a:xfrm>
          <a:prstGeom prst="rect">
            <a:avLst/>
          </a:prstGeom>
          <a:noFill/>
        </p:spPr>
      </p:pic>
      <p:pic>
        <p:nvPicPr>
          <p:cNvPr id="33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786454"/>
            <a:ext cx="642942" cy="635798"/>
          </a:xfrm>
          <a:prstGeom prst="rect">
            <a:avLst/>
          </a:prstGeom>
          <a:noFill/>
        </p:spPr>
      </p:pic>
      <p:pic>
        <p:nvPicPr>
          <p:cNvPr id="34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0"/>
            <a:ext cx="642942" cy="635798"/>
          </a:xfrm>
          <a:prstGeom prst="rect">
            <a:avLst/>
          </a:prstGeom>
          <a:noFill/>
        </p:spPr>
      </p:pic>
      <p:pic>
        <p:nvPicPr>
          <p:cNvPr id="39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01058" y="500042"/>
            <a:ext cx="642942" cy="635798"/>
          </a:xfrm>
          <a:prstGeom prst="rect">
            <a:avLst/>
          </a:prstGeom>
          <a:noFill/>
        </p:spPr>
      </p:pic>
      <p:pic>
        <p:nvPicPr>
          <p:cNvPr id="40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072462" y="6222202"/>
            <a:ext cx="642942" cy="635798"/>
          </a:xfrm>
          <a:prstGeom prst="rect">
            <a:avLst/>
          </a:prstGeom>
          <a:noFill/>
        </p:spPr>
      </p:pic>
      <p:pic>
        <p:nvPicPr>
          <p:cNvPr id="41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01058" y="6222202"/>
            <a:ext cx="642942" cy="635798"/>
          </a:xfrm>
          <a:prstGeom prst="rect">
            <a:avLst/>
          </a:prstGeom>
          <a:noFill/>
        </p:spPr>
      </p:pic>
      <p:pic>
        <p:nvPicPr>
          <p:cNvPr id="42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01058" y="5715016"/>
            <a:ext cx="642942" cy="635798"/>
          </a:xfrm>
          <a:prstGeom prst="rect">
            <a:avLst/>
          </a:prstGeom>
          <a:noFill/>
        </p:spPr>
      </p:pic>
      <p:pic>
        <p:nvPicPr>
          <p:cNvPr id="49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6222202"/>
            <a:ext cx="642942" cy="635798"/>
          </a:xfrm>
          <a:prstGeom prst="rect">
            <a:avLst/>
          </a:prstGeom>
          <a:noFill/>
        </p:spPr>
      </p:pic>
      <p:pic>
        <p:nvPicPr>
          <p:cNvPr id="55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6222202"/>
            <a:ext cx="642942" cy="63579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6643734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Духовно </a:t>
            </a:r>
            <a:r>
              <a:rPr lang="ru-RU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нравственный портрет </a:t>
            </a: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младшего </a:t>
            </a:r>
            <a:r>
              <a:rPr lang="ru-RU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школьника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Добрый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, не причиняющий зла живому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Честный и справедливый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Любящий и заботливый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Трудолюбивый и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настойчивый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Творящий и оберегающий красоту мира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Стремящийся к знаниям 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Смелый и решительный 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Свободолюбивый и ответственный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Самостоятельный и законопослушный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Чувствующий свою связь со своим народом, страной, культурой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Бережно относящийся к слову, к своим речевым поступкам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Патриотичный (готовый поступиться своими интересами)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Толерантный (уважающий других, не похожих на него)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PA18022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929454" y="285728"/>
            <a:ext cx="1552470" cy="192882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051" name="Picture 3" descr="P228003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72198" y="2428868"/>
            <a:ext cx="2225675" cy="167005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scene3d>
            <a:camera prst="orthographicFront"/>
            <a:lightRig rig="threePt" dir="t"/>
          </a:scene3d>
          <a:sp3d contourW="88900"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b="1" kern="0" dirty="0" smtClean="0">
                <a:solidFill>
                  <a:srgbClr val="254061"/>
                </a:solidFill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714348" cy="706411"/>
          </a:xfrm>
          <a:prstGeom prst="rect">
            <a:avLst/>
          </a:prstGeom>
          <a:noFill/>
        </p:spPr>
      </p:pic>
      <p:pic>
        <p:nvPicPr>
          <p:cNvPr id="6" name="Picture 4" descr="Картинка 161 из 4206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642918"/>
            <a:ext cx="642942" cy="635798"/>
          </a:xfrm>
          <a:prstGeom prst="rect">
            <a:avLst/>
          </a:prstGeom>
          <a:noFill/>
        </p:spPr>
      </p:pic>
      <p:pic>
        <p:nvPicPr>
          <p:cNvPr id="34" name="Picture 4" descr="Картинка 161 из 4206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2910" y="0"/>
            <a:ext cx="642942" cy="635798"/>
          </a:xfrm>
          <a:prstGeom prst="rect">
            <a:avLst/>
          </a:prstGeom>
          <a:noFill/>
        </p:spPr>
      </p:pic>
      <p:pic>
        <p:nvPicPr>
          <p:cNvPr id="40" name="Picture 4" descr="Картинка 161 из 4206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929586" y="6222202"/>
            <a:ext cx="642942" cy="635798"/>
          </a:xfrm>
          <a:prstGeom prst="rect">
            <a:avLst/>
          </a:prstGeom>
          <a:noFill/>
        </p:spPr>
      </p:pic>
      <p:pic>
        <p:nvPicPr>
          <p:cNvPr id="41" name="Picture 4" descr="Картинка 161 из 42067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493857" y="6215082"/>
            <a:ext cx="650142" cy="642918"/>
          </a:xfrm>
          <a:prstGeom prst="rect">
            <a:avLst/>
          </a:prstGeom>
          <a:noFill/>
        </p:spPr>
      </p:pic>
      <p:pic>
        <p:nvPicPr>
          <p:cNvPr id="42" name="Picture 4" descr="Картинка 161 из 4206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501058" y="5643578"/>
            <a:ext cx="642942" cy="635798"/>
          </a:xfrm>
          <a:prstGeom prst="rect">
            <a:avLst/>
          </a:prstGeom>
          <a:noFill/>
        </p:spPr>
      </p:pic>
      <p:pic>
        <p:nvPicPr>
          <p:cNvPr id="10" name="Рисунок 9" descr="IMG_0403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929058" y="1285860"/>
            <a:ext cx="1785950" cy="1643074"/>
          </a:xfrm>
          <a:prstGeom prst="rect">
            <a:avLst/>
          </a:prstGeom>
        </p:spPr>
      </p:pic>
      <p:pic>
        <p:nvPicPr>
          <p:cNvPr id="11" name="Рисунок 10" descr="IMG_0408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715140" y="1357298"/>
            <a:ext cx="2190732" cy="1643049"/>
          </a:xfrm>
          <a:prstGeom prst="rect">
            <a:avLst/>
          </a:prstGeom>
        </p:spPr>
      </p:pic>
      <p:pic>
        <p:nvPicPr>
          <p:cNvPr id="12" name="Рисунок 11" descr="IMG_0410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6643702" y="3929066"/>
            <a:ext cx="2119296" cy="1714512"/>
          </a:xfrm>
          <a:prstGeom prst="rect">
            <a:avLst/>
          </a:prstGeom>
        </p:spPr>
      </p:pic>
      <p:pic>
        <p:nvPicPr>
          <p:cNvPr id="13" name="Рисунок 12" descr="IMG_0411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42910" y="3857628"/>
            <a:ext cx="2405047" cy="1803786"/>
          </a:xfrm>
          <a:prstGeom prst="rect">
            <a:avLst/>
          </a:prstGeom>
        </p:spPr>
      </p:pic>
      <p:pic>
        <p:nvPicPr>
          <p:cNvPr id="14" name="Рисунок 13" descr="IMG_0409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571472" y="1357298"/>
            <a:ext cx="2143140" cy="1607355"/>
          </a:xfrm>
          <a:prstGeom prst="rect">
            <a:avLst/>
          </a:prstGeom>
        </p:spPr>
      </p:pic>
      <p:pic>
        <p:nvPicPr>
          <p:cNvPr id="16" name="Рисунок 15" descr="IMG_0380.JP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3286116" y="3643314"/>
            <a:ext cx="3000364" cy="2071701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1285852" y="214290"/>
            <a:ext cx="7358114" cy="857256"/>
          </a:xfrm>
          <a:prstGeom prst="roundRect">
            <a:avLst/>
          </a:prstGeom>
          <a:solidFill>
            <a:srgbClr val="C6DF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Результат работы по программе</a:t>
            </a:r>
          </a:p>
          <a:p>
            <a:pPr algn="ctr"/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«Я познаю мир» в 1 классе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71472" y="3071810"/>
            <a:ext cx="8358246" cy="428628"/>
          </a:xfrm>
          <a:prstGeom prst="roundRect">
            <a:avLst/>
          </a:prstGeom>
          <a:solidFill>
            <a:srgbClr val="FFE4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Забота о живой природе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20" name="Рисунок 19" descr="IMG_0423.JPG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428596" y="1125100"/>
            <a:ext cx="8501122" cy="5375734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571472" y="5857892"/>
            <a:ext cx="8286808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Дружный классный коллектив!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scene3d>
            <a:camera prst="orthographicFront"/>
            <a:lightRig rig="threePt" dir="t"/>
          </a:scene3d>
          <a:sp3d contourW="88900"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b="1" kern="0" dirty="0" smtClean="0">
                <a:solidFill>
                  <a:srgbClr val="254061"/>
                </a:solidFill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Картинка 161 из 4206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714348" cy="706411"/>
          </a:xfrm>
          <a:prstGeom prst="rect">
            <a:avLst/>
          </a:prstGeom>
          <a:noFill/>
        </p:spPr>
      </p:pic>
      <p:pic>
        <p:nvPicPr>
          <p:cNvPr id="6" name="Picture 4" descr="Картинка 161 из 42067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642918"/>
            <a:ext cx="642942" cy="635798"/>
          </a:xfrm>
          <a:prstGeom prst="rect">
            <a:avLst/>
          </a:prstGeom>
          <a:noFill/>
        </p:spPr>
      </p:pic>
      <p:pic>
        <p:nvPicPr>
          <p:cNvPr id="34" name="Picture 4" descr="Картинка 161 из 42067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2910" y="0"/>
            <a:ext cx="642942" cy="635798"/>
          </a:xfrm>
          <a:prstGeom prst="rect">
            <a:avLst/>
          </a:prstGeom>
          <a:noFill/>
        </p:spPr>
      </p:pic>
      <p:pic>
        <p:nvPicPr>
          <p:cNvPr id="40" name="Picture 4" descr="Картинка 161 из 42067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929586" y="6222202"/>
            <a:ext cx="642942" cy="635798"/>
          </a:xfrm>
          <a:prstGeom prst="rect">
            <a:avLst/>
          </a:prstGeom>
          <a:noFill/>
        </p:spPr>
      </p:pic>
      <p:pic>
        <p:nvPicPr>
          <p:cNvPr id="41" name="Picture 4" descr="Картинка 161 из 4206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493857" y="6215082"/>
            <a:ext cx="650142" cy="642918"/>
          </a:xfrm>
          <a:prstGeom prst="rect">
            <a:avLst/>
          </a:prstGeom>
          <a:noFill/>
        </p:spPr>
      </p:pic>
      <p:pic>
        <p:nvPicPr>
          <p:cNvPr id="42" name="Picture 4" descr="Картинка 161 из 42067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501058" y="5643578"/>
            <a:ext cx="642942" cy="635798"/>
          </a:xfrm>
          <a:prstGeom prst="rect">
            <a:avLst/>
          </a:prstGeom>
          <a:noFill/>
        </p:spPr>
      </p:pic>
      <p:pic>
        <p:nvPicPr>
          <p:cNvPr id="10" name="MVI_0425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screen"/>
          <a:stretch>
            <a:fillRect/>
          </a:stretch>
        </p:blipFill>
        <p:spPr>
          <a:xfrm>
            <a:off x="357158" y="928670"/>
            <a:ext cx="8509017" cy="4786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7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scene3d>
            <a:camera prst="orthographicFront"/>
            <a:lightRig rig="threePt" dir="t"/>
          </a:scene3d>
          <a:sp3d contourW="88900"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b="1" kern="0" dirty="0" smtClean="0">
                <a:solidFill>
                  <a:srgbClr val="254061"/>
                </a:solidFill>
              </a:rPr>
              <a:t> </a:t>
            </a:r>
            <a:r>
              <a:rPr lang="ru-RU" sz="2800" b="1" kern="0" dirty="0" smtClean="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"Наши дети – это наша старость, плохое воспитание – это наше будущее горе, это наши слезы, это наша вина перед другими людьми, перед страной" </a:t>
            </a:r>
          </a:p>
          <a:p>
            <a:pPr marL="342900" lvl="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800" b="1" kern="0" dirty="0" smtClean="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(А.С. Макаренко)</a:t>
            </a:r>
            <a:r>
              <a:rPr lang="ru-RU" sz="2800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714348" cy="706411"/>
          </a:xfrm>
          <a:prstGeom prst="rect">
            <a:avLst/>
          </a:prstGeom>
          <a:noFill/>
        </p:spPr>
      </p:pic>
      <p:pic>
        <p:nvPicPr>
          <p:cNvPr id="6" name="Picture 4" descr="Картинка 161 из 4206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642918"/>
            <a:ext cx="642942" cy="635798"/>
          </a:xfrm>
          <a:prstGeom prst="rect">
            <a:avLst/>
          </a:prstGeom>
          <a:noFill/>
        </p:spPr>
      </p:pic>
      <p:pic>
        <p:nvPicPr>
          <p:cNvPr id="34" name="Picture 4" descr="Картинка 161 из 4206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2910" y="0"/>
            <a:ext cx="642942" cy="635798"/>
          </a:xfrm>
          <a:prstGeom prst="rect">
            <a:avLst/>
          </a:prstGeom>
          <a:noFill/>
        </p:spPr>
      </p:pic>
      <p:pic>
        <p:nvPicPr>
          <p:cNvPr id="40" name="Picture 4" descr="Картинка 161 из 4206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929586" y="6222202"/>
            <a:ext cx="642942" cy="635798"/>
          </a:xfrm>
          <a:prstGeom prst="rect">
            <a:avLst/>
          </a:prstGeom>
          <a:noFill/>
        </p:spPr>
      </p:pic>
      <p:pic>
        <p:nvPicPr>
          <p:cNvPr id="41" name="Picture 4" descr="Картинка 161 из 42067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493857" y="6215082"/>
            <a:ext cx="650142" cy="642918"/>
          </a:xfrm>
          <a:prstGeom prst="rect">
            <a:avLst/>
          </a:prstGeom>
          <a:noFill/>
        </p:spPr>
      </p:pic>
      <p:pic>
        <p:nvPicPr>
          <p:cNvPr id="42" name="Picture 4" descr="Картинка 161 из 4206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501058" y="5643578"/>
            <a:ext cx="642942" cy="635798"/>
          </a:xfrm>
          <a:prstGeom prst="rect">
            <a:avLst/>
          </a:prstGeom>
          <a:noFill/>
        </p:spPr>
      </p:pic>
      <p:pic>
        <p:nvPicPr>
          <p:cNvPr id="9" name="Picture 2" descr="C:\Users\Алекс\Desktop\i.jpe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643174" y="500042"/>
            <a:ext cx="2928958" cy="1952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scene3d>
            <a:camera prst="orthographicFront"/>
            <a:lightRig rig="threePt" dir="t"/>
          </a:scene3d>
          <a:sp3d contourW="88900"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2060"/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028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642942" cy="635798"/>
          </a:xfrm>
          <a:prstGeom prst="rect">
            <a:avLst/>
          </a:prstGeom>
          <a:noFill/>
        </p:spPr>
      </p:pic>
      <p:pic>
        <p:nvPicPr>
          <p:cNvPr id="17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72066" y="0"/>
            <a:ext cx="642942" cy="635798"/>
          </a:xfrm>
          <a:prstGeom prst="rect">
            <a:avLst/>
          </a:prstGeom>
          <a:noFill/>
        </p:spPr>
      </p:pic>
      <p:pic>
        <p:nvPicPr>
          <p:cNvPr id="18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643570" y="0"/>
            <a:ext cx="642942" cy="635798"/>
          </a:xfrm>
          <a:prstGeom prst="rect">
            <a:avLst/>
          </a:prstGeom>
          <a:noFill/>
        </p:spPr>
      </p:pic>
      <p:pic>
        <p:nvPicPr>
          <p:cNvPr id="19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43636" y="0"/>
            <a:ext cx="642942" cy="635798"/>
          </a:xfrm>
          <a:prstGeom prst="rect">
            <a:avLst/>
          </a:prstGeom>
          <a:noFill/>
        </p:spPr>
      </p:pic>
      <p:pic>
        <p:nvPicPr>
          <p:cNvPr id="20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643702" y="0"/>
            <a:ext cx="642942" cy="635798"/>
          </a:xfrm>
          <a:prstGeom prst="rect">
            <a:avLst/>
          </a:prstGeom>
          <a:noFill/>
        </p:spPr>
      </p:pic>
      <p:pic>
        <p:nvPicPr>
          <p:cNvPr id="21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72330" y="0"/>
            <a:ext cx="642942" cy="635798"/>
          </a:xfrm>
          <a:prstGeom prst="rect">
            <a:avLst/>
          </a:prstGeom>
          <a:noFill/>
        </p:spPr>
      </p:pic>
      <p:pic>
        <p:nvPicPr>
          <p:cNvPr id="22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00958" y="0"/>
            <a:ext cx="642942" cy="635798"/>
          </a:xfrm>
          <a:prstGeom prst="rect">
            <a:avLst/>
          </a:prstGeom>
          <a:noFill/>
        </p:spPr>
      </p:pic>
      <p:pic>
        <p:nvPicPr>
          <p:cNvPr id="23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001024" y="0"/>
            <a:ext cx="642942" cy="635798"/>
          </a:xfrm>
          <a:prstGeom prst="rect">
            <a:avLst/>
          </a:prstGeom>
          <a:noFill/>
        </p:spPr>
      </p:pic>
      <p:pic>
        <p:nvPicPr>
          <p:cNvPr id="24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01058" y="0"/>
            <a:ext cx="642942" cy="635798"/>
          </a:xfrm>
          <a:prstGeom prst="rect">
            <a:avLst/>
          </a:prstGeom>
          <a:noFill/>
        </p:spPr>
      </p:pic>
      <p:pic>
        <p:nvPicPr>
          <p:cNvPr id="25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71670" y="0"/>
            <a:ext cx="642942" cy="635798"/>
          </a:xfrm>
          <a:prstGeom prst="rect">
            <a:avLst/>
          </a:prstGeom>
          <a:noFill/>
        </p:spPr>
      </p:pic>
      <p:pic>
        <p:nvPicPr>
          <p:cNvPr id="26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71736" y="0"/>
            <a:ext cx="642942" cy="635798"/>
          </a:xfrm>
          <a:prstGeom prst="rect">
            <a:avLst/>
          </a:prstGeom>
          <a:noFill/>
        </p:spPr>
      </p:pic>
      <p:pic>
        <p:nvPicPr>
          <p:cNvPr id="27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143240" y="0"/>
            <a:ext cx="642942" cy="635798"/>
          </a:xfrm>
          <a:prstGeom prst="rect">
            <a:avLst/>
          </a:prstGeom>
          <a:noFill/>
        </p:spPr>
      </p:pic>
      <p:pic>
        <p:nvPicPr>
          <p:cNvPr id="28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643306" y="0"/>
            <a:ext cx="642942" cy="635798"/>
          </a:xfrm>
          <a:prstGeom prst="rect">
            <a:avLst/>
          </a:prstGeom>
          <a:noFill/>
        </p:spPr>
      </p:pic>
      <p:pic>
        <p:nvPicPr>
          <p:cNvPr id="29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43372" y="0"/>
            <a:ext cx="642942" cy="635798"/>
          </a:xfrm>
          <a:prstGeom prst="rect">
            <a:avLst/>
          </a:prstGeom>
          <a:noFill/>
        </p:spPr>
      </p:pic>
      <p:pic>
        <p:nvPicPr>
          <p:cNvPr id="30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3438" y="0"/>
            <a:ext cx="642942" cy="635798"/>
          </a:xfrm>
          <a:prstGeom prst="rect">
            <a:avLst/>
          </a:prstGeom>
          <a:noFill/>
        </p:spPr>
      </p:pic>
      <p:pic>
        <p:nvPicPr>
          <p:cNvPr id="31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00166" y="0"/>
            <a:ext cx="642942" cy="635798"/>
          </a:xfrm>
          <a:prstGeom prst="rect">
            <a:avLst/>
          </a:prstGeom>
          <a:noFill/>
        </p:spPr>
      </p:pic>
      <p:pic>
        <p:nvPicPr>
          <p:cNvPr id="32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00100" y="0"/>
            <a:ext cx="642942" cy="635798"/>
          </a:xfrm>
          <a:prstGeom prst="rect">
            <a:avLst/>
          </a:prstGeom>
          <a:noFill/>
        </p:spPr>
      </p:pic>
      <p:pic>
        <p:nvPicPr>
          <p:cNvPr id="34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0"/>
            <a:ext cx="642942" cy="635798"/>
          </a:xfrm>
          <a:prstGeom prst="rect">
            <a:avLst/>
          </a:prstGeom>
          <a:noFill/>
        </p:spPr>
      </p:pic>
      <p:pic>
        <p:nvPicPr>
          <p:cNvPr id="40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072462" y="6222202"/>
            <a:ext cx="642942" cy="635798"/>
          </a:xfrm>
          <a:prstGeom prst="rect">
            <a:avLst/>
          </a:prstGeom>
          <a:noFill/>
        </p:spPr>
      </p:pic>
      <p:pic>
        <p:nvPicPr>
          <p:cNvPr id="41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01058" y="6222202"/>
            <a:ext cx="642942" cy="635798"/>
          </a:xfrm>
          <a:prstGeom prst="rect">
            <a:avLst/>
          </a:prstGeom>
          <a:noFill/>
        </p:spPr>
      </p:pic>
      <p:pic>
        <p:nvPicPr>
          <p:cNvPr id="49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6222202"/>
            <a:ext cx="642942" cy="635798"/>
          </a:xfrm>
          <a:prstGeom prst="rect">
            <a:avLst/>
          </a:prstGeom>
          <a:noFill/>
        </p:spPr>
      </p:pic>
      <p:pic>
        <p:nvPicPr>
          <p:cNvPr id="50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488" y="6222202"/>
            <a:ext cx="642942" cy="635798"/>
          </a:xfrm>
          <a:prstGeom prst="rect">
            <a:avLst/>
          </a:prstGeom>
          <a:noFill/>
        </p:spPr>
      </p:pic>
      <p:pic>
        <p:nvPicPr>
          <p:cNvPr id="51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57422" y="6222202"/>
            <a:ext cx="642942" cy="635798"/>
          </a:xfrm>
          <a:prstGeom prst="rect">
            <a:avLst/>
          </a:prstGeom>
          <a:noFill/>
        </p:spPr>
      </p:pic>
      <p:pic>
        <p:nvPicPr>
          <p:cNvPr id="52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57356" y="6222202"/>
            <a:ext cx="642942" cy="635798"/>
          </a:xfrm>
          <a:prstGeom prst="rect">
            <a:avLst/>
          </a:prstGeom>
          <a:noFill/>
        </p:spPr>
      </p:pic>
      <p:pic>
        <p:nvPicPr>
          <p:cNvPr id="53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57290" y="6222202"/>
            <a:ext cx="642942" cy="635798"/>
          </a:xfrm>
          <a:prstGeom prst="rect">
            <a:avLst/>
          </a:prstGeom>
          <a:noFill/>
        </p:spPr>
      </p:pic>
      <p:pic>
        <p:nvPicPr>
          <p:cNvPr id="54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7224" y="6222202"/>
            <a:ext cx="642942" cy="635798"/>
          </a:xfrm>
          <a:prstGeom prst="rect">
            <a:avLst/>
          </a:prstGeom>
          <a:noFill/>
        </p:spPr>
      </p:pic>
      <p:pic>
        <p:nvPicPr>
          <p:cNvPr id="55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6222202"/>
            <a:ext cx="642942" cy="635798"/>
          </a:xfrm>
          <a:prstGeom prst="rect">
            <a:avLst/>
          </a:prstGeom>
          <a:noFill/>
        </p:spPr>
      </p:pic>
      <p:pic>
        <p:nvPicPr>
          <p:cNvPr id="58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357554" y="6222202"/>
            <a:ext cx="642942" cy="635798"/>
          </a:xfrm>
          <a:prstGeom prst="rect">
            <a:avLst/>
          </a:prstGeom>
          <a:noFill/>
        </p:spPr>
      </p:pic>
      <p:pic>
        <p:nvPicPr>
          <p:cNvPr id="59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3768" y="6222202"/>
            <a:ext cx="642942" cy="635798"/>
          </a:xfrm>
          <a:prstGeom prst="rect">
            <a:avLst/>
          </a:prstGeom>
          <a:noFill/>
        </p:spPr>
      </p:pic>
      <p:pic>
        <p:nvPicPr>
          <p:cNvPr id="60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72396" y="6222202"/>
            <a:ext cx="642942" cy="635798"/>
          </a:xfrm>
          <a:prstGeom prst="rect">
            <a:avLst/>
          </a:prstGeom>
          <a:noFill/>
        </p:spPr>
      </p:pic>
      <p:pic>
        <p:nvPicPr>
          <p:cNvPr id="61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57620" y="6222202"/>
            <a:ext cx="642942" cy="635798"/>
          </a:xfrm>
          <a:prstGeom prst="rect">
            <a:avLst/>
          </a:prstGeom>
          <a:noFill/>
        </p:spPr>
      </p:pic>
      <p:pic>
        <p:nvPicPr>
          <p:cNvPr id="62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57686" y="6222202"/>
            <a:ext cx="642942" cy="635798"/>
          </a:xfrm>
          <a:prstGeom prst="rect">
            <a:avLst/>
          </a:prstGeom>
          <a:noFill/>
        </p:spPr>
      </p:pic>
      <p:pic>
        <p:nvPicPr>
          <p:cNvPr id="63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57752" y="6222202"/>
            <a:ext cx="642942" cy="635798"/>
          </a:xfrm>
          <a:prstGeom prst="rect">
            <a:avLst/>
          </a:prstGeom>
          <a:noFill/>
        </p:spPr>
      </p:pic>
      <p:pic>
        <p:nvPicPr>
          <p:cNvPr id="64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86380" y="6222202"/>
            <a:ext cx="642942" cy="635798"/>
          </a:xfrm>
          <a:prstGeom prst="rect">
            <a:avLst/>
          </a:prstGeom>
          <a:noFill/>
        </p:spPr>
      </p:pic>
      <p:pic>
        <p:nvPicPr>
          <p:cNvPr id="65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86446" y="6222202"/>
            <a:ext cx="642942" cy="635798"/>
          </a:xfrm>
          <a:prstGeom prst="rect">
            <a:avLst/>
          </a:prstGeom>
          <a:noFill/>
        </p:spPr>
      </p:pic>
      <p:pic>
        <p:nvPicPr>
          <p:cNvPr id="66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215074" y="6222202"/>
            <a:ext cx="642942" cy="635798"/>
          </a:xfrm>
          <a:prstGeom prst="rect">
            <a:avLst/>
          </a:prstGeom>
          <a:noFill/>
        </p:spPr>
      </p:pic>
      <p:pic>
        <p:nvPicPr>
          <p:cNvPr id="67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643702" y="6222202"/>
            <a:ext cx="642942" cy="635798"/>
          </a:xfrm>
          <a:prstGeom prst="rect">
            <a:avLst/>
          </a:prstGeom>
          <a:noFill/>
        </p:spPr>
      </p:pic>
      <p:sp>
        <p:nvSpPr>
          <p:cNvPr id="42" name="Равнобедренный треугольник 41"/>
          <p:cNvSpPr/>
          <p:nvPr/>
        </p:nvSpPr>
        <p:spPr>
          <a:xfrm>
            <a:off x="1285852" y="2285992"/>
            <a:ext cx="6429420" cy="121444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214414" y="3714752"/>
            <a:ext cx="3143272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Человеческое взаимопонимание</a:t>
            </a:r>
            <a:endParaRPr lang="ru-RU" sz="2800" b="1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4643438" y="3714752"/>
            <a:ext cx="3286148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Творческое созидание</a:t>
            </a:r>
            <a:endParaRPr lang="ru-RU" sz="2800" b="1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785786" y="5357826"/>
            <a:ext cx="757242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Духовно-нравственное воспитание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143240" y="2500306"/>
            <a:ext cx="288395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Счастье</a:t>
            </a:r>
            <a:endParaRPr lang="ru-RU" sz="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571472" y="785794"/>
            <a:ext cx="8215370" cy="12858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Знайте же, что ничего нет выше, и сильнее, и здоровее, </a:t>
            </a:r>
            <a:endParaRPr lang="ru-RU" sz="2000" dirty="0" smtClean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и полезнее впредь для жизни, как хорошее какое-нибудь воспоминание, </a:t>
            </a:r>
            <a:endParaRPr lang="ru-RU" sz="2000" dirty="0" smtClean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и особенно вынесенное еще из детства...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scene3d>
            <a:camera prst="orthographicFront"/>
            <a:lightRig rig="threePt" dir="t"/>
          </a:scene3d>
          <a:sp3d contourW="88900"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Школа – единственный социальный институт, через который проходят все граждане России.</a:t>
            </a:r>
          </a:p>
          <a:p>
            <a:pPr algn="r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642942" cy="635798"/>
          </a:xfrm>
          <a:prstGeom prst="rect">
            <a:avLst/>
          </a:prstGeom>
          <a:noFill/>
        </p:spPr>
      </p:pic>
      <p:pic>
        <p:nvPicPr>
          <p:cNvPr id="17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72066" y="0"/>
            <a:ext cx="642942" cy="635798"/>
          </a:xfrm>
          <a:prstGeom prst="rect">
            <a:avLst/>
          </a:prstGeom>
          <a:noFill/>
        </p:spPr>
      </p:pic>
      <p:pic>
        <p:nvPicPr>
          <p:cNvPr id="18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643570" y="0"/>
            <a:ext cx="642942" cy="635798"/>
          </a:xfrm>
          <a:prstGeom prst="rect">
            <a:avLst/>
          </a:prstGeom>
          <a:noFill/>
        </p:spPr>
      </p:pic>
      <p:pic>
        <p:nvPicPr>
          <p:cNvPr id="19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43636" y="0"/>
            <a:ext cx="642942" cy="635798"/>
          </a:xfrm>
          <a:prstGeom prst="rect">
            <a:avLst/>
          </a:prstGeom>
          <a:noFill/>
        </p:spPr>
      </p:pic>
      <p:pic>
        <p:nvPicPr>
          <p:cNvPr id="20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643702" y="0"/>
            <a:ext cx="642942" cy="635798"/>
          </a:xfrm>
          <a:prstGeom prst="rect">
            <a:avLst/>
          </a:prstGeom>
          <a:noFill/>
        </p:spPr>
      </p:pic>
      <p:pic>
        <p:nvPicPr>
          <p:cNvPr id="21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72330" y="0"/>
            <a:ext cx="642942" cy="635798"/>
          </a:xfrm>
          <a:prstGeom prst="rect">
            <a:avLst/>
          </a:prstGeom>
          <a:noFill/>
        </p:spPr>
      </p:pic>
      <p:pic>
        <p:nvPicPr>
          <p:cNvPr id="22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00958" y="0"/>
            <a:ext cx="642942" cy="635798"/>
          </a:xfrm>
          <a:prstGeom prst="rect">
            <a:avLst/>
          </a:prstGeom>
          <a:noFill/>
        </p:spPr>
      </p:pic>
      <p:pic>
        <p:nvPicPr>
          <p:cNvPr id="23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001024" y="0"/>
            <a:ext cx="642942" cy="635798"/>
          </a:xfrm>
          <a:prstGeom prst="rect">
            <a:avLst/>
          </a:prstGeom>
          <a:noFill/>
        </p:spPr>
      </p:pic>
      <p:pic>
        <p:nvPicPr>
          <p:cNvPr id="24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01058" y="0"/>
            <a:ext cx="642942" cy="635798"/>
          </a:xfrm>
          <a:prstGeom prst="rect">
            <a:avLst/>
          </a:prstGeom>
          <a:noFill/>
        </p:spPr>
      </p:pic>
      <p:pic>
        <p:nvPicPr>
          <p:cNvPr id="25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71670" y="0"/>
            <a:ext cx="642942" cy="635798"/>
          </a:xfrm>
          <a:prstGeom prst="rect">
            <a:avLst/>
          </a:prstGeom>
          <a:noFill/>
        </p:spPr>
      </p:pic>
      <p:pic>
        <p:nvPicPr>
          <p:cNvPr id="26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71736" y="0"/>
            <a:ext cx="642942" cy="635798"/>
          </a:xfrm>
          <a:prstGeom prst="rect">
            <a:avLst/>
          </a:prstGeom>
          <a:noFill/>
        </p:spPr>
      </p:pic>
      <p:pic>
        <p:nvPicPr>
          <p:cNvPr id="27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143240" y="0"/>
            <a:ext cx="642942" cy="635798"/>
          </a:xfrm>
          <a:prstGeom prst="rect">
            <a:avLst/>
          </a:prstGeom>
          <a:noFill/>
        </p:spPr>
      </p:pic>
      <p:pic>
        <p:nvPicPr>
          <p:cNvPr id="28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643306" y="0"/>
            <a:ext cx="642942" cy="635798"/>
          </a:xfrm>
          <a:prstGeom prst="rect">
            <a:avLst/>
          </a:prstGeom>
          <a:noFill/>
        </p:spPr>
      </p:pic>
      <p:pic>
        <p:nvPicPr>
          <p:cNvPr id="29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43372" y="0"/>
            <a:ext cx="642942" cy="635798"/>
          </a:xfrm>
          <a:prstGeom prst="rect">
            <a:avLst/>
          </a:prstGeom>
          <a:noFill/>
        </p:spPr>
      </p:pic>
      <p:pic>
        <p:nvPicPr>
          <p:cNvPr id="30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3438" y="0"/>
            <a:ext cx="642942" cy="635798"/>
          </a:xfrm>
          <a:prstGeom prst="rect">
            <a:avLst/>
          </a:prstGeom>
          <a:noFill/>
        </p:spPr>
      </p:pic>
      <p:pic>
        <p:nvPicPr>
          <p:cNvPr id="31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00166" y="0"/>
            <a:ext cx="642942" cy="635798"/>
          </a:xfrm>
          <a:prstGeom prst="rect">
            <a:avLst/>
          </a:prstGeom>
          <a:noFill/>
        </p:spPr>
      </p:pic>
      <p:pic>
        <p:nvPicPr>
          <p:cNvPr id="32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00100" y="0"/>
            <a:ext cx="642942" cy="635798"/>
          </a:xfrm>
          <a:prstGeom prst="rect">
            <a:avLst/>
          </a:prstGeom>
          <a:noFill/>
        </p:spPr>
      </p:pic>
      <p:pic>
        <p:nvPicPr>
          <p:cNvPr id="34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0"/>
            <a:ext cx="642942" cy="635798"/>
          </a:xfrm>
          <a:prstGeom prst="rect">
            <a:avLst/>
          </a:prstGeom>
          <a:noFill/>
        </p:spPr>
      </p:pic>
      <p:pic>
        <p:nvPicPr>
          <p:cNvPr id="40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072462" y="6222202"/>
            <a:ext cx="642942" cy="635798"/>
          </a:xfrm>
          <a:prstGeom prst="rect">
            <a:avLst/>
          </a:prstGeom>
          <a:noFill/>
        </p:spPr>
      </p:pic>
      <p:pic>
        <p:nvPicPr>
          <p:cNvPr id="41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01058" y="6222202"/>
            <a:ext cx="642942" cy="635798"/>
          </a:xfrm>
          <a:prstGeom prst="rect">
            <a:avLst/>
          </a:prstGeom>
          <a:noFill/>
        </p:spPr>
      </p:pic>
      <p:pic>
        <p:nvPicPr>
          <p:cNvPr id="49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6222202"/>
            <a:ext cx="642942" cy="635798"/>
          </a:xfrm>
          <a:prstGeom prst="rect">
            <a:avLst/>
          </a:prstGeom>
          <a:noFill/>
        </p:spPr>
      </p:pic>
      <p:pic>
        <p:nvPicPr>
          <p:cNvPr id="50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488" y="6222202"/>
            <a:ext cx="642942" cy="635798"/>
          </a:xfrm>
          <a:prstGeom prst="rect">
            <a:avLst/>
          </a:prstGeom>
          <a:noFill/>
        </p:spPr>
      </p:pic>
      <p:pic>
        <p:nvPicPr>
          <p:cNvPr id="51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57422" y="6222202"/>
            <a:ext cx="642942" cy="635798"/>
          </a:xfrm>
          <a:prstGeom prst="rect">
            <a:avLst/>
          </a:prstGeom>
          <a:noFill/>
        </p:spPr>
      </p:pic>
      <p:pic>
        <p:nvPicPr>
          <p:cNvPr id="52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57356" y="6222202"/>
            <a:ext cx="642942" cy="635798"/>
          </a:xfrm>
          <a:prstGeom prst="rect">
            <a:avLst/>
          </a:prstGeom>
          <a:noFill/>
        </p:spPr>
      </p:pic>
      <p:pic>
        <p:nvPicPr>
          <p:cNvPr id="53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57290" y="6222202"/>
            <a:ext cx="642942" cy="635798"/>
          </a:xfrm>
          <a:prstGeom prst="rect">
            <a:avLst/>
          </a:prstGeom>
          <a:noFill/>
        </p:spPr>
      </p:pic>
      <p:pic>
        <p:nvPicPr>
          <p:cNvPr id="54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7224" y="6222202"/>
            <a:ext cx="642942" cy="635798"/>
          </a:xfrm>
          <a:prstGeom prst="rect">
            <a:avLst/>
          </a:prstGeom>
          <a:noFill/>
        </p:spPr>
      </p:pic>
      <p:pic>
        <p:nvPicPr>
          <p:cNvPr id="55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6222202"/>
            <a:ext cx="642942" cy="635798"/>
          </a:xfrm>
          <a:prstGeom prst="rect">
            <a:avLst/>
          </a:prstGeom>
          <a:noFill/>
        </p:spPr>
      </p:pic>
      <p:pic>
        <p:nvPicPr>
          <p:cNvPr id="58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357554" y="6222202"/>
            <a:ext cx="642942" cy="635798"/>
          </a:xfrm>
          <a:prstGeom prst="rect">
            <a:avLst/>
          </a:prstGeom>
          <a:noFill/>
        </p:spPr>
      </p:pic>
      <p:pic>
        <p:nvPicPr>
          <p:cNvPr id="59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3768" y="6222202"/>
            <a:ext cx="642942" cy="635798"/>
          </a:xfrm>
          <a:prstGeom prst="rect">
            <a:avLst/>
          </a:prstGeom>
          <a:noFill/>
        </p:spPr>
      </p:pic>
      <p:pic>
        <p:nvPicPr>
          <p:cNvPr id="60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72396" y="6222202"/>
            <a:ext cx="642942" cy="635798"/>
          </a:xfrm>
          <a:prstGeom prst="rect">
            <a:avLst/>
          </a:prstGeom>
          <a:noFill/>
        </p:spPr>
      </p:pic>
      <p:pic>
        <p:nvPicPr>
          <p:cNvPr id="61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57620" y="6222202"/>
            <a:ext cx="642942" cy="635798"/>
          </a:xfrm>
          <a:prstGeom prst="rect">
            <a:avLst/>
          </a:prstGeom>
          <a:noFill/>
        </p:spPr>
      </p:pic>
      <p:pic>
        <p:nvPicPr>
          <p:cNvPr id="62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57686" y="6222202"/>
            <a:ext cx="642942" cy="635798"/>
          </a:xfrm>
          <a:prstGeom prst="rect">
            <a:avLst/>
          </a:prstGeom>
          <a:noFill/>
        </p:spPr>
      </p:pic>
      <p:pic>
        <p:nvPicPr>
          <p:cNvPr id="63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57752" y="6222202"/>
            <a:ext cx="642942" cy="635798"/>
          </a:xfrm>
          <a:prstGeom prst="rect">
            <a:avLst/>
          </a:prstGeom>
          <a:noFill/>
        </p:spPr>
      </p:pic>
      <p:pic>
        <p:nvPicPr>
          <p:cNvPr id="64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86380" y="6222202"/>
            <a:ext cx="642942" cy="635798"/>
          </a:xfrm>
          <a:prstGeom prst="rect">
            <a:avLst/>
          </a:prstGeom>
          <a:noFill/>
        </p:spPr>
      </p:pic>
      <p:pic>
        <p:nvPicPr>
          <p:cNvPr id="65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86446" y="6222202"/>
            <a:ext cx="642942" cy="635798"/>
          </a:xfrm>
          <a:prstGeom prst="rect">
            <a:avLst/>
          </a:prstGeom>
          <a:noFill/>
        </p:spPr>
      </p:pic>
      <p:pic>
        <p:nvPicPr>
          <p:cNvPr id="66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215074" y="6222202"/>
            <a:ext cx="642942" cy="635798"/>
          </a:xfrm>
          <a:prstGeom prst="rect">
            <a:avLst/>
          </a:prstGeom>
          <a:noFill/>
        </p:spPr>
      </p:pic>
      <p:pic>
        <p:nvPicPr>
          <p:cNvPr id="67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643702" y="6222202"/>
            <a:ext cx="642942" cy="635798"/>
          </a:xfrm>
          <a:prstGeom prst="rect">
            <a:avLst/>
          </a:prstGeom>
          <a:noFill/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428596" y="813491"/>
            <a:ext cx="842968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«Сегодня российское общество испытывает явный дефицит духовных скреп - милосердия, сочувствия, сострадания друг другу, поддержки и взаимопомощи, - дефицит того, что всегда, во все времена исторические делало нас крепче, сильнее, чем мы всегда гордились.»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928662" y="3452744"/>
            <a:ext cx="821533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менно в школе должна быть сосредоточена не только интеллектуальная, но и духовная, культурная жизнь школьника.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642910" y="4750474"/>
            <a:ext cx="814393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етодическая тема: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«Духовно-нравственное</a:t>
            </a:r>
            <a:r>
              <a:rPr kumimoji="0" lang="ru-RU" sz="240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воспитанию школьников как средство реализации ФГОС НОО». </a:t>
            </a:r>
            <a:endParaRPr kumimoji="0" lang="ru-RU" sz="2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scene3d>
            <a:camera prst="orthographicFront"/>
            <a:lightRig rig="threePt" dir="t"/>
          </a:scene3d>
          <a:sp3d contourW="88900"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642942" cy="635798"/>
          </a:xfrm>
          <a:prstGeom prst="rect">
            <a:avLst/>
          </a:prstGeom>
          <a:noFill/>
        </p:spPr>
      </p:pic>
      <p:pic>
        <p:nvPicPr>
          <p:cNvPr id="17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72066" y="0"/>
            <a:ext cx="642942" cy="635798"/>
          </a:xfrm>
          <a:prstGeom prst="rect">
            <a:avLst/>
          </a:prstGeom>
          <a:noFill/>
        </p:spPr>
      </p:pic>
      <p:pic>
        <p:nvPicPr>
          <p:cNvPr id="18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643570" y="0"/>
            <a:ext cx="642942" cy="635798"/>
          </a:xfrm>
          <a:prstGeom prst="rect">
            <a:avLst/>
          </a:prstGeom>
          <a:noFill/>
        </p:spPr>
      </p:pic>
      <p:pic>
        <p:nvPicPr>
          <p:cNvPr id="19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43636" y="0"/>
            <a:ext cx="642942" cy="635798"/>
          </a:xfrm>
          <a:prstGeom prst="rect">
            <a:avLst/>
          </a:prstGeom>
          <a:noFill/>
        </p:spPr>
      </p:pic>
      <p:pic>
        <p:nvPicPr>
          <p:cNvPr id="20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643702" y="0"/>
            <a:ext cx="642942" cy="635798"/>
          </a:xfrm>
          <a:prstGeom prst="rect">
            <a:avLst/>
          </a:prstGeom>
          <a:noFill/>
        </p:spPr>
      </p:pic>
      <p:pic>
        <p:nvPicPr>
          <p:cNvPr id="21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72330" y="0"/>
            <a:ext cx="642942" cy="635798"/>
          </a:xfrm>
          <a:prstGeom prst="rect">
            <a:avLst/>
          </a:prstGeom>
          <a:noFill/>
        </p:spPr>
      </p:pic>
      <p:pic>
        <p:nvPicPr>
          <p:cNvPr id="22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00958" y="0"/>
            <a:ext cx="642942" cy="635798"/>
          </a:xfrm>
          <a:prstGeom prst="rect">
            <a:avLst/>
          </a:prstGeom>
          <a:noFill/>
        </p:spPr>
      </p:pic>
      <p:pic>
        <p:nvPicPr>
          <p:cNvPr id="23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001024" y="0"/>
            <a:ext cx="642942" cy="635798"/>
          </a:xfrm>
          <a:prstGeom prst="rect">
            <a:avLst/>
          </a:prstGeom>
          <a:noFill/>
        </p:spPr>
      </p:pic>
      <p:pic>
        <p:nvPicPr>
          <p:cNvPr id="24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01058" y="0"/>
            <a:ext cx="642942" cy="635798"/>
          </a:xfrm>
          <a:prstGeom prst="rect">
            <a:avLst/>
          </a:prstGeom>
          <a:noFill/>
        </p:spPr>
      </p:pic>
      <p:pic>
        <p:nvPicPr>
          <p:cNvPr id="25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71670" y="0"/>
            <a:ext cx="642942" cy="635798"/>
          </a:xfrm>
          <a:prstGeom prst="rect">
            <a:avLst/>
          </a:prstGeom>
          <a:noFill/>
        </p:spPr>
      </p:pic>
      <p:pic>
        <p:nvPicPr>
          <p:cNvPr id="26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71736" y="0"/>
            <a:ext cx="642942" cy="635798"/>
          </a:xfrm>
          <a:prstGeom prst="rect">
            <a:avLst/>
          </a:prstGeom>
          <a:noFill/>
        </p:spPr>
      </p:pic>
      <p:pic>
        <p:nvPicPr>
          <p:cNvPr id="27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143240" y="0"/>
            <a:ext cx="642942" cy="635798"/>
          </a:xfrm>
          <a:prstGeom prst="rect">
            <a:avLst/>
          </a:prstGeom>
          <a:noFill/>
        </p:spPr>
      </p:pic>
      <p:pic>
        <p:nvPicPr>
          <p:cNvPr id="28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643306" y="0"/>
            <a:ext cx="642942" cy="635798"/>
          </a:xfrm>
          <a:prstGeom prst="rect">
            <a:avLst/>
          </a:prstGeom>
          <a:noFill/>
        </p:spPr>
      </p:pic>
      <p:pic>
        <p:nvPicPr>
          <p:cNvPr id="29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43372" y="0"/>
            <a:ext cx="642942" cy="635798"/>
          </a:xfrm>
          <a:prstGeom prst="rect">
            <a:avLst/>
          </a:prstGeom>
          <a:noFill/>
        </p:spPr>
      </p:pic>
      <p:pic>
        <p:nvPicPr>
          <p:cNvPr id="30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3438" y="0"/>
            <a:ext cx="642942" cy="635798"/>
          </a:xfrm>
          <a:prstGeom prst="rect">
            <a:avLst/>
          </a:prstGeom>
          <a:noFill/>
        </p:spPr>
      </p:pic>
      <p:pic>
        <p:nvPicPr>
          <p:cNvPr id="31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00166" y="0"/>
            <a:ext cx="642942" cy="635798"/>
          </a:xfrm>
          <a:prstGeom prst="rect">
            <a:avLst/>
          </a:prstGeom>
          <a:noFill/>
        </p:spPr>
      </p:pic>
      <p:pic>
        <p:nvPicPr>
          <p:cNvPr id="32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00100" y="0"/>
            <a:ext cx="642942" cy="635798"/>
          </a:xfrm>
          <a:prstGeom prst="rect">
            <a:avLst/>
          </a:prstGeom>
          <a:noFill/>
        </p:spPr>
      </p:pic>
      <p:pic>
        <p:nvPicPr>
          <p:cNvPr id="34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0"/>
            <a:ext cx="642942" cy="635798"/>
          </a:xfrm>
          <a:prstGeom prst="rect">
            <a:avLst/>
          </a:prstGeom>
          <a:noFill/>
        </p:spPr>
      </p:pic>
      <p:pic>
        <p:nvPicPr>
          <p:cNvPr id="40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072462" y="6222202"/>
            <a:ext cx="642942" cy="635798"/>
          </a:xfrm>
          <a:prstGeom prst="rect">
            <a:avLst/>
          </a:prstGeom>
          <a:noFill/>
        </p:spPr>
      </p:pic>
      <p:pic>
        <p:nvPicPr>
          <p:cNvPr id="41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01058" y="6222202"/>
            <a:ext cx="642942" cy="635798"/>
          </a:xfrm>
          <a:prstGeom prst="rect">
            <a:avLst/>
          </a:prstGeom>
          <a:noFill/>
        </p:spPr>
      </p:pic>
      <p:pic>
        <p:nvPicPr>
          <p:cNvPr id="49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6222202"/>
            <a:ext cx="642942" cy="635798"/>
          </a:xfrm>
          <a:prstGeom prst="rect">
            <a:avLst/>
          </a:prstGeom>
          <a:noFill/>
        </p:spPr>
      </p:pic>
      <p:pic>
        <p:nvPicPr>
          <p:cNvPr id="50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488" y="6222202"/>
            <a:ext cx="642942" cy="635798"/>
          </a:xfrm>
          <a:prstGeom prst="rect">
            <a:avLst/>
          </a:prstGeom>
          <a:noFill/>
        </p:spPr>
      </p:pic>
      <p:pic>
        <p:nvPicPr>
          <p:cNvPr id="51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57422" y="6222202"/>
            <a:ext cx="642942" cy="635798"/>
          </a:xfrm>
          <a:prstGeom prst="rect">
            <a:avLst/>
          </a:prstGeom>
          <a:noFill/>
        </p:spPr>
      </p:pic>
      <p:pic>
        <p:nvPicPr>
          <p:cNvPr id="52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57356" y="6222202"/>
            <a:ext cx="642942" cy="635798"/>
          </a:xfrm>
          <a:prstGeom prst="rect">
            <a:avLst/>
          </a:prstGeom>
          <a:noFill/>
        </p:spPr>
      </p:pic>
      <p:pic>
        <p:nvPicPr>
          <p:cNvPr id="53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57290" y="6222202"/>
            <a:ext cx="642942" cy="635798"/>
          </a:xfrm>
          <a:prstGeom prst="rect">
            <a:avLst/>
          </a:prstGeom>
          <a:noFill/>
        </p:spPr>
      </p:pic>
      <p:pic>
        <p:nvPicPr>
          <p:cNvPr id="54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7224" y="6222202"/>
            <a:ext cx="642942" cy="635798"/>
          </a:xfrm>
          <a:prstGeom prst="rect">
            <a:avLst/>
          </a:prstGeom>
          <a:noFill/>
        </p:spPr>
      </p:pic>
      <p:pic>
        <p:nvPicPr>
          <p:cNvPr id="55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6222202"/>
            <a:ext cx="642942" cy="635798"/>
          </a:xfrm>
          <a:prstGeom prst="rect">
            <a:avLst/>
          </a:prstGeom>
          <a:noFill/>
        </p:spPr>
      </p:pic>
      <p:pic>
        <p:nvPicPr>
          <p:cNvPr id="58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357554" y="6222202"/>
            <a:ext cx="642942" cy="635798"/>
          </a:xfrm>
          <a:prstGeom prst="rect">
            <a:avLst/>
          </a:prstGeom>
          <a:noFill/>
        </p:spPr>
      </p:pic>
      <p:pic>
        <p:nvPicPr>
          <p:cNvPr id="59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3768" y="6222202"/>
            <a:ext cx="642942" cy="635798"/>
          </a:xfrm>
          <a:prstGeom prst="rect">
            <a:avLst/>
          </a:prstGeom>
          <a:noFill/>
        </p:spPr>
      </p:pic>
      <p:pic>
        <p:nvPicPr>
          <p:cNvPr id="60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72396" y="6222202"/>
            <a:ext cx="642942" cy="635798"/>
          </a:xfrm>
          <a:prstGeom prst="rect">
            <a:avLst/>
          </a:prstGeom>
          <a:noFill/>
        </p:spPr>
      </p:pic>
      <p:pic>
        <p:nvPicPr>
          <p:cNvPr id="61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57620" y="6222202"/>
            <a:ext cx="642942" cy="635798"/>
          </a:xfrm>
          <a:prstGeom prst="rect">
            <a:avLst/>
          </a:prstGeom>
          <a:noFill/>
        </p:spPr>
      </p:pic>
      <p:pic>
        <p:nvPicPr>
          <p:cNvPr id="62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57686" y="6222202"/>
            <a:ext cx="642942" cy="635798"/>
          </a:xfrm>
          <a:prstGeom prst="rect">
            <a:avLst/>
          </a:prstGeom>
          <a:noFill/>
        </p:spPr>
      </p:pic>
      <p:pic>
        <p:nvPicPr>
          <p:cNvPr id="63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57752" y="6222202"/>
            <a:ext cx="642942" cy="635798"/>
          </a:xfrm>
          <a:prstGeom prst="rect">
            <a:avLst/>
          </a:prstGeom>
          <a:noFill/>
        </p:spPr>
      </p:pic>
      <p:pic>
        <p:nvPicPr>
          <p:cNvPr id="64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86380" y="6222202"/>
            <a:ext cx="642942" cy="635798"/>
          </a:xfrm>
          <a:prstGeom prst="rect">
            <a:avLst/>
          </a:prstGeom>
          <a:noFill/>
        </p:spPr>
      </p:pic>
      <p:pic>
        <p:nvPicPr>
          <p:cNvPr id="65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86446" y="6222202"/>
            <a:ext cx="642942" cy="635798"/>
          </a:xfrm>
          <a:prstGeom prst="rect">
            <a:avLst/>
          </a:prstGeom>
          <a:noFill/>
        </p:spPr>
      </p:pic>
      <p:pic>
        <p:nvPicPr>
          <p:cNvPr id="66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215074" y="6222202"/>
            <a:ext cx="642942" cy="635798"/>
          </a:xfrm>
          <a:prstGeom prst="rect">
            <a:avLst/>
          </a:prstGeom>
          <a:noFill/>
        </p:spPr>
      </p:pic>
      <p:pic>
        <p:nvPicPr>
          <p:cNvPr id="67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643702" y="6222202"/>
            <a:ext cx="642942" cy="635798"/>
          </a:xfrm>
          <a:prstGeom prst="rect">
            <a:avLst/>
          </a:prstGeom>
          <a:noFill/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642910" y="5119806"/>
            <a:ext cx="81439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43" name="Rectangle 2"/>
          <p:cNvSpPr txBox="1">
            <a:spLocks noChangeArrowheads="1"/>
          </p:cNvSpPr>
          <p:nvPr/>
        </p:nvSpPr>
        <p:spPr>
          <a:xfrm>
            <a:off x="250825" y="642918"/>
            <a:ext cx="8713788" cy="135732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Актуальность проблемы </a:t>
            </a:r>
            <a:b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духовно-нравственного воспитания</a:t>
            </a:r>
          </a:p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4" name="Rectangle 3"/>
          <p:cNvSpPr txBox="1">
            <a:spLocks noChangeArrowheads="1"/>
          </p:cNvSpPr>
          <p:nvPr/>
        </p:nvSpPr>
        <p:spPr>
          <a:xfrm>
            <a:off x="395288" y="1557338"/>
            <a:ext cx="8229600" cy="50958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130000"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Общество нуждается в подготовке широко образованных, высоко нравственных людей, обладающих не только знаниями, но и прекрасными чертами личности.</a:t>
            </a:r>
          </a:p>
          <a:p>
            <a:pPr marL="342900" marR="0" lvl="0" indent="-342900" algn="l" defTabSz="914400" rtl="0" eaLnBrk="1" fontAlgn="auto" latinLnBrk="0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130000"/>
              <a:buFontTx/>
              <a:buNone/>
              <a:tabLst/>
              <a:defRPr/>
            </a:pPr>
            <a:endParaRPr kumimoji="0" lang="ru-RU" sz="20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130000"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современном мире ребенок развивается, </a:t>
            </a:r>
          </a:p>
          <a:p>
            <a:pPr marL="342900" marR="0" lvl="0" indent="-342900" algn="l" defTabSz="914400" rtl="0" eaLnBrk="1" fontAlgn="auto" latinLnBrk="0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130000"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окруженный множеством разнообразных </a:t>
            </a:r>
          </a:p>
          <a:p>
            <a:pPr marL="342900" marR="0" lvl="0" indent="-342900" algn="l" defTabSz="914400" rtl="0" eaLnBrk="1" fontAlgn="auto" latinLnBrk="0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130000"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источников сильного воздействия на него </a:t>
            </a:r>
          </a:p>
          <a:p>
            <a:pPr marL="342900" marR="0" lvl="0" indent="-342900" algn="l" defTabSz="914400" rtl="0" eaLnBrk="1" fontAlgn="auto" latinLnBrk="0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130000"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как позитивного, так и негативного характера</a:t>
            </a:r>
          </a:p>
          <a:p>
            <a:pPr marL="342900" marR="0" lvl="0" indent="-342900" algn="l" defTabSz="914400" rtl="0" eaLnBrk="1" fontAlgn="auto" latinLnBrk="0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130000"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на еще только формирующуюся сферу </a:t>
            </a:r>
          </a:p>
          <a:p>
            <a:pPr marL="342900" marR="0" lvl="0" indent="-342900" algn="l" defTabSz="914400" rtl="0" eaLnBrk="1" fontAlgn="auto" latinLnBrk="0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130000"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нравственности.</a:t>
            </a:r>
          </a:p>
          <a:p>
            <a:pPr marL="342900" marR="0" lvl="0" indent="-342900" algn="l" defTabSz="914400" rtl="0" eaLnBrk="1" fontAlgn="auto" latinLnBrk="0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130000"/>
              <a:buFontTx/>
              <a:buNone/>
              <a:tabLst/>
              <a:defRPr/>
            </a:pPr>
            <a:endParaRPr kumimoji="0" lang="ru-RU" sz="20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130000"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Образование не гарантирует высокого </a:t>
            </a:r>
          </a:p>
          <a:p>
            <a:pPr marL="342900" marR="0" lvl="0" indent="-342900" algn="l" defTabSz="914400" rtl="0" eaLnBrk="1" fontAlgn="auto" latinLnBrk="0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130000"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уровня нравственной воспитанности. </a:t>
            </a:r>
          </a:p>
          <a:p>
            <a:pPr marL="342900" marR="0" lvl="0" indent="-342900" algn="l" defTabSz="914400" rtl="0" eaLnBrk="1" fontAlgn="auto" latinLnBrk="0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130000"/>
              <a:buFontTx/>
              <a:buNone/>
              <a:tabLst/>
              <a:defRPr/>
            </a:pPr>
            <a:endParaRPr kumimoji="0" lang="ru-RU" sz="20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130000"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Нравственные знания информируют ребенка о нормах поведения в современном обществе, дают представления о последствиях нарушения этих норм или последствиях данного поступка для окружающих людей.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" name="Picture 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659563" y="2276475"/>
            <a:ext cx="2233612" cy="29527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5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scene3d>
            <a:camera prst="orthographicFront"/>
            <a:lightRig rig="threePt" dir="t"/>
          </a:scene3d>
          <a:sp3d contourW="88900"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642942" cy="635798"/>
          </a:xfrm>
          <a:prstGeom prst="rect">
            <a:avLst/>
          </a:prstGeom>
          <a:noFill/>
        </p:spPr>
      </p:pic>
      <p:pic>
        <p:nvPicPr>
          <p:cNvPr id="17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72066" y="0"/>
            <a:ext cx="642942" cy="635798"/>
          </a:xfrm>
          <a:prstGeom prst="rect">
            <a:avLst/>
          </a:prstGeom>
          <a:noFill/>
        </p:spPr>
      </p:pic>
      <p:pic>
        <p:nvPicPr>
          <p:cNvPr id="18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643570" y="0"/>
            <a:ext cx="642942" cy="635798"/>
          </a:xfrm>
          <a:prstGeom prst="rect">
            <a:avLst/>
          </a:prstGeom>
          <a:noFill/>
        </p:spPr>
      </p:pic>
      <p:pic>
        <p:nvPicPr>
          <p:cNvPr id="19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43636" y="0"/>
            <a:ext cx="642942" cy="635798"/>
          </a:xfrm>
          <a:prstGeom prst="rect">
            <a:avLst/>
          </a:prstGeom>
          <a:noFill/>
        </p:spPr>
      </p:pic>
      <p:pic>
        <p:nvPicPr>
          <p:cNvPr id="20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643702" y="0"/>
            <a:ext cx="642942" cy="635798"/>
          </a:xfrm>
          <a:prstGeom prst="rect">
            <a:avLst/>
          </a:prstGeom>
          <a:noFill/>
        </p:spPr>
      </p:pic>
      <p:pic>
        <p:nvPicPr>
          <p:cNvPr id="21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72330" y="0"/>
            <a:ext cx="642942" cy="635798"/>
          </a:xfrm>
          <a:prstGeom prst="rect">
            <a:avLst/>
          </a:prstGeom>
          <a:noFill/>
        </p:spPr>
      </p:pic>
      <p:pic>
        <p:nvPicPr>
          <p:cNvPr id="22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00958" y="0"/>
            <a:ext cx="642942" cy="635798"/>
          </a:xfrm>
          <a:prstGeom prst="rect">
            <a:avLst/>
          </a:prstGeom>
          <a:noFill/>
        </p:spPr>
      </p:pic>
      <p:pic>
        <p:nvPicPr>
          <p:cNvPr id="23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001024" y="0"/>
            <a:ext cx="642942" cy="635798"/>
          </a:xfrm>
          <a:prstGeom prst="rect">
            <a:avLst/>
          </a:prstGeom>
          <a:noFill/>
        </p:spPr>
      </p:pic>
      <p:pic>
        <p:nvPicPr>
          <p:cNvPr id="24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01058" y="0"/>
            <a:ext cx="642942" cy="635798"/>
          </a:xfrm>
          <a:prstGeom prst="rect">
            <a:avLst/>
          </a:prstGeom>
          <a:noFill/>
        </p:spPr>
      </p:pic>
      <p:pic>
        <p:nvPicPr>
          <p:cNvPr id="25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71670" y="0"/>
            <a:ext cx="642942" cy="635798"/>
          </a:xfrm>
          <a:prstGeom prst="rect">
            <a:avLst/>
          </a:prstGeom>
          <a:noFill/>
        </p:spPr>
      </p:pic>
      <p:pic>
        <p:nvPicPr>
          <p:cNvPr id="26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71736" y="0"/>
            <a:ext cx="642942" cy="635798"/>
          </a:xfrm>
          <a:prstGeom prst="rect">
            <a:avLst/>
          </a:prstGeom>
          <a:noFill/>
        </p:spPr>
      </p:pic>
      <p:pic>
        <p:nvPicPr>
          <p:cNvPr id="27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143240" y="0"/>
            <a:ext cx="642942" cy="635798"/>
          </a:xfrm>
          <a:prstGeom prst="rect">
            <a:avLst/>
          </a:prstGeom>
          <a:noFill/>
        </p:spPr>
      </p:pic>
      <p:pic>
        <p:nvPicPr>
          <p:cNvPr id="28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643306" y="0"/>
            <a:ext cx="642942" cy="635798"/>
          </a:xfrm>
          <a:prstGeom prst="rect">
            <a:avLst/>
          </a:prstGeom>
          <a:noFill/>
        </p:spPr>
      </p:pic>
      <p:pic>
        <p:nvPicPr>
          <p:cNvPr id="29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43372" y="0"/>
            <a:ext cx="642942" cy="635798"/>
          </a:xfrm>
          <a:prstGeom prst="rect">
            <a:avLst/>
          </a:prstGeom>
          <a:noFill/>
        </p:spPr>
      </p:pic>
      <p:pic>
        <p:nvPicPr>
          <p:cNvPr id="30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3438" y="0"/>
            <a:ext cx="642942" cy="635798"/>
          </a:xfrm>
          <a:prstGeom prst="rect">
            <a:avLst/>
          </a:prstGeom>
          <a:noFill/>
        </p:spPr>
      </p:pic>
      <p:pic>
        <p:nvPicPr>
          <p:cNvPr id="31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00166" y="0"/>
            <a:ext cx="642942" cy="635798"/>
          </a:xfrm>
          <a:prstGeom prst="rect">
            <a:avLst/>
          </a:prstGeom>
          <a:noFill/>
        </p:spPr>
      </p:pic>
      <p:pic>
        <p:nvPicPr>
          <p:cNvPr id="32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00100" y="0"/>
            <a:ext cx="642942" cy="635798"/>
          </a:xfrm>
          <a:prstGeom prst="rect">
            <a:avLst/>
          </a:prstGeom>
          <a:noFill/>
        </p:spPr>
      </p:pic>
      <p:pic>
        <p:nvPicPr>
          <p:cNvPr id="34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0"/>
            <a:ext cx="642942" cy="635798"/>
          </a:xfrm>
          <a:prstGeom prst="rect">
            <a:avLst/>
          </a:prstGeom>
          <a:noFill/>
        </p:spPr>
      </p:pic>
      <p:pic>
        <p:nvPicPr>
          <p:cNvPr id="40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072462" y="6222202"/>
            <a:ext cx="642942" cy="635798"/>
          </a:xfrm>
          <a:prstGeom prst="rect">
            <a:avLst/>
          </a:prstGeom>
          <a:noFill/>
        </p:spPr>
      </p:pic>
      <p:pic>
        <p:nvPicPr>
          <p:cNvPr id="41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01058" y="6222202"/>
            <a:ext cx="642942" cy="635798"/>
          </a:xfrm>
          <a:prstGeom prst="rect">
            <a:avLst/>
          </a:prstGeom>
          <a:noFill/>
        </p:spPr>
      </p:pic>
      <p:pic>
        <p:nvPicPr>
          <p:cNvPr id="49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6222202"/>
            <a:ext cx="642942" cy="635798"/>
          </a:xfrm>
          <a:prstGeom prst="rect">
            <a:avLst/>
          </a:prstGeom>
          <a:noFill/>
        </p:spPr>
      </p:pic>
      <p:pic>
        <p:nvPicPr>
          <p:cNvPr id="50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488" y="6222202"/>
            <a:ext cx="642942" cy="635798"/>
          </a:xfrm>
          <a:prstGeom prst="rect">
            <a:avLst/>
          </a:prstGeom>
          <a:noFill/>
        </p:spPr>
      </p:pic>
      <p:pic>
        <p:nvPicPr>
          <p:cNvPr id="51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57422" y="6222202"/>
            <a:ext cx="642942" cy="635798"/>
          </a:xfrm>
          <a:prstGeom prst="rect">
            <a:avLst/>
          </a:prstGeom>
          <a:noFill/>
        </p:spPr>
      </p:pic>
      <p:pic>
        <p:nvPicPr>
          <p:cNvPr id="52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57356" y="6222202"/>
            <a:ext cx="642942" cy="635798"/>
          </a:xfrm>
          <a:prstGeom prst="rect">
            <a:avLst/>
          </a:prstGeom>
          <a:noFill/>
        </p:spPr>
      </p:pic>
      <p:pic>
        <p:nvPicPr>
          <p:cNvPr id="53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57290" y="6222202"/>
            <a:ext cx="642942" cy="635798"/>
          </a:xfrm>
          <a:prstGeom prst="rect">
            <a:avLst/>
          </a:prstGeom>
          <a:noFill/>
        </p:spPr>
      </p:pic>
      <p:pic>
        <p:nvPicPr>
          <p:cNvPr id="54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7224" y="6222202"/>
            <a:ext cx="642942" cy="635798"/>
          </a:xfrm>
          <a:prstGeom prst="rect">
            <a:avLst/>
          </a:prstGeom>
          <a:noFill/>
        </p:spPr>
      </p:pic>
      <p:pic>
        <p:nvPicPr>
          <p:cNvPr id="55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6222202"/>
            <a:ext cx="642942" cy="635798"/>
          </a:xfrm>
          <a:prstGeom prst="rect">
            <a:avLst/>
          </a:prstGeom>
          <a:noFill/>
        </p:spPr>
      </p:pic>
      <p:pic>
        <p:nvPicPr>
          <p:cNvPr id="58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357554" y="6222202"/>
            <a:ext cx="642942" cy="635798"/>
          </a:xfrm>
          <a:prstGeom prst="rect">
            <a:avLst/>
          </a:prstGeom>
          <a:noFill/>
        </p:spPr>
      </p:pic>
      <p:pic>
        <p:nvPicPr>
          <p:cNvPr id="59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3768" y="6222202"/>
            <a:ext cx="642942" cy="635798"/>
          </a:xfrm>
          <a:prstGeom prst="rect">
            <a:avLst/>
          </a:prstGeom>
          <a:noFill/>
        </p:spPr>
      </p:pic>
      <p:pic>
        <p:nvPicPr>
          <p:cNvPr id="60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72396" y="6222202"/>
            <a:ext cx="642942" cy="635798"/>
          </a:xfrm>
          <a:prstGeom prst="rect">
            <a:avLst/>
          </a:prstGeom>
          <a:noFill/>
        </p:spPr>
      </p:pic>
      <p:pic>
        <p:nvPicPr>
          <p:cNvPr id="61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57620" y="6222202"/>
            <a:ext cx="642942" cy="635798"/>
          </a:xfrm>
          <a:prstGeom prst="rect">
            <a:avLst/>
          </a:prstGeom>
          <a:noFill/>
        </p:spPr>
      </p:pic>
      <p:pic>
        <p:nvPicPr>
          <p:cNvPr id="62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57686" y="6222202"/>
            <a:ext cx="642942" cy="635798"/>
          </a:xfrm>
          <a:prstGeom prst="rect">
            <a:avLst/>
          </a:prstGeom>
          <a:noFill/>
        </p:spPr>
      </p:pic>
      <p:pic>
        <p:nvPicPr>
          <p:cNvPr id="63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57752" y="6222202"/>
            <a:ext cx="642942" cy="635798"/>
          </a:xfrm>
          <a:prstGeom prst="rect">
            <a:avLst/>
          </a:prstGeom>
          <a:noFill/>
        </p:spPr>
      </p:pic>
      <p:pic>
        <p:nvPicPr>
          <p:cNvPr id="64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86380" y="6222202"/>
            <a:ext cx="642942" cy="635798"/>
          </a:xfrm>
          <a:prstGeom prst="rect">
            <a:avLst/>
          </a:prstGeom>
          <a:noFill/>
        </p:spPr>
      </p:pic>
      <p:pic>
        <p:nvPicPr>
          <p:cNvPr id="65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86446" y="6222202"/>
            <a:ext cx="642942" cy="635798"/>
          </a:xfrm>
          <a:prstGeom prst="rect">
            <a:avLst/>
          </a:prstGeom>
          <a:noFill/>
        </p:spPr>
      </p:pic>
      <p:pic>
        <p:nvPicPr>
          <p:cNvPr id="66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215074" y="6222202"/>
            <a:ext cx="642942" cy="635798"/>
          </a:xfrm>
          <a:prstGeom prst="rect">
            <a:avLst/>
          </a:prstGeom>
          <a:noFill/>
        </p:spPr>
      </p:pic>
      <p:pic>
        <p:nvPicPr>
          <p:cNvPr id="67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643702" y="6222202"/>
            <a:ext cx="642942" cy="635798"/>
          </a:xfrm>
          <a:prstGeom prst="rect">
            <a:avLst/>
          </a:prstGeom>
          <a:noFill/>
        </p:spPr>
      </p:pic>
      <p:sp>
        <p:nvSpPr>
          <p:cNvPr id="42" name="Заголовок 4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Модель духовно-нравственного воспитания</a:t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428596" y="1785926"/>
            <a:ext cx="2143140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образование</a:t>
            </a:r>
            <a:endParaRPr lang="ru-RU" dirty="0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3357554" y="1785926"/>
            <a:ext cx="2428892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воспитание</a:t>
            </a:r>
            <a:endParaRPr lang="ru-RU" dirty="0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429388" y="1785926"/>
            <a:ext cx="2214578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работа с родителями</a:t>
            </a:r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357158" y="1357298"/>
            <a:ext cx="216694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блок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572264" y="1285860"/>
            <a:ext cx="216694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 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блок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428992" y="1357298"/>
            <a:ext cx="216694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 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блок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9" name="Стрелка вниз 68"/>
          <p:cNvSpPr/>
          <p:nvPr/>
        </p:nvSpPr>
        <p:spPr>
          <a:xfrm>
            <a:off x="571472" y="2786058"/>
            <a:ext cx="428628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трелка вниз 69"/>
          <p:cNvSpPr/>
          <p:nvPr/>
        </p:nvSpPr>
        <p:spPr>
          <a:xfrm>
            <a:off x="2000232" y="2786058"/>
            <a:ext cx="428628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0" y="3286124"/>
            <a:ext cx="1571604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уроки ОПК</a:t>
            </a:r>
            <a:endParaRPr lang="ru-RU" dirty="0"/>
          </a:p>
        </p:txBody>
      </p:sp>
      <p:sp>
        <p:nvSpPr>
          <p:cNvPr id="72" name="Овал 71"/>
          <p:cNvSpPr/>
          <p:nvPr/>
        </p:nvSpPr>
        <p:spPr>
          <a:xfrm>
            <a:off x="1571604" y="3286124"/>
            <a:ext cx="1428760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интеграция предметов </a:t>
            </a:r>
            <a:endParaRPr lang="ru-RU" dirty="0"/>
          </a:p>
        </p:txBody>
      </p:sp>
      <p:sp>
        <p:nvSpPr>
          <p:cNvPr id="73" name="Стрелка вниз 72"/>
          <p:cNvSpPr/>
          <p:nvPr/>
        </p:nvSpPr>
        <p:spPr>
          <a:xfrm>
            <a:off x="3714744" y="2714620"/>
            <a:ext cx="357190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Стрелка вниз 73"/>
          <p:cNvSpPr/>
          <p:nvPr/>
        </p:nvSpPr>
        <p:spPr>
          <a:xfrm>
            <a:off x="5072066" y="2714620"/>
            <a:ext cx="357190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3214678" y="3214686"/>
            <a:ext cx="1285884" cy="1285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классные часы</a:t>
            </a:r>
            <a:endParaRPr lang="ru-RU" dirty="0"/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4572000" y="3214686"/>
            <a:ext cx="1285884" cy="1285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внеклас-сные</a:t>
            </a:r>
            <a:r>
              <a:rPr lang="ru-RU" dirty="0" smtClean="0"/>
              <a:t> </a:t>
            </a:r>
            <a:r>
              <a:rPr lang="ru-RU" dirty="0" err="1" smtClean="0"/>
              <a:t>меропри-ятия</a:t>
            </a:r>
            <a:endParaRPr lang="ru-RU" dirty="0"/>
          </a:p>
        </p:txBody>
      </p:sp>
      <p:sp>
        <p:nvSpPr>
          <p:cNvPr id="77" name="Стрелка вниз 76"/>
          <p:cNvSpPr/>
          <p:nvPr/>
        </p:nvSpPr>
        <p:spPr>
          <a:xfrm>
            <a:off x="6715140" y="2714620"/>
            <a:ext cx="357190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Стрелка вниз 77"/>
          <p:cNvSpPr/>
          <p:nvPr/>
        </p:nvSpPr>
        <p:spPr>
          <a:xfrm>
            <a:off x="8072462" y="2714620"/>
            <a:ext cx="357190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6072198" y="3214686"/>
            <a:ext cx="1500198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родите-льские</a:t>
            </a:r>
            <a:r>
              <a:rPr lang="ru-RU" dirty="0" smtClean="0"/>
              <a:t> </a:t>
            </a:r>
            <a:r>
              <a:rPr lang="ru-RU" dirty="0" err="1" smtClean="0"/>
              <a:t>собра-ния</a:t>
            </a:r>
            <a:endParaRPr lang="ru-RU" dirty="0"/>
          </a:p>
        </p:txBody>
      </p:sp>
      <p:sp>
        <p:nvSpPr>
          <p:cNvPr id="80" name="Овал 79"/>
          <p:cNvSpPr/>
          <p:nvPr/>
        </p:nvSpPr>
        <p:spPr>
          <a:xfrm>
            <a:off x="7572396" y="3214686"/>
            <a:ext cx="1571604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индивид.работа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1531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/>
      <p:bldP spid="47" grpId="0"/>
      <p:bldP spid="48" grpId="0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scene3d>
            <a:camera prst="orthographicFront"/>
            <a:lightRig rig="threePt" dir="t"/>
          </a:scene3d>
          <a:sp3d contourW="88900"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1028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642942" cy="635798"/>
          </a:xfrm>
          <a:prstGeom prst="rect">
            <a:avLst/>
          </a:prstGeom>
          <a:noFill/>
        </p:spPr>
      </p:pic>
      <p:pic>
        <p:nvPicPr>
          <p:cNvPr id="17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72066" y="0"/>
            <a:ext cx="642942" cy="635798"/>
          </a:xfrm>
          <a:prstGeom prst="rect">
            <a:avLst/>
          </a:prstGeom>
          <a:noFill/>
        </p:spPr>
      </p:pic>
      <p:pic>
        <p:nvPicPr>
          <p:cNvPr id="18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643570" y="0"/>
            <a:ext cx="642942" cy="635798"/>
          </a:xfrm>
          <a:prstGeom prst="rect">
            <a:avLst/>
          </a:prstGeom>
          <a:noFill/>
        </p:spPr>
      </p:pic>
      <p:pic>
        <p:nvPicPr>
          <p:cNvPr id="19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43636" y="0"/>
            <a:ext cx="642942" cy="635798"/>
          </a:xfrm>
          <a:prstGeom prst="rect">
            <a:avLst/>
          </a:prstGeom>
          <a:noFill/>
        </p:spPr>
      </p:pic>
      <p:pic>
        <p:nvPicPr>
          <p:cNvPr id="20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643702" y="0"/>
            <a:ext cx="642942" cy="635798"/>
          </a:xfrm>
          <a:prstGeom prst="rect">
            <a:avLst/>
          </a:prstGeom>
          <a:noFill/>
        </p:spPr>
      </p:pic>
      <p:pic>
        <p:nvPicPr>
          <p:cNvPr id="21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72330" y="0"/>
            <a:ext cx="642942" cy="635798"/>
          </a:xfrm>
          <a:prstGeom prst="rect">
            <a:avLst/>
          </a:prstGeom>
          <a:noFill/>
        </p:spPr>
      </p:pic>
      <p:pic>
        <p:nvPicPr>
          <p:cNvPr id="22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00958" y="0"/>
            <a:ext cx="642942" cy="635798"/>
          </a:xfrm>
          <a:prstGeom prst="rect">
            <a:avLst/>
          </a:prstGeom>
          <a:noFill/>
        </p:spPr>
      </p:pic>
      <p:pic>
        <p:nvPicPr>
          <p:cNvPr id="23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001024" y="0"/>
            <a:ext cx="642942" cy="635798"/>
          </a:xfrm>
          <a:prstGeom prst="rect">
            <a:avLst/>
          </a:prstGeom>
          <a:noFill/>
        </p:spPr>
      </p:pic>
      <p:pic>
        <p:nvPicPr>
          <p:cNvPr id="24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01058" y="0"/>
            <a:ext cx="642942" cy="635798"/>
          </a:xfrm>
          <a:prstGeom prst="rect">
            <a:avLst/>
          </a:prstGeom>
          <a:noFill/>
        </p:spPr>
      </p:pic>
      <p:pic>
        <p:nvPicPr>
          <p:cNvPr id="25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71670" y="0"/>
            <a:ext cx="642942" cy="635798"/>
          </a:xfrm>
          <a:prstGeom prst="rect">
            <a:avLst/>
          </a:prstGeom>
          <a:noFill/>
        </p:spPr>
      </p:pic>
      <p:pic>
        <p:nvPicPr>
          <p:cNvPr id="26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71736" y="0"/>
            <a:ext cx="642942" cy="635798"/>
          </a:xfrm>
          <a:prstGeom prst="rect">
            <a:avLst/>
          </a:prstGeom>
          <a:noFill/>
        </p:spPr>
      </p:pic>
      <p:pic>
        <p:nvPicPr>
          <p:cNvPr id="27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143240" y="0"/>
            <a:ext cx="642942" cy="635798"/>
          </a:xfrm>
          <a:prstGeom prst="rect">
            <a:avLst/>
          </a:prstGeom>
          <a:noFill/>
        </p:spPr>
      </p:pic>
      <p:pic>
        <p:nvPicPr>
          <p:cNvPr id="28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643306" y="0"/>
            <a:ext cx="642942" cy="635798"/>
          </a:xfrm>
          <a:prstGeom prst="rect">
            <a:avLst/>
          </a:prstGeom>
          <a:noFill/>
        </p:spPr>
      </p:pic>
      <p:pic>
        <p:nvPicPr>
          <p:cNvPr id="29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43372" y="0"/>
            <a:ext cx="642942" cy="635798"/>
          </a:xfrm>
          <a:prstGeom prst="rect">
            <a:avLst/>
          </a:prstGeom>
          <a:noFill/>
        </p:spPr>
      </p:pic>
      <p:pic>
        <p:nvPicPr>
          <p:cNvPr id="30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3438" y="0"/>
            <a:ext cx="642942" cy="635798"/>
          </a:xfrm>
          <a:prstGeom prst="rect">
            <a:avLst/>
          </a:prstGeom>
          <a:noFill/>
        </p:spPr>
      </p:pic>
      <p:pic>
        <p:nvPicPr>
          <p:cNvPr id="31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00166" y="0"/>
            <a:ext cx="642942" cy="635798"/>
          </a:xfrm>
          <a:prstGeom prst="rect">
            <a:avLst/>
          </a:prstGeom>
          <a:noFill/>
        </p:spPr>
      </p:pic>
      <p:pic>
        <p:nvPicPr>
          <p:cNvPr id="32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00100" y="0"/>
            <a:ext cx="642942" cy="635798"/>
          </a:xfrm>
          <a:prstGeom prst="rect">
            <a:avLst/>
          </a:prstGeom>
          <a:noFill/>
        </p:spPr>
      </p:pic>
      <p:pic>
        <p:nvPicPr>
          <p:cNvPr id="34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0"/>
            <a:ext cx="642942" cy="635798"/>
          </a:xfrm>
          <a:prstGeom prst="rect">
            <a:avLst/>
          </a:prstGeom>
          <a:noFill/>
        </p:spPr>
      </p:pic>
      <p:pic>
        <p:nvPicPr>
          <p:cNvPr id="40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072462" y="6222202"/>
            <a:ext cx="642942" cy="635798"/>
          </a:xfrm>
          <a:prstGeom prst="rect">
            <a:avLst/>
          </a:prstGeom>
          <a:noFill/>
        </p:spPr>
      </p:pic>
      <p:pic>
        <p:nvPicPr>
          <p:cNvPr id="41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01058" y="6222202"/>
            <a:ext cx="642942" cy="635798"/>
          </a:xfrm>
          <a:prstGeom prst="rect">
            <a:avLst/>
          </a:prstGeom>
          <a:noFill/>
        </p:spPr>
      </p:pic>
      <p:pic>
        <p:nvPicPr>
          <p:cNvPr id="49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6222202"/>
            <a:ext cx="642942" cy="635798"/>
          </a:xfrm>
          <a:prstGeom prst="rect">
            <a:avLst/>
          </a:prstGeom>
          <a:noFill/>
        </p:spPr>
      </p:pic>
      <p:pic>
        <p:nvPicPr>
          <p:cNvPr id="50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488" y="6222202"/>
            <a:ext cx="642942" cy="635798"/>
          </a:xfrm>
          <a:prstGeom prst="rect">
            <a:avLst/>
          </a:prstGeom>
          <a:noFill/>
        </p:spPr>
      </p:pic>
      <p:pic>
        <p:nvPicPr>
          <p:cNvPr id="51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57422" y="6222202"/>
            <a:ext cx="642942" cy="635798"/>
          </a:xfrm>
          <a:prstGeom prst="rect">
            <a:avLst/>
          </a:prstGeom>
          <a:noFill/>
        </p:spPr>
      </p:pic>
      <p:pic>
        <p:nvPicPr>
          <p:cNvPr id="52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57356" y="6222202"/>
            <a:ext cx="642942" cy="635798"/>
          </a:xfrm>
          <a:prstGeom prst="rect">
            <a:avLst/>
          </a:prstGeom>
          <a:noFill/>
        </p:spPr>
      </p:pic>
      <p:pic>
        <p:nvPicPr>
          <p:cNvPr id="53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57290" y="6222202"/>
            <a:ext cx="642942" cy="635798"/>
          </a:xfrm>
          <a:prstGeom prst="rect">
            <a:avLst/>
          </a:prstGeom>
          <a:noFill/>
        </p:spPr>
      </p:pic>
      <p:pic>
        <p:nvPicPr>
          <p:cNvPr id="54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7224" y="6222202"/>
            <a:ext cx="642942" cy="635798"/>
          </a:xfrm>
          <a:prstGeom prst="rect">
            <a:avLst/>
          </a:prstGeom>
          <a:noFill/>
        </p:spPr>
      </p:pic>
      <p:pic>
        <p:nvPicPr>
          <p:cNvPr id="55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6222202"/>
            <a:ext cx="642942" cy="635798"/>
          </a:xfrm>
          <a:prstGeom prst="rect">
            <a:avLst/>
          </a:prstGeom>
          <a:noFill/>
        </p:spPr>
      </p:pic>
      <p:pic>
        <p:nvPicPr>
          <p:cNvPr id="58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357554" y="6222202"/>
            <a:ext cx="642942" cy="635798"/>
          </a:xfrm>
          <a:prstGeom prst="rect">
            <a:avLst/>
          </a:prstGeom>
          <a:noFill/>
        </p:spPr>
      </p:pic>
      <p:pic>
        <p:nvPicPr>
          <p:cNvPr id="59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3768" y="6222202"/>
            <a:ext cx="642942" cy="635798"/>
          </a:xfrm>
          <a:prstGeom prst="rect">
            <a:avLst/>
          </a:prstGeom>
          <a:noFill/>
        </p:spPr>
      </p:pic>
      <p:pic>
        <p:nvPicPr>
          <p:cNvPr id="60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72396" y="6222202"/>
            <a:ext cx="642942" cy="635798"/>
          </a:xfrm>
          <a:prstGeom prst="rect">
            <a:avLst/>
          </a:prstGeom>
          <a:noFill/>
        </p:spPr>
      </p:pic>
      <p:pic>
        <p:nvPicPr>
          <p:cNvPr id="61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57620" y="6222202"/>
            <a:ext cx="642942" cy="635798"/>
          </a:xfrm>
          <a:prstGeom prst="rect">
            <a:avLst/>
          </a:prstGeom>
          <a:noFill/>
        </p:spPr>
      </p:pic>
      <p:pic>
        <p:nvPicPr>
          <p:cNvPr id="62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57686" y="6222202"/>
            <a:ext cx="642942" cy="635798"/>
          </a:xfrm>
          <a:prstGeom prst="rect">
            <a:avLst/>
          </a:prstGeom>
          <a:noFill/>
        </p:spPr>
      </p:pic>
      <p:pic>
        <p:nvPicPr>
          <p:cNvPr id="63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57752" y="6222202"/>
            <a:ext cx="642942" cy="635798"/>
          </a:xfrm>
          <a:prstGeom prst="rect">
            <a:avLst/>
          </a:prstGeom>
          <a:noFill/>
        </p:spPr>
      </p:pic>
      <p:pic>
        <p:nvPicPr>
          <p:cNvPr id="64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86380" y="6222202"/>
            <a:ext cx="642942" cy="635798"/>
          </a:xfrm>
          <a:prstGeom prst="rect">
            <a:avLst/>
          </a:prstGeom>
          <a:noFill/>
        </p:spPr>
      </p:pic>
      <p:pic>
        <p:nvPicPr>
          <p:cNvPr id="65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86446" y="6222202"/>
            <a:ext cx="642942" cy="635798"/>
          </a:xfrm>
          <a:prstGeom prst="rect">
            <a:avLst/>
          </a:prstGeom>
          <a:noFill/>
        </p:spPr>
      </p:pic>
      <p:pic>
        <p:nvPicPr>
          <p:cNvPr id="66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215074" y="6222202"/>
            <a:ext cx="642942" cy="635798"/>
          </a:xfrm>
          <a:prstGeom prst="rect">
            <a:avLst/>
          </a:prstGeom>
          <a:noFill/>
        </p:spPr>
      </p:pic>
      <p:pic>
        <p:nvPicPr>
          <p:cNvPr id="67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643702" y="6222202"/>
            <a:ext cx="642942" cy="635798"/>
          </a:xfrm>
          <a:prstGeom prst="rect">
            <a:avLst/>
          </a:prstGeom>
          <a:noFill/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428596" y="630793"/>
            <a:ext cx="8715403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работы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оздание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условий для становления и развития высоконравственного, ответственного, инициативного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компетентного гражданина России.                                                  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тановление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развитии духовно-нравственных качеств обучающихся посредством различных форм и методов работы. 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Задачи: </a:t>
            </a:r>
            <a:endParaRPr lang="ru-RU" sz="2000" dirty="0" smtClean="0">
              <a:solidFill>
                <a:srgbClr val="0070C0"/>
              </a:solidFill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/>
              <a:t>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нравственного чувства сопереживания.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Развитие чувства ответственности за другого человека.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 Развитие умения взаимодействовать с окружающим миром  в соответствии с нормами христианской морали. 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чувства благодарения.</a:t>
            </a:r>
          </a:p>
          <a:p>
            <a:pPr>
              <a:buFontTx/>
              <a:buChar char="-"/>
            </a:pPr>
            <a:endParaRPr lang="ru-RU" sz="2400" b="1" dirty="0" smtClean="0"/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Программа духовно-нравственного воспитания младших школьников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«Я познаю мир»</a:t>
            </a:r>
            <a:endParaRPr lang="ru-RU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scene3d>
            <a:camera prst="orthographicFront"/>
            <a:lightRig rig="threePt" dir="t"/>
          </a:scene3d>
          <a:sp3d contourW="88900"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1028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642942" cy="635798"/>
          </a:xfrm>
          <a:prstGeom prst="rect">
            <a:avLst/>
          </a:prstGeom>
          <a:noFill/>
        </p:spPr>
      </p:pic>
      <p:pic>
        <p:nvPicPr>
          <p:cNvPr id="6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00042"/>
            <a:ext cx="642942" cy="635798"/>
          </a:xfrm>
          <a:prstGeom prst="rect">
            <a:avLst/>
          </a:prstGeom>
          <a:noFill/>
        </p:spPr>
      </p:pic>
      <p:pic>
        <p:nvPicPr>
          <p:cNvPr id="7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000108"/>
            <a:ext cx="642942" cy="635798"/>
          </a:xfrm>
          <a:prstGeom prst="rect">
            <a:avLst/>
          </a:prstGeom>
          <a:noFill/>
        </p:spPr>
      </p:pic>
      <p:pic>
        <p:nvPicPr>
          <p:cNvPr id="8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500174"/>
            <a:ext cx="642942" cy="635798"/>
          </a:xfrm>
          <a:prstGeom prst="rect">
            <a:avLst/>
          </a:prstGeom>
          <a:noFill/>
        </p:spPr>
      </p:pic>
      <p:pic>
        <p:nvPicPr>
          <p:cNvPr id="9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000240"/>
            <a:ext cx="642942" cy="635798"/>
          </a:xfrm>
          <a:prstGeom prst="rect">
            <a:avLst/>
          </a:prstGeom>
          <a:noFill/>
        </p:spPr>
      </p:pic>
      <p:pic>
        <p:nvPicPr>
          <p:cNvPr id="10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929066"/>
            <a:ext cx="642942" cy="635798"/>
          </a:xfrm>
          <a:prstGeom prst="rect">
            <a:avLst/>
          </a:prstGeom>
          <a:noFill/>
        </p:spPr>
      </p:pic>
      <p:pic>
        <p:nvPicPr>
          <p:cNvPr id="11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500438"/>
            <a:ext cx="642942" cy="635798"/>
          </a:xfrm>
          <a:prstGeom prst="rect">
            <a:avLst/>
          </a:prstGeom>
          <a:noFill/>
        </p:spPr>
      </p:pic>
      <p:pic>
        <p:nvPicPr>
          <p:cNvPr id="12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000372"/>
            <a:ext cx="642942" cy="635798"/>
          </a:xfrm>
          <a:prstGeom prst="rect">
            <a:avLst/>
          </a:prstGeom>
          <a:noFill/>
        </p:spPr>
      </p:pic>
      <p:pic>
        <p:nvPicPr>
          <p:cNvPr id="13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500306"/>
            <a:ext cx="642942" cy="635798"/>
          </a:xfrm>
          <a:prstGeom prst="rect">
            <a:avLst/>
          </a:prstGeom>
          <a:noFill/>
        </p:spPr>
      </p:pic>
      <p:pic>
        <p:nvPicPr>
          <p:cNvPr id="14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286388"/>
            <a:ext cx="642942" cy="635798"/>
          </a:xfrm>
          <a:prstGeom prst="rect">
            <a:avLst/>
          </a:prstGeom>
          <a:noFill/>
        </p:spPr>
      </p:pic>
      <p:pic>
        <p:nvPicPr>
          <p:cNvPr id="15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4786322"/>
            <a:ext cx="642942" cy="635798"/>
          </a:xfrm>
          <a:prstGeom prst="rect">
            <a:avLst/>
          </a:prstGeom>
          <a:noFill/>
        </p:spPr>
      </p:pic>
      <p:pic>
        <p:nvPicPr>
          <p:cNvPr id="16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4357694"/>
            <a:ext cx="642942" cy="635798"/>
          </a:xfrm>
          <a:prstGeom prst="rect">
            <a:avLst/>
          </a:prstGeom>
          <a:noFill/>
        </p:spPr>
      </p:pic>
      <p:pic>
        <p:nvPicPr>
          <p:cNvPr id="24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01058" y="0"/>
            <a:ext cx="642942" cy="635798"/>
          </a:xfrm>
          <a:prstGeom prst="rect">
            <a:avLst/>
          </a:prstGeom>
          <a:noFill/>
        </p:spPr>
      </p:pic>
      <p:pic>
        <p:nvPicPr>
          <p:cNvPr id="33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786454"/>
            <a:ext cx="642942" cy="635798"/>
          </a:xfrm>
          <a:prstGeom prst="rect">
            <a:avLst/>
          </a:prstGeom>
          <a:noFill/>
        </p:spPr>
      </p:pic>
      <p:pic>
        <p:nvPicPr>
          <p:cNvPr id="35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01058" y="2500306"/>
            <a:ext cx="642942" cy="635798"/>
          </a:xfrm>
          <a:prstGeom prst="rect">
            <a:avLst/>
          </a:prstGeom>
          <a:noFill/>
        </p:spPr>
      </p:pic>
      <p:pic>
        <p:nvPicPr>
          <p:cNvPr id="36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01058" y="2000240"/>
            <a:ext cx="642942" cy="635798"/>
          </a:xfrm>
          <a:prstGeom prst="rect">
            <a:avLst/>
          </a:prstGeom>
          <a:noFill/>
        </p:spPr>
      </p:pic>
      <p:pic>
        <p:nvPicPr>
          <p:cNvPr id="37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01058" y="1500174"/>
            <a:ext cx="642942" cy="635798"/>
          </a:xfrm>
          <a:prstGeom prst="rect">
            <a:avLst/>
          </a:prstGeom>
          <a:noFill/>
        </p:spPr>
      </p:pic>
      <p:pic>
        <p:nvPicPr>
          <p:cNvPr id="38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01058" y="1000108"/>
            <a:ext cx="642942" cy="635798"/>
          </a:xfrm>
          <a:prstGeom prst="rect">
            <a:avLst/>
          </a:prstGeom>
          <a:noFill/>
        </p:spPr>
      </p:pic>
      <p:pic>
        <p:nvPicPr>
          <p:cNvPr id="39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01058" y="500042"/>
            <a:ext cx="642942" cy="635798"/>
          </a:xfrm>
          <a:prstGeom prst="rect">
            <a:avLst/>
          </a:prstGeom>
          <a:noFill/>
        </p:spPr>
      </p:pic>
      <p:pic>
        <p:nvPicPr>
          <p:cNvPr id="41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01058" y="6222202"/>
            <a:ext cx="642942" cy="635798"/>
          </a:xfrm>
          <a:prstGeom prst="rect">
            <a:avLst/>
          </a:prstGeom>
          <a:noFill/>
        </p:spPr>
      </p:pic>
      <p:pic>
        <p:nvPicPr>
          <p:cNvPr id="42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01058" y="5715016"/>
            <a:ext cx="642942" cy="635798"/>
          </a:xfrm>
          <a:prstGeom prst="rect">
            <a:avLst/>
          </a:prstGeom>
          <a:noFill/>
        </p:spPr>
      </p:pic>
      <p:pic>
        <p:nvPicPr>
          <p:cNvPr id="43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01058" y="5286388"/>
            <a:ext cx="642942" cy="635798"/>
          </a:xfrm>
          <a:prstGeom prst="rect">
            <a:avLst/>
          </a:prstGeom>
          <a:noFill/>
        </p:spPr>
      </p:pic>
      <p:pic>
        <p:nvPicPr>
          <p:cNvPr id="44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01058" y="4857760"/>
            <a:ext cx="642942" cy="635798"/>
          </a:xfrm>
          <a:prstGeom prst="rect">
            <a:avLst/>
          </a:prstGeom>
          <a:noFill/>
        </p:spPr>
      </p:pic>
      <p:pic>
        <p:nvPicPr>
          <p:cNvPr id="45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01058" y="4286256"/>
            <a:ext cx="642942" cy="635798"/>
          </a:xfrm>
          <a:prstGeom prst="rect">
            <a:avLst/>
          </a:prstGeom>
          <a:noFill/>
        </p:spPr>
      </p:pic>
      <p:pic>
        <p:nvPicPr>
          <p:cNvPr id="46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01058" y="3786190"/>
            <a:ext cx="642942" cy="635798"/>
          </a:xfrm>
          <a:prstGeom prst="rect">
            <a:avLst/>
          </a:prstGeom>
          <a:noFill/>
        </p:spPr>
      </p:pic>
      <p:pic>
        <p:nvPicPr>
          <p:cNvPr id="47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01058" y="3357562"/>
            <a:ext cx="642942" cy="635798"/>
          </a:xfrm>
          <a:prstGeom prst="rect">
            <a:avLst/>
          </a:prstGeom>
          <a:noFill/>
        </p:spPr>
      </p:pic>
      <p:pic>
        <p:nvPicPr>
          <p:cNvPr id="48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01058" y="2928934"/>
            <a:ext cx="642942" cy="635798"/>
          </a:xfrm>
          <a:prstGeom prst="rect">
            <a:avLst/>
          </a:prstGeom>
          <a:noFill/>
        </p:spPr>
      </p:pic>
      <p:pic>
        <p:nvPicPr>
          <p:cNvPr id="49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6222202"/>
            <a:ext cx="642942" cy="635798"/>
          </a:xfrm>
          <a:prstGeom prst="rect">
            <a:avLst/>
          </a:prstGeom>
          <a:noFill/>
        </p:spPr>
      </p:pic>
      <p:sp>
        <p:nvSpPr>
          <p:cNvPr id="31" name="Заголовок 2"/>
          <p:cNvSpPr txBox="1">
            <a:spLocks/>
          </p:cNvSpPr>
          <p:nvPr/>
        </p:nvSpPr>
        <p:spPr>
          <a:xfrm>
            <a:off x="642941" y="0"/>
            <a:ext cx="8179587" cy="685799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603248" y="0"/>
            <a:ext cx="8112156" cy="6647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Этапы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реализации программы 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/>
          </a:p>
          <a:p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этап: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сентябрь - октябрь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2012.г. –изучение и систематизация научного и практического опыта решения проблемы по воспитанию учащихся, устремления к высшим духовным ценностям в соответствии с ФГОС. </a:t>
            </a:r>
          </a:p>
          <a:p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этап: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ноябрь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2012– освоение и внедрение регламентированных и факультативных программ </a:t>
            </a:r>
          </a:p>
          <a:p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3 этап: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декабрь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2012 -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2016-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реализация духовно – нравственного    воспитания  подрастающего поколения  учащихся.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Усвоение ребёнком добродетели, направленность и открытость его к добру.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Формирование позитивного отношения к окружающему миру, к другим людям.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Потребность к сопереживанию.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Воспитание чувства патриотизма, потребности в самоотверженном служении на благо Отечества; формировании истинных ценностей: любовь, долг, честь, Родина, вера.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Приобщение к опыту православной культуры.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Деятельное отношение к труду.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Ответственность за свои дела и поступки.</a:t>
            </a:r>
          </a:p>
          <a:p>
            <a:pPr algn="ctr"/>
            <a:r>
              <a:rPr lang="ru-RU" sz="2400" dirty="0" smtClean="0">
                <a:solidFill>
                  <a:schemeClr val="bg2"/>
                </a:solidFill>
              </a:rPr>
              <a:t>:</a:t>
            </a:r>
            <a:endParaRPr lang="ru-RU" sz="24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scene3d>
            <a:camera prst="orthographicFront"/>
            <a:lightRig rig="threePt" dir="t"/>
          </a:scene3d>
          <a:sp3d contourW="88900"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1028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642942" cy="635798"/>
          </a:xfrm>
          <a:prstGeom prst="rect">
            <a:avLst/>
          </a:prstGeom>
          <a:noFill/>
        </p:spPr>
      </p:pic>
      <p:pic>
        <p:nvPicPr>
          <p:cNvPr id="17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72066" y="0"/>
            <a:ext cx="642942" cy="635798"/>
          </a:xfrm>
          <a:prstGeom prst="rect">
            <a:avLst/>
          </a:prstGeom>
          <a:noFill/>
        </p:spPr>
      </p:pic>
      <p:pic>
        <p:nvPicPr>
          <p:cNvPr id="18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643570" y="0"/>
            <a:ext cx="642942" cy="635798"/>
          </a:xfrm>
          <a:prstGeom prst="rect">
            <a:avLst/>
          </a:prstGeom>
          <a:noFill/>
        </p:spPr>
      </p:pic>
      <p:pic>
        <p:nvPicPr>
          <p:cNvPr id="19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43636" y="0"/>
            <a:ext cx="642942" cy="635798"/>
          </a:xfrm>
          <a:prstGeom prst="rect">
            <a:avLst/>
          </a:prstGeom>
          <a:noFill/>
        </p:spPr>
      </p:pic>
      <p:pic>
        <p:nvPicPr>
          <p:cNvPr id="20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643702" y="0"/>
            <a:ext cx="642942" cy="635798"/>
          </a:xfrm>
          <a:prstGeom prst="rect">
            <a:avLst/>
          </a:prstGeom>
          <a:noFill/>
        </p:spPr>
      </p:pic>
      <p:pic>
        <p:nvPicPr>
          <p:cNvPr id="21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72330" y="0"/>
            <a:ext cx="642942" cy="635798"/>
          </a:xfrm>
          <a:prstGeom prst="rect">
            <a:avLst/>
          </a:prstGeom>
          <a:noFill/>
        </p:spPr>
      </p:pic>
      <p:pic>
        <p:nvPicPr>
          <p:cNvPr id="22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00958" y="0"/>
            <a:ext cx="642942" cy="635798"/>
          </a:xfrm>
          <a:prstGeom prst="rect">
            <a:avLst/>
          </a:prstGeom>
          <a:noFill/>
        </p:spPr>
      </p:pic>
      <p:pic>
        <p:nvPicPr>
          <p:cNvPr id="23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001024" y="0"/>
            <a:ext cx="642942" cy="635798"/>
          </a:xfrm>
          <a:prstGeom prst="rect">
            <a:avLst/>
          </a:prstGeom>
          <a:noFill/>
        </p:spPr>
      </p:pic>
      <p:pic>
        <p:nvPicPr>
          <p:cNvPr id="24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01058" y="0"/>
            <a:ext cx="642942" cy="635798"/>
          </a:xfrm>
          <a:prstGeom prst="rect">
            <a:avLst/>
          </a:prstGeom>
          <a:noFill/>
        </p:spPr>
      </p:pic>
      <p:pic>
        <p:nvPicPr>
          <p:cNvPr id="25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71670" y="0"/>
            <a:ext cx="642942" cy="635798"/>
          </a:xfrm>
          <a:prstGeom prst="rect">
            <a:avLst/>
          </a:prstGeom>
          <a:noFill/>
        </p:spPr>
      </p:pic>
      <p:pic>
        <p:nvPicPr>
          <p:cNvPr id="26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71736" y="0"/>
            <a:ext cx="642942" cy="635798"/>
          </a:xfrm>
          <a:prstGeom prst="rect">
            <a:avLst/>
          </a:prstGeom>
          <a:noFill/>
        </p:spPr>
      </p:pic>
      <p:pic>
        <p:nvPicPr>
          <p:cNvPr id="27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143240" y="0"/>
            <a:ext cx="642942" cy="635798"/>
          </a:xfrm>
          <a:prstGeom prst="rect">
            <a:avLst/>
          </a:prstGeom>
          <a:noFill/>
        </p:spPr>
      </p:pic>
      <p:pic>
        <p:nvPicPr>
          <p:cNvPr id="28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643306" y="0"/>
            <a:ext cx="642942" cy="635798"/>
          </a:xfrm>
          <a:prstGeom prst="rect">
            <a:avLst/>
          </a:prstGeom>
          <a:noFill/>
        </p:spPr>
      </p:pic>
      <p:pic>
        <p:nvPicPr>
          <p:cNvPr id="29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43372" y="0"/>
            <a:ext cx="642942" cy="635798"/>
          </a:xfrm>
          <a:prstGeom prst="rect">
            <a:avLst/>
          </a:prstGeom>
          <a:noFill/>
        </p:spPr>
      </p:pic>
      <p:pic>
        <p:nvPicPr>
          <p:cNvPr id="30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3438" y="0"/>
            <a:ext cx="642942" cy="635798"/>
          </a:xfrm>
          <a:prstGeom prst="rect">
            <a:avLst/>
          </a:prstGeom>
          <a:noFill/>
        </p:spPr>
      </p:pic>
      <p:pic>
        <p:nvPicPr>
          <p:cNvPr id="31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00166" y="0"/>
            <a:ext cx="642942" cy="635798"/>
          </a:xfrm>
          <a:prstGeom prst="rect">
            <a:avLst/>
          </a:prstGeom>
          <a:noFill/>
        </p:spPr>
      </p:pic>
      <p:pic>
        <p:nvPicPr>
          <p:cNvPr id="32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00100" y="0"/>
            <a:ext cx="642942" cy="635798"/>
          </a:xfrm>
          <a:prstGeom prst="rect">
            <a:avLst/>
          </a:prstGeom>
          <a:noFill/>
        </p:spPr>
      </p:pic>
      <p:pic>
        <p:nvPicPr>
          <p:cNvPr id="34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0"/>
            <a:ext cx="642942" cy="635798"/>
          </a:xfrm>
          <a:prstGeom prst="rect">
            <a:avLst/>
          </a:prstGeom>
          <a:noFill/>
        </p:spPr>
      </p:pic>
      <p:pic>
        <p:nvPicPr>
          <p:cNvPr id="40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072462" y="6222202"/>
            <a:ext cx="642942" cy="635798"/>
          </a:xfrm>
          <a:prstGeom prst="rect">
            <a:avLst/>
          </a:prstGeom>
          <a:noFill/>
        </p:spPr>
      </p:pic>
      <p:pic>
        <p:nvPicPr>
          <p:cNvPr id="41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01058" y="6222202"/>
            <a:ext cx="642942" cy="635798"/>
          </a:xfrm>
          <a:prstGeom prst="rect">
            <a:avLst/>
          </a:prstGeom>
          <a:noFill/>
        </p:spPr>
      </p:pic>
      <p:pic>
        <p:nvPicPr>
          <p:cNvPr id="49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6222202"/>
            <a:ext cx="642942" cy="635798"/>
          </a:xfrm>
          <a:prstGeom prst="rect">
            <a:avLst/>
          </a:prstGeom>
          <a:noFill/>
        </p:spPr>
      </p:pic>
      <p:pic>
        <p:nvPicPr>
          <p:cNvPr id="50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488" y="6222202"/>
            <a:ext cx="642942" cy="635798"/>
          </a:xfrm>
          <a:prstGeom prst="rect">
            <a:avLst/>
          </a:prstGeom>
          <a:noFill/>
        </p:spPr>
      </p:pic>
      <p:pic>
        <p:nvPicPr>
          <p:cNvPr id="51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57422" y="6222202"/>
            <a:ext cx="642942" cy="635798"/>
          </a:xfrm>
          <a:prstGeom prst="rect">
            <a:avLst/>
          </a:prstGeom>
          <a:noFill/>
        </p:spPr>
      </p:pic>
      <p:pic>
        <p:nvPicPr>
          <p:cNvPr id="52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57356" y="6222202"/>
            <a:ext cx="642942" cy="635798"/>
          </a:xfrm>
          <a:prstGeom prst="rect">
            <a:avLst/>
          </a:prstGeom>
          <a:noFill/>
        </p:spPr>
      </p:pic>
      <p:pic>
        <p:nvPicPr>
          <p:cNvPr id="53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57290" y="6222202"/>
            <a:ext cx="642942" cy="635798"/>
          </a:xfrm>
          <a:prstGeom prst="rect">
            <a:avLst/>
          </a:prstGeom>
          <a:noFill/>
        </p:spPr>
      </p:pic>
      <p:pic>
        <p:nvPicPr>
          <p:cNvPr id="54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7224" y="6222202"/>
            <a:ext cx="642942" cy="635798"/>
          </a:xfrm>
          <a:prstGeom prst="rect">
            <a:avLst/>
          </a:prstGeom>
          <a:noFill/>
        </p:spPr>
      </p:pic>
      <p:pic>
        <p:nvPicPr>
          <p:cNvPr id="55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6222202"/>
            <a:ext cx="642942" cy="635798"/>
          </a:xfrm>
          <a:prstGeom prst="rect">
            <a:avLst/>
          </a:prstGeom>
          <a:noFill/>
        </p:spPr>
      </p:pic>
      <p:pic>
        <p:nvPicPr>
          <p:cNvPr id="58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357554" y="6222202"/>
            <a:ext cx="642942" cy="635798"/>
          </a:xfrm>
          <a:prstGeom prst="rect">
            <a:avLst/>
          </a:prstGeom>
          <a:noFill/>
        </p:spPr>
      </p:pic>
      <p:pic>
        <p:nvPicPr>
          <p:cNvPr id="59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3768" y="6222202"/>
            <a:ext cx="642942" cy="635798"/>
          </a:xfrm>
          <a:prstGeom prst="rect">
            <a:avLst/>
          </a:prstGeom>
          <a:noFill/>
        </p:spPr>
      </p:pic>
      <p:pic>
        <p:nvPicPr>
          <p:cNvPr id="60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72396" y="6222202"/>
            <a:ext cx="642942" cy="635798"/>
          </a:xfrm>
          <a:prstGeom prst="rect">
            <a:avLst/>
          </a:prstGeom>
          <a:noFill/>
        </p:spPr>
      </p:pic>
      <p:pic>
        <p:nvPicPr>
          <p:cNvPr id="61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57620" y="6222202"/>
            <a:ext cx="642942" cy="635798"/>
          </a:xfrm>
          <a:prstGeom prst="rect">
            <a:avLst/>
          </a:prstGeom>
          <a:noFill/>
        </p:spPr>
      </p:pic>
      <p:pic>
        <p:nvPicPr>
          <p:cNvPr id="62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57686" y="6222202"/>
            <a:ext cx="642942" cy="635798"/>
          </a:xfrm>
          <a:prstGeom prst="rect">
            <a:avLst/>
          </a:prstGeom>
          <a:noFill/>
        </p:spPr>
      </p:pic>
      <p:pic>
        <p:nvPicPr>
          <p:cNvPr id="63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57752" y="6222202"/>
            <a:ext cx="642942" cy="635798"/>
          </a:xfrm>
          <a:prstGeom prst="rect">
            <a:avLst/>
          </a:prstGeom>
          <a:noFill/>
        </p:spPr>
      </p:pic>
      <p:pic>
        <p:nvPicPr>
          <p:cNvPr id="64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86380" y="6222202"/>
            <a:ext cx="642942" cy="635798"/>
          </a:xfrm>
          <a:prstGeom prst="rect">
            <a:avLst/>
          </a:prstGeom>
          <a:noFill/>
        </p:spPr>
      </p:pic>
      <p:pic>
        <p:nvPicPr>
          <p:cNvPr id="65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86446" y="6222202"/>
            <a:ext cx="642942" cy="635798"/>
          </a:xfrm>
          <a:prstGeom prst="rect">
            <a:avLst/>
          </a:prstGeom>
          <a:noFill/>
        </p:spPr>
      </p:pic>
      <p:pic>
        <p:nvPicPr>
          <p:cNvPr id="66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215074" y="6222202"/>
            <a:ext cx="642942" cy="635798"/>
          </a:xfrm>
          <a:prstGeom prst="rect">
            <a:avLst/>
          </a:prstGeom>
          <a:noFill/>
        </p:spPr>
      </p:pic>
      <p:pic>
        <p:nvPicPr>
          <p:cNvPr id="67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643702" y="6222202"/>
            <a:ext cx="642942" cy="63579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85720" y="2130425"/>
            <a:ext cx="5429288" cy="3013087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Направления духовно-нравственного                     воспитания 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«Я познаю мир»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«Я и мое здоровье»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воспитание ценностного отношения к своему здоровью через формирование представлений о  ЗОЖ, формирование основ безопасности собственной жизни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 и мои ценности»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воспитание любви и уважение к семье,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приобщение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детей к общепринятым нормам  и правилам поведения;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приобщение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 общечеловеческим ценностям; воспитание ценностного отношения к труду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«Я и моя родина»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воспитание патриотических чувств, осознанное принятие ребенком традиций и культуры родного  поселка, района, страны, наполнение конкретным содержанием понятий: «малая родина», «родная земля», «Отечество», «родной язык», «моя семья».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2" name="Подзаголовок 4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5" name="Рисунок 44" descr="IMG_012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837605" y="785794"/>
            <a:ext cx="1877799" cy="1643074"/>
          </a:xfrm>
          <a:prstGeom prst="rect">
            <a:avLst/>
          </a:prstGeom>
        </p:spPr>
      </p:pic>
      <p:pic>
        <p:nvPicPr>
          <p:cNvPr id="46" name="Рисунок 45" descr="IMG_037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643702" y="3643314"/>
            <a:ext cx="2095514" cy="1571636"/>
          </a:xfrm>
          <a:prstGeom prst="rect">
            <a:avLst/>
          </a:prstGeom>
        </p:spPr>
      </p:pic>
      <p:pic>
        <p:nvPicPr>
          <p:cNvPr id="1026" name="Picture 2" descr="IMG_006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858016" y="5357826"/>
            <a:ext cx="2143140" cy="129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PA180223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143504" y="4929198"/>
            <a:ext cx="139065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P3230056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358082" y="2428868"/>
            <a:ext cx="1285884" cy="1114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Рисунок 2" descr="C:\Users\Света\Desktop\Новая папка\BKDC3903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000628" y="2249644"/>
            <a:ext cx="2000264" cy="1491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H:\DCIM\104___12\IMG_0077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500694" y="928670"/>
            <a:ext cx="1500198" cy="11251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scene3d>
            <a:camera prst="orthographicFront"/>
            <a:lightRig rig="threePt" dir="t"/>
          </a:scene3d>
          <a:sp3d contourW="88900"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1028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642942" cy="635798"/>
          </a:xfrm>
          <a:prstGeom prst="rect">
            <a:avLst/>
          </a:prstGeom>
          <a:noFill/>
        </p:spPr>
      </p:pic>
      <p:pic>
        <p:nvPicPr>
          <p:cNvPr id="17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72066" y="0"/>
            <a:ext cx="642942" cy="635798"/>
          </a:xfrm>
          <a:prstGeom prst="rect">
            <a:avLst/>
          </a:prstGeom>
          <a:noFill/>
        </p:spPr>
      </p:pic>
      <p:pic>
        <p:nvPicPr>
          <p:cNvPr id="18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643570" y="0"/>
            <a:ext cx="642942" cy="635798"/>
          </a:xfrm>
          <a:prstGeom prst="rect">
            <a:avLst/>
          </a:prstGeom>
          <a:noFill/>
        </p:spPr>
      </p:pic>
      <p:pic>
        <p:nvPicPr>
          <p:cNvPr id="19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43636" y="0"/>
            <a:ext cx="642942" cy="635798"/>
          </a:xfrm>
          <a:prstGeom prst="rect">
            <a:avLst/>
          </a:prstGeom>
          <a:noFill/>
        </p:spPr>
      </p:pic>
      <p:pic>
        <p:nvPicPr>
          <p:cNvPr id="20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643702" y="0"/>
            <a:ext cx="642942" cy="635798"/>
          </a:xfrm>
          <a:prstGeom prst="rect">
            <a:avLst/>
          </a:prstGeom>
          <a:noFill/>
        </p:spPr>
      </p:pic>
      <p:pic>
        <p:nvPicPr>
          <p:cNvPr id="21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72330" y="0"/>
            <a:ext cx="642942" cy="635798"/>
          </a:xfrm>
          <a:prstGeom prst="rect">
            <a:avLst/>
          </a:prstGeom>
          <a:noFill/>
        </p:spPr>
      </p:pic>
      <p:pic>
        <p:nvPicPr>
          <p:cNvPr id="22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00958" y="0"/>
            <a:ext cx="642942" cy="635798"/>
          </a:xfrm>
          <a:prstGeom prst="rect">
            <a:avLst/>
          </a:prstGeom>
          <a:noFill/>
        </p:spPr>
      </p:pic>
      <p:pic>
        <p:nvPicPr>
          <p:cNvPr id="23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001024" y="0"/>
            <a:ext cx="642942" cy="635798"/>
          </a:xfrm>
          <a:prstGeom prst="rect">
            <a:avLst/>
          </a:prstGeom>
          <a:noFill/>
        </p:spPr>
      </p:pic>
      <p:pic>
        <p:nvPicPr>
          <p:cNvPr id="24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01058" y="0"/>
            <a:ext cx="642942" cy="635798"/>
          </a:xfrm>
          <a:prstGeom prst="rect">
            <a:avLst/>
          </a:prstGeom>
          <a:noFill/>
        </p:spPr>
      </p:pic>
      <p:pic>
        <p:nvPicPr>
          <p:cNvPr id="25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71670" y="0"/>
            <a:ext cx="642942" cy="635798"/>
          </a:xfrm>
          <a:prstGeom prst="rect">
            <a:avLst/>
          </a:prstGeom>
          <a:noFill/>
        </p:spPr>
      </p:pic>
      <p:pic>
        <p:nvPicPr>
          <p:cNvPr id="26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71736" y="0"/>
            <a:ext cx="642942" cy="635798"/>
          </a:xfrm>
          <a:prstGeom prst="rect">
            <a:avLst/>
          </a:prstGeom>
          <a:noFill/>
        </p:spPr>
      </p:pic>
      <p:pic>
        <p:nvPicPr>
          <p:cNvPr id="27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143240" y="0"/>
            <a:ext cx="642942" cy="635798"/>
          </a:xfrm>
          <a:prstGeom prst="rect">
            <a:avLst/>
          </a:prstGeom>
          <a:noFill/>
        </p:spPr>
      </p:pic>
      <p:pic>
        <p:nvPicPr>
          <p:cNvPr id="28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643306" y="0"/>
            <a:ext cx="642942" cy="635798"/>
          </a:xfrm>
          <a:prstGeom prst="rect">
            <a:avLst/>
          </a:prstGeom>
          <a:noFill/>
        </p:spPr>
      </p:pic>
      <p:pic>
        <p:nvPicPr>
          <p:cNvPr id="29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43372" y="0"/>
            <a:ext cx="642942" cy="635798"/>
          </a:xfrm>
          <a:prstGeom prst="rect">
            <a:avLst/>
          </a:prstGeom>
          <a:noFill/>
        </p:spPr>
      </p:pic>
      <p:pic>
        <p:nvPicPr>
          <p:cNvPr id="30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3438" y="0"/>
            <a:ext cx="642942" cy="635798"/>
          </a:xfrm>
          <a:prstGeom prst="rect">
            <a:avLst/>
          </a:prstGeom>
          <a:noFill/>
        </p:spPr>
      </p:pic>
      <p:pic>
        <p:nvPicPr>
          <p:cNvPr id="31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00166" y="0"/>
            <a:ext cx="642942" cy="635798"/>
          </a:xfrm>
          <a:prstGeom prst="rect">
            <a:avLst/>
          </a:prstGeom>
          <a:noFill/>
        </p:spPr>
      </p:pic>
      <p:pic>
        <p:nvPicPr>
          <p:cNvPr id="32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00100" y="0"/>
            <a:ext cx="642942" cy="635798"/>
          </a:xfrm>
          <a:prstGeom prst="rect">
            <a:avLst/>
          </a:prstGeom>
          <a:noFill/>
        </p:spPr>
      </p:pic>
      <p:pic>
        <p:nvPicPr>
          <p:cNvPr id="34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0"/>
            <a:ext cx="642942" cy="635798"/>
          </a:xfrm>
          <a:prstGeom prst="rect">
            <a:avLst/>
          </a:prstGeom>
          <a:noFill/>
        </p:spPr>
      </p:pic>
      <p:pic>
        <p:nvPicPr>
          <p:cNvPr id="40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072462" y="6222202"/>
            <a:ext cx="642942" cy="635798"/>
          </a:xfrm>
          <a:prstGeom prst="rect">
            <a:avLst/>
          </a:prstGeom>
          <a:noFill/>
        </p:spPr>
      </p:pic>
      <p:pic>
        <p:nvPicPr>
          <p:cNvPr id="41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01058" y="6222202"/>
            <a:ext cx="642942" cy="635798"/>
          </a:xfrm>
          <a:prstGeom prst="rect">
            <a:avLst/>
          </a:prstGeom>
          <a:noFill/>
        </p:spPr>
      </p:pic>
      <p:pic>
        <p:nvPicPr>
          <p:cNvPr id="49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6222202"/>
            <a:ext cx="642942" cy="635798"/>
          </a:xfrm>
          <a:prstGeom prst="rect">
            <a:avLst/>
          </a:prstGeom>
          <a:noFill/>
        </p:spPr>
      </p:pic>
      <p:pic>
        <p:nvPicPr>
          <p:cNvPr id="50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488" y="6222202"/>
            <a:ext cx="642942" cy="635798"/>
          </a:xfrm>
          <a:prstGeom prst="rect">
            <a:avLst/>
          </a:prstGeom>
          <a:noFill/>
        </p:spPr>
      </p:pic>
      <p:pic>
        <p:nvPicPr>
          <p:cNvPr id="51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57422" y="6222202"/>
            <a:ext cx="642942" cy="635798"/>
          </a:xfrm>
          <a:prstGeom prst="rect">
            <a:avLst/>
          </a:prstGeom>
          <a:noFill/>
        </p:spPr>
      </p:pic>
      <p:pic>
        <p:nvPicPr>
          <p:cNvPr id="52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57356" y="6222202"/>
            <a:ext cx="642942" cy="635798"/>
          </a:xfrm>
          <a:prstGeom prst="rect">
            <a:avLst/>
          </a:prstGeom>
          <a:noFill/>
        </p:spPr>
      </p:pic>
      <p:pic>
        <p:nvPicPr>
          <p:cNvPr id="53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57290" y="6222202"/>
            <a:ext cx="642942" cy="635798"/>
          </a:xfrm>
          <a:prstGeom prst="rect">
            <a:avLst/>
          </a:prstGeom>
          <a:noFill/>
        </p:spPr>
      </p:pic>
      <p:pic>
        <p:nvPicPr>
          <p:cNvPr id="54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7224" y="6222202"/>
            <a:ext cx="642942" cy="635798"/>
          </a:xfrm>
          <a:prstGeom prst="rect">
            <a:avLst/>
          </a:prstGeom>
          <a:noFill/>
        </p:spPr>
      </p:pic>
      <p:pic>
        <p:nvPicPr>
          <p:cNvPr id="55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6222202"/>
            <a:ext cx="642942" cy="635798"/>
          </a:xfrm>
          <a:prstGeom prst="rect">
            <a:avLst/>
          </a:prstGeom>
          <a:noFill/>
        </p:spPr>
      </p:pic>
      <p:pic>
        <p:nvPicPr>
          <p:cNvPr id="58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357554" y="6222202"/>
            <a:ext cx="642942" cy="635798"/>
          </a:xfrm>
          <a:prstGeom prst="rect">
            <a:avLst/>
          </a:prstGeom>
          <a:noFill/>
        </p:spPr>
      </p:pic>
      <p:pic>
        <p:nvPicPr>
          <p:cNvPr id="59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3768" y="6222202"/>
            <a:ext cx="642942" cy="635798"/>
          </a:xfrm>
          <a:prstGeom prst="rect">
            <a:avLst/>
          </a:prstGeom>
          <a:noFill/>
        </p:spPr>
      </p:pic>
      <p:pic>
        <p:nvPicPr>
          <p:cNvPr id="60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72396" y="6222202"/>
            <a:ext cx="642942" cy="635798"/>
          </a:xfrm>
          <a:prstGeom prst="rect">
            <a:avLst/>
          </a:prstGeom>
          <a:noFill/>
        </p:spPr>
      </p:pic>
      <p:pic>
        <p:nvPicPr>
          <p:cNvPr id="61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57620" y="6222202"/>
            <a:ext cx="642942" cy="635798"/>
          </a:xfrm>
          <a:prstGeom prst="rect">
            <a:avLst/>
          </a:prstGeom>
          <a:noFill/>
        </p:spPr>
      </p:pic>
      <p:pic>
        <p:nvPicPr>
          <p:cNvPr id="62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57686" y="6222202"/>
            <a:ext cx="642942" cy="635798"/>
          </a:xfrm>
          <a:prstGeom prst="rect">
            <a:avLst/>
          </a:prstGeom>
          <a:noFill/>
        </p:spPr>
      </p:pic>
      <p:pic>
        <p:nvPicPr>
          <p:cNvPr id="63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57752" y="6222202"/>
            <a:ext cx="642942" cy="635798"/>
          </a:xfrm>
          <a:prstGeom prst="rect">
            <a:avLst/>
          </a:prstGeom>
          <a:noFill/>
        </p:spPr>
      </p:pic>
      <p:pic>
        <p:nvPicPr>
          <p:cNvPr id="64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86380" y="6222202"/>
            <a:ext cx="642942" cy="635798"/>
          </a:xfrm>
          <a:prstGeom prst="rect">
            <a:avLst/>
          </a:prstGeom>
          <a:noFill/>
        </p:spPr>
      </p:pic>
      <p:pic>
        <p:nvPicPr>
          <p:cNvPr id="65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86446" y="6222202"/>
            <a:ext cx="642942" cy="635798"/>
          </a:xfrm>
          <a:prstGeom prst="rect">
            <a:avLst/>
          </a:prstGeom>
          <a:noFill/>
        </p:spPr>
      </p:pic>
      <p:pic>
        <p:nvPicPr>
          <p:cNvPr id="66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215074" y="6222202"/>
            <a:ext cx="642942" cy="635798"/>
          </a:xfrm>
          <a:prstGeom prst="rect">
            <a:avLst/>
          </a:prstGeom>
          <a:noFill/>
        </p:spPr>
      </p:pic>
      <p:pic>
        <p:nvPicPr>
          <p:cNvPr id="67" name="Picture 4" descr="Картинка 161 из 42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643702" y="6222202"/>
            <a:ext cx="642942" cy="63579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3941630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Методы духовно-нравственного воспитания</a:t>
            </a:r>
            <a:r>
              <a:rPr lang="ru-RU" dirty="0"/>
              <a:t/>
            </a:r>
            <a:br>
              <a:rPr lang="ru-RU" dirty="0"/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Атмосфера любви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Атмосфера взаимопонимания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Атмосфера искренности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Атмосфера доверия</a:t>
            </a:r>
            <a:r>
              <a:rPr lang="ru-RU" dirty="0"/>
              <a:t/>
            </a:r>
            <a:br>
              <a:rPr lang="ru-RU" dirty="0"/>
            </a:br>
            <a:r>
              <a:rPr lang="en-GB" sz="2700" b="1" i="1" dirty="0" err="1">
                <a:solidFill>
                  <a:srgbClr val="002060"/>
                </a:solidFill>
              </a:rPr>
              <a:t>Методы</a:t>
            </a:r>
            <a:r>
              <a:rPr lang="en-GB" sz="2700" b="1" i="1" dirty="0">
                <a:solidFill>
                  <a:srgbClr val="002060"/>
                </a:solidFill>
              </a:rPr>
              <a:t> </a:t>
            </a:r>
            <a:r>
              <a:rPr lang="ru-RU" sz="2700" b="1" i="1" dirty="0" smtClean="0">
                <a:solidFill>
                  <a:srgbClr val="002060"/>
                </a:solidFill>
              </a:rPr>
              <a:t> </a:t>
            </a:r>
            <a:r>
              <a:rPr lang="en-GB" sz="2700" b="1" i="1" dirty="0" err="1" smtClean="0">
                <a:solidFill>
                  <a:srgbClr val="002060"/>
                </a:solidFill>
              </a:rPr>
              <a:t>работы</a:t>
            </a:r>
            <a:r>
              <a:rPr lang="en-GB" sz="2700" b="1" i="1" dirty="0">
                <a:solidFill>
                  <a:srgbClr val="002060"/>
                </a:solidFill>
              </a:rPr>
              <a:t>:</a:t>
            </a:r>
            <a:r>
              <a:rPr lang="ru-RU" dirty="0"/>
              <a:t/>
            </a:r>
            <a:br>
              <a:rPr lang="ru-RU" dirty="0"/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ловесный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аглядный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; 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емонстрационный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нформационно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технологический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беждение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оказ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азъяснение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ичный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 smtClean="0">
                <a:latin typeface="Times New Roman" pitchFamily="18" charset="0"/>
                <a:cs typeface="Times New Roman" pitchFamily="18" charset="0"/>
              </a:rPr>
              <a:t>пример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2" name="Рисунок 41" descr="IMG_004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286644" y="642918"/>
            <a:ext cx="1464460" cy="1952614"/>
          </a:xfrm>
          <a:prstGeom prst="rect">
            <a:avLst/>
          </a:prstGeom>
        </p:spPr>
      </p:pic>
      <p:pic>
        <p:nvPicPr>
          <p:cNvPr id="43" name="Рисунок 42" descr="Фото002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000628" y="1000108"/>
            <a:ext cx="2000264" cy="1500198"/>
          </a:xfrm>
          <a:prstGeom prst="rect">
            <a:avLst/>
          </a:prstGeom>
        </p:spPr>
      </p:pic>
      <p:pic>
        <p:nvPicPr>
          <p:cNvPr id="44" name="Рисунок 43" descr="IMG_0088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929454" y="2928934"/>
            <a:ext cx="1928794" cy="1446596"/>
          </a:xfrm>
          <a:prstGeom prst="rect">
            <a:avLst/>
          </a:prstGeom>
        </p:spPr>
      </p:pic>
      <p:pic>
        <p:nvPicPr>
          <p:cNvPr id="45" name="Рисунок 44" descr="IMG_0104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143240" y="1928802"/>
            <a:ext cx="1714512" cy="1178727"/>
          </a:xfrm>
          <a:prstGeom prst="rect">
            <a:avLst/>
          </a:prstGeom>
        </p:spPr>
      </p:pic>
      <p:pic>
        <p:nvPicPr>
          <p:cNvPr id="46" name="Рисунок 45" descr="IMG_0040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2428860" y="4071942"/>
            <a:ext cx="2500298" cy="1875224"/>
          </a:xfrm>
          <a:prstGeom prst="rect">
            <a:avLst/>
          </a:prstGeom>
        </p:spPr>
      </p:pic>
      <p:pic>
        <p:nvPicPr>
          <p:cNvPr id="47" name="Рисунок 46" descr="IMG_0127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5072066" y="2857496"/>
            <a:ext cx="1571604" cy="1214446"/>
          </a:xfrm>
          <a:prstGeom prst="rect">
            <a:avLst/>
          </a:prstGeom>
        </p:spPr>
      </p:pic>
      <p:pic>
        <p:nvPicPr>
          <p:cNvPr id="56" name="Рисунок 55" descr="P9260184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6929454" y="4643446"/>
            <a:ext cx="2000232" cy="1500174"/>
          </a:xfrm>
          <a:prstGeom prst="rect">
            <a:avLst/>
          </a:prstGeom>
        </p:spPr>
      </p:pic>
      <p:pic>
        <p:nvPicPr>
          <p:cNvPr id="57" name="Рисунок 56" descr="PA180217.JP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357158" y="5000636"/>
            <a:ext cx="1785918" cy="1339439"/>
          </a:xfrm>
          <a:prstGeom prst="rect">
            <a:avLst/>
          </a:prstGeom>
        </p:spPr>
      </p:pic>
      <p:pic>
        <p:nvPicPr>
          <p:cNvPr id="68" name="Рисунок 67" descr="IMG_0365.JPG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5072066" y="4429132"/>
            <a:ext cx="1714512" cy="128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976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</TotalTime>
  <Words>589</Words>
  <Application>Microsoft Office PowerPoint</Application>
  <PresentationFormat>Экран (4:3)</PresentationFormat>
  <Paragraphs>96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Модель духовно-нравственного воспитания  </vt:lpstr>
      <vt:lpstr>Слайд 6</vt:lpstr>
      <vt:lpstr>Слайд 7</vt:lpstr>
      <vt:lpstr>Направления духовно-нравственного                     воспитания «Я познаю мир» «Я и мое здоровье» - воспитание ценностного отношения к своему здоровью через формирование представлений о  ЗОЖ, формирование основ безопасности собственной жизни.     «Я и мои ценности» - воспитание любви и уважение к семье,   приобщение детей к общепринятым нормам  и правилам поведения; приобщение к общечеловеческим ценностям; воспитание ценностного отношения к труду.  «Я и моя родина» - воспитание патриотических чувств, осознанное принятие ребенком традиций и культуры родного  поселка, района, страны, наполнение конкретным содержанием понятий: «малая родина», «родная земля», «Отечество», «родной язык», «моя семья». </vt:lpstr>
      <vt:lpstr>Методы духовно-нравственного воспитания Атмосфера любви Атмосфера взаимопонимания Атмосфера искренности Атмосфера доверия Методы  работы: словесный;   наглядный;  демонстрационный ; информационно -технологический  убеждение ; показ ; разъяснение ; личный пример  </vt:lpstr>
      <vt:lpstr>Слайд 10</vt:lpstr>
      <vt:lpstr>             Духовно – нравственный портрет                             младшего школьника Добрый, не причиняющий зла живому Честный и справедливый Любящий и заботливый Трудолюбивый и настойчивый Творящий и оберегающий красоту мира Стремящийся к знаниям  Смелый и решительный  Свободолюбивый и ответственный Самостоятельный и законопослушный Чувствующий свою связь со своим народом, страной, культурой Бережно относящийся к слову, к своим речевым поступкам Патриотичный (готовый поступиться своими интересами) Толерантный (уважающий других, не похожих на него) </vt:lpstr>
      <vt:lpstr>Слайд 12</vt:lpstr>
      <vt:lpstr>Слайд 13</vt:lpstr>
      <vt:lpstr>Слайд 14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Света</cp:lastModifiedBy>
  <cp:revision>102</cp:revision>
  <dcterms:created xsi:type="dcterms:W3CDTF">2011-06-12T10:59:23Z</dcterms:created>
  <dcterms:modified xsi:type="dcterms:W3CDTF">2013-06-16T12:19:52Z</dcterms:modified>
</cp:coreProperties>
</file>