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CC0099"/>
    <a:srgbClr val="FFCC00"/>
    <a:srgbClr val="003300"/>
    <a:srgbClr val="FF6600"/>
    <a:srgbClr val="00CC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3000372"/>
            <a:ext cx="5884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C000"/>
                </a:solidFill>
              </a:rPr>
              <a:t>Занятие 11.</a:t>
            </a:r>
            <a:endParaRPr lang="ru-RU" sz="7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8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1934" y="3071810"/>
            <a:ext cx="3985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Занятие 13.</a:t>
            </a: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5143536" cy="621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56" y="3071810"/>
            <a:ext cx="353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Статья 12.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рном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вка Бур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6072230"/>
          </a:xfrm>
        </p:spPr>
        <p:txBody>
          <a:bodyPr>
            <a:noAutofit/>
          </a:bodyPr>
          <a:lstStyle/>
          <a:p>
            <a:r>
              <a:rPr lang="ru-RU" sz="48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12</a:t>
            </a:r>
            <a:r>
              <a:rPr lang="ru-RU" sz="4800" b="0" dirty="0" smtClean="0">
                <a:effectLst/>
              </a:rPr>
              <a:t/>
            </a:r>
            <a:br>
              <a:rPr lang="ru-RU" sz="4800" b="0" dirty="0" smtClean="0">
                <a:effectLst/>
              </a:rPr>
            </a:br>
            <a:r>
              <a:rPr lang="ru-RU" sz="48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такое неприкосновенность жилища?</a:t>
            </a:r>
            <a:br>
              <a:rPr lang="ru-RU" sz="48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48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Можно ли обратиться в суд в случае посягательства на честь и репутацию?</a:t>
            </a:r>
            <a:endParaRPr lang="ru-RU" sz="4800" b="0" dirty="0">
              <a:solidFill>
                <a:schemeClr val="tx2">
                  <a:lumMod val="75000"/>
                  <a:lumOff val="2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4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3000372"/>
            <a:ext cx="445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66"/>
                </a:solidFill>
              </a:rPr>
              <a:t>Занятие 14.</a:t>
            </a:r>
            <a:endParaRPr lang="ru-RU" sz="54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5143536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56" y="2928934"/>
            <a:ext cx="353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Статья 13.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тязь на распуть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ягушка - путешественн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5679984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13</a:t>
            </a:r>
            <a:b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4000" b="0" dirty="0" smtClean="0">
                <a:effectLst/>
              </a:rPr>
              <a:t/>
            </a:r>
            <a:br>
              <a:rPr lang="ru-RU" sz="4000" b="0" dirty="0" smtClean="0">
                <a:effectLst/>
              </a:rPr>
            </a:br>
            <a:r>
              <a:rPr lang="ru-RU" sz="40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Почему право человека уехать из своей страны и вернуться на родину оговаривается особой статьёй?</a:t>
            </a:r>
            <a:br>
              <a:rPr lang="ru-RU" sz="40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40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В каких случаях право человека свободно передвигаться в своей стране может быть ограничено?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5214974" cy="621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56" y="2928934"/>
            <a:ext cx="353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Статья 10.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3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1802" y="2428868"/>
            <a:ext cx="4934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Занятие 15.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5429288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4248" y="3000372"/>
            <a:ext cx="353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Статья 14.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ушк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4062428" cy="6143668"/>
          </a:xfrm>
          <a:prstGeom prst="rect">
            <a:avLst/>
          </a:prstGeom>
        </p:spPr>
      </p:pic>
      <p:pic>
        <p:nvPicPr>
          <p:cNvPr id="3" name="Рисунок 2" descr="Золушк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57166"/>
            <a:ext cx="4357718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нький цветоче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5429288"/>
          </a:xfrm>
        </p:spPr>
        <p:txBody>
          <a:bodyPr>
            <a:normAutofit fontScale="90000"/>
          </a:bodyPr>
          <a:lstStyle/>
          <a:p>
            <a:r>
              <a:rPr lang="ru-RU" sz="48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14</a:t>
            </a:r>
            <a:br>
              <a:rPr lang="ru-RU" sz="48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4800" b="0" dirty="0" smtClean="0">
                <a:effectLst/>
              </a:rPr>
              <a:t/>
            </a:r>
            <a:br>
              <a:rPr lang="ru-RU" sz="4800" b="0" dirty="0" smtClean="0">
                <a:effectLst/>
              </a:rPr>
            </a:br>
            <a:r>
              <a:rPr lang="ru-RU" sz="48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такое ООН?</a:t>
            </a:r>
            <a:br>
              <a:rPr lang="ru-RU" sz="48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48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Связано ли предоставление политического убежища с вы­полнением Статьи 14?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3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1802" y="2428868"/>
            <a:ext cx="4934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Занятие 15.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5429288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4248" y="3000372"/>
            <a:ext cx="353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Статья 14.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ушк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4062428" cy="6143668"/>
          </a:xfrm>
          <a:prstGeom prst="rect">
            <a:avLst/>
          </a:prstGeom>
        </p:spPr>
      </p:pic>
      <p:pic>
        <p:nvPicPr>
          <p:cNvPr id="3" name="Рисунок 2" descr="Золушк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57166"/>
            <a:ext cx="4357718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нький цветоче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5429288"/>
          </a:xfrm>
        </p:spPr>
        <p:txBody>
          <a:bodyPr>
            <a:normAutofit fontScale="90000"/>
          </a:bodyPr>
          <a:lstStyle/>
          <a:p>
            <a:r>
              <a:rPr lang="ru-RU" sz="48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14</a:t>
            </a:r>
            <a:br>
              <a:rPr lang="ru-RU" sz="48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4800" b="0" dirty="0" smtClean="0">
                <a:effectLst/>
              </a:rPr>
              <a:t/>
            </a:r>
            <a:br>
              <a:rPr lang="ru-RU" sz="4800" b="0" dirty="0" smtClean="0">
                <a:effectLst/>
              </a:rPr>
            </a:br>
            <a:r>
              <a:rPr lang="ru-RU" sz="48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такое ООН?</a:t>
            </a:r>
            <a:br>
              <a:rPr lang="ru-RU" sz="48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48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Связано ли предоставление политического убежища с вы­полнением Статьи 14?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лсо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14290"/>
            <a:ext cx="4786346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8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3071810"/>
            <a:ext cx="3667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Занятие 16.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5072098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7818" y="2643182"/>
            <a:ext cx="353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Статья 15.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лтан и боч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66"/>
            <a:ext cx="7858180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рая Шей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01122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5608546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15</a:t>
            </a: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такое право на гражданство?</a:t>
            </a:r>
            <a:b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В каком случае можно лишить человека права на граждан­ство?</a:t>
            </a:r>
            <a:b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Можно ли обратиться в суд в случае произвольного лише­ния права человека на гражданство?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7" cy="628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2643182"/>
            <a:ext cx="5929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Занятие 17.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343400" cy="623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876" y="2714620"/>
            <a:ext cx="3958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Статья 16.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 щучьему веленью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643998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 щучьему веленью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643998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5608546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16</a:t>
            </a: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Почему государство должно охранять семью?</a:t>
            </a:r>
            <a:b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Почему при регистрации брака всегда спрашивают, соглас­ны ли жених и невеста на брак?</a:t>
            </a:r>
            <a:b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Имеют ли право родители запретить своим детям вступать в брак?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а и Зая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1122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5608546"/>
          </a:xfrm>
        </p:spPr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10</a:t>
            </a:r>
            <a:b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4000" b="0" dirty="0" smtClean="0">
                <a:effectLst/>
              </a:rPr>
              <a:t/>
            </a:r>
            <a:br>
              <a:rPr lang="ru-RU" sz="4000" b="0" dirty="0" smtClean="0">
                <a:effectLst/>
              </a:rPr>
            </a:br>
            <a:r>
              <a:rPr lang="ru-RU" sz="40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такое независимый суд?</a:t>
            </a:r>
            <a:br>
              <a:rPr lang="ru-RU" sz="40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40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Какое судебное разбирательство является справедливым, беспристрастным и гласным?</a:t>
            </a:r>
            <a:br>
              <a:rPr lang="ru-RU" sz="40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endParaRPr lang="ru-RU" sz="4000" b="0" dirty="0">
              <a:solidFill>
                <a:schemeClr val="tx2">
                  <a:lumMod val="75000"/>
                  <a:lumOff val="2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21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3571876"/>
            <a:ext cx="4934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Занятие 12.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343400" cy="621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2928934"/>
            <a:ext cx="4376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Статья 11.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щ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85728"/>
            <a:ext cx="7358114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5608546"/>
          </a:xfrm>
        </p:spPr>
        <p:txBody>
          <a:bodyPr>
            <a:normAutofit/>
          </a:bodyPr>
          <a:lstStyle/>
          <a:p>
            <a:r>
              <a:rPr lang="ru-RU" sz="48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 к Статье 11</a:t>
            </a:r>
            <a:r>
              <a:rPr lang="ru-RU" sz="4800" b="0" dirty="0" smtClean="0">
                <a:effectLst/>
              </a:rPr>
              <a:t/>
            </a:r>
            <a:br>
              <a:rPr lang="ru-RU" sz="4800" b="0" dirty="0" smtClean="0">
                <a:effectLst/>
              </a:rPr>
            </a:br>
            <a:r>
              <a:rPr lang="ru-RU" sz="48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Можно ли осудить человека за действия, которые стали считаться преступлением уже после их совершения?</a:t>
            </a:r>
            <a:r>
              <a:rPr lang="ru-RU" sz="4800" b="0" dirty="0" smtClean="0">
                <a:effectLst/>
              </a:rPr>
              <a:t/>
            </a:r>
            <a:br>
              <a:rPr lang="ru-RU" sz="4800" b="0" dirty="0" smtClean="0">
                <a:effectLst/>
              </a:rPr>
            </a:br>
            <a:endParaRPr lang="ru-RU" sz="4800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452</TotalTime>
  <Words>80</Words>
  <PresentationFormat>Экран (4:3)</PresentationFormat>
  <Paragraphs>24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Аспект</vt:lpstr>
      <vt:lpstr>Слайд 1</vt:lpstr>
      <vt:lpstr>Слайд 2</vt:lpstr>
      <vt:lpstr>Слайд 3</vt:lpstr>
      <vt:lpstr>Слайд 4</vt:lpstr>
      <vt:lpstr>Вопросы к Статье 10  Что такое независимый суд? Какое судебное разбирательство является справедливым, беспристрастным и гласным? </vt:lpstr>
      <vt:lpstr>Слайд 6</vt:lpstr>
      <vt:lpstr>Слайд 7</vt:lpstr>
      <vt:lpstr>Слайд 8</vt:lpstr>
      <vt:lpstr>Вопрос к Статье 11 Можно ли осудить человека за действия, которые стали считаться преступлением уже после их совершения? </vt:lpstr>
      <vt:lpstr>Слайд 10</vt:lpstr>
      <vt:lpstr>Слайд 11</vt:lpstr>
      <vt:lpstr>Слайд 12</vt:lpstr>
      <vt:lpstr>Слайд 13</vt:lpstr>
      <vt:lpstr>Вопросы к Статье 12 Что такое неприкосновенность жилища? Можно ли обратиться в суд в случае посягательства на честь и репутацию?</vt:lpstr>
      <vt:lpstr>Слайд 15</vt:lpstr>
      <vt:lpstr>Слайд 16</vt:lpstr>
      <vt:lpstr>Слайд 17</vt:lpstr>
      <vt:lpstr>Слайд 18</vt:lpstr>
      <vt:lpstr>Вопросы к Статье 13  Почему право человека уехать из своей страны и вернуться на родину оговаривается особой статьёй? В каких случаях право человека свободно передвигаться в своей стране может быть ограничено? </vt:lpstr>
      <vt:lpstr>Слайд 20</vt:lpstr>
      <vt:lpstr>Слайд 21</vt:lpstr>
      <vt:lpstr>Слайд 22</vt:lpstr>
      <vt:lpstr>Слайд 23</vt:lpstr>
      <vt:lpstr>Вопросы к Статье 14  Что такое ООН? Связано ли предоставление политического убежища с вы­полнением Статьи 14? </vt:lpstr>
      <vt:lpstr>Слайд 25</vt:lpstr>
      <vt:lpstr>Слайд 26</vt:lpstr>
      <vt:lpstr>Слайд 27</vt:lpstr>
      <vt:lpstr>Слайд 28</vt:lpstr>
      <vt:lpstr>Вопросы к Статье 14  Что такое ООН? Связано ли предоставление политического убежища с вы­полнением Статьи 14? </vt:lpstr>
      <vt:lpstr>Слайд 30</vt:lpstr>
      <vt:lpstr>Слайд 31</vt:lpstr>
      <vt:lpstr>Слайд 32</vt:lpstr>
      <vt:lpstr>Слайд 33</vt:lpstr>
      <vt:lpstr>Вопросы к Статье 15 Что такое право на гражданство? В каком случае можно лишить человека права на граждан­ство? Можно ли обратиться в суд в случае произвольного лише­ния права человека на гражданство? </vt:lpstr>
      <vt:lpstr>Слайд 35</vt:lpstr>
      <vt:lpstr>Слайд 36</vt:lpstr>
      <vt:lpstr>Слайд 37</vt:lpstr>
      <vt:lpstr>Слайд 38</vt:lpstr>
      <vt:lpstr>Вопросы к Статье 16  Почему государство должно охранять семью? Почему при регистрации брака всегда спрашивают, соглас­ны ли жених и невеста на брак? Имеют ли право родители запретить своим детям вступать в брак?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205</cp:revision>
  <dcterms:created xsi:type="dcterms:W3CDTF">2011-08-17T08:00:44Z</dcterms:created>
  <dcterms:modified xsi:type="dcterms:W3CDTF">2012-03-27T17:09:20Z</dcterms:modified>
</cp:coreProperties>
</file>