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2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CC0099"/>
    <a:srgbClr val="FFCC00"/>
    <a:srgbClr val="003300"/>
    <a:srgbClr val="FF6600"/>
    <a:srgbClr val="00CC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643998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2643182"/>
            <a:ext cx="58849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002060"/>
                </a:solidFill>
              </a:rPr>
              <a:t>Занятие 18.</a:t>
            </a:r>
            <a:endParaRPr lang="ru-RU" sz="7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уратино и Тортил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501122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6072230"/>
          </a:xfrm>
        </p:spPr>
        <p:txBody>
          <a:bodyPr>
            <a:normAutofit fontScale="90000"/>
          </a:bodyPr>
          <a:lstStyle/>
          <a:p>
            <a:r>
              <a:rPr lang="ru-RU" sz="4900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Вопросы к Статье 18</a:t>
            </a:r>
            <a:r>
              <a:rPr lang="ru-RU" sz="4900" b="0" dirty="0" smtClean="0">
                <a:effectLst/>
              </a:rPr>
              <a:t/>
            </a:r>
            <a:br>
              <a:rPr lang="ru-RU" sz="4900" b="0" dirty="0" smtClean="0">
                <a:effectLst/>
              </a:rPr>
            </a:br>
            <a:r>
              <a:rPr lang="ru-RU" sz="4900" b="0" dirty="0" smtClean="0">
                <a:effectLst/>
              </a:rPr>
              <a:t/>
            </a:r>
            <a:br>
              <a:rPr lang="ru-RU" sz="4900" b="0" dirty="0" smtClean="0">
                <a:effectLst/>
              </a:rPr>
            </a:br>
            <a:r>
              <a:rPr lang="ru-RU" sz="49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Что такое свобода совести?</a:t>
            </a:r>
            <a:br>
              <a:rPr lang="ru-RU" sz="49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</a:br>
            <a:r>
              <a:rPr lang="ru-RU" sz="49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Приведите примеры гонений и преследований за исповедо­вание других религий.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572560" cy="6143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6050" y="2928934"/>
            <a:ext cx="3985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Занятие 20.</a:t>
            </a:r>
            <a:endParaRPr lang="ru-RU" sz="4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тья  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5143536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7818" y="2786058"/>
            <a:ext cx="3539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Статья 19.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н Кихо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57166"/>
            <a:ext cx="4929222" cy="6119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юнхгаузе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429684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меля с дубинко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85728"/>
            <a:ext cx="7072362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6072230"/>
          </a:xfrm>
        </p:spPr>
        <p:txBody>
          <a:bodyPr>
            <a:noAutofit/>
          </a:bodyPr>
          <a:lstStyle/>
          <a:p>
            <a:r>
              <a:rPr lang="ru-RU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Вопросы к Статье 19</a:t>
            </a:r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Что такое свобода убеждений?</a:t>
            </a:r>
            <a:br>
              <a:rPr lang="ru-RU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</a:br>
            <a:r>
              <a:rPr lang="ru-RU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С помощью каких средств люди обмениваются информаци­ей в наши дни?</a:t>
            </a:r>
            <a:br>
              <a:rPr lang="ru-RU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</a:br>
            <a:r>
              <a:rPr lang="ru-RU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Имеет ли кто-нибудь право искать информацию, нарушая права других людей на неприкосновенность жилища?</a:t>
            </a:r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endParaRPr lang="ru-RU" b="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501122" cy="6215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6116" y="2928934"/>
            <a:ext cx="3034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Занятие 21.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тья 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5072098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7818" y="2643182"/>
            <a:ext cx="3539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Статья 20.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тья 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5072098" cy="6215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7818" y="2857496"/>
            <a:ext cx="3539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Статья 17.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лоснеж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643998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щей и царев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572560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5608546"/>
          </a:xfrm>
        </p:spPr>
        <p:txBody>
          <a:bodyPr/>
          <a:lstStyle/>
          <a:p>
            <a:r>
              <a:rPr lang="ru-RU" sz="5400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Вопросы к Статье 20</a:t>
            </a:r>
            <a:r>
              <a:rPr lang="ru-RU" sz="5400" b="0" dirty="0" smtClean="0">
                <a:effectLst/>
              </a:rPr>
              <a:t/>
            </a:r>
            <a:br>
              <a:rPr lang="ru-RU" sz="5400" b="0" dirty="0" smtClean="0">
                <a:effectLst/>
              </a:rPr>
            </a:br>
            <a:r>
              <a:rPr lang="ru-RU" sz="5400" b="0" dirty="0" smtClean="0">
                <a:effectLst/>
              </a:rPr>
              <a:t/>
            </a:r>
            <a:br>
              <a:rPr lang="ru-RU" sz="5400" b="0" dirty="0" smtClean="0">
                <a:effectLst/>
              </a:rPr>
            </a:br>
            <a:r>
              <a:rPr lang="ru-RU" sz="54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Что такое свобода мирных собраний?</a:t>
            </a:r>
            <a:br>
              <a:rPr lang="ru-RU" sz="54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</a:br>
            <a:r>
              <a:rPr lang="ru-RU" sz="54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Приведите примеры мирных собраний.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572560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6116" y="2071678"/>
            <a:ext cx="54104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0070C0"/>
                </a:solidFill>
              </a:rPr>
              <a:t>Занятие 22.</a:t>
            </a:r>
            <a:endParaRPr lang="ru-RU" sz="6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тья 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4786346" cy="6311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628" y="2500306"/>
            <a:ext cx="3958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Статья 21.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меля хочет царствова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572560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ртышка и оч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286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0"/>
            <a:ext cx="8183880" cy="7215214"/>
          </a:xfrm>
        </p:spPr>
        <p:txBody>
          <a:bodyPr>
            <a:normAutofit fontScale="90000"/>
          </a:bodyPr>
          <a:lstStyle/>
          <a:p>
            <a:r>
              <a:rPr lang="ru-RU" sz="3100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Вопросы к Статье 21</a:t>
            </a:r>
            <a:r>
              <a:rPr lang="ru-RU" sz="3100" b="0" dirty="0" smtClean="0">
                <a:effectLst/>
              </a:rPr>
              <a:t/>
            </a:r>
            <a:br>
              <a:rPr lang="ru-RU" sz="3100" b="0" dirty="0" smtClean="0">
                <a:effectLst/>
              </a:rPr>
            </a:br>
            <a:r>
              <a:rPr lang="ru-RU" sz="3100" b="0" dirty="0" smtClean="0">
                <a:effectLst/>
              </a:rPr>
              <a:t/>
            </a:r>
            <a:br>
              <a:rPr lang="ru-RU" sz="3100" b="0" dirty="0" smtClean="0">
                <a:effectLst/>
              </a:rPr>
            </a:br>
            <a:r>
              <a:rPr lang="ru-RU" sz="31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В каких документах может быть закреплено право граж­дан принимать участие в управлении своей страной?</a:t>
            </a:r>
            <a:br>
              <a:rPr lang="ru-RU" sz="31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</a:br>
            <a:r>
              <a:rPr lang="ru-RU" sz="31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Как люди могут принимать участие в управлении своей страной?</a:t>
            </a:r>
            <a:br>
              <a:rPr lang="ru-RU" sz="31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</a:br>
            <a:r>
              <a:rPr lang="ru-RU" sz="31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Что такое государственная служба?</a:t>
            </a:r>
            <a:br>
              <a:rPr lang="ru-RU" sz="31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</a:br>
            <a:r>
              <a:rPr lang="ru-RU" sz="31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Приведите примеры государственных учреждений в нашей стране.</a:t>
            </a:r>
            <a:br>
              <a:rPr lang="ru-RU" sz="31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</a:br>
            <a:r>
              <a:rPr lang="ru-RU" sz="31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Что такое тайное голосование?</a:t>
            </a:r>
            <a:br>
              <a:rPr lang="ru-RU" sz="31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</a:br>
            <a:r>
              <a:rPr lang="ru-RU" sz="31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Что должно быть основой власти правительства?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501122" cy="6072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8992" y="2714620"/>
            <a:ext cx="4458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Занятие 23.</a:t>
            </a:r>
            <a:endParaRPr lang="ru-RU" sz="5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тья 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5500726" cy="6215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8" y="2571744"/>
            <a:ext cx="3260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Статья 22.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т и лиса грабят Буратин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501122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 рыбаке и рыбк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572560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лда и по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357166"/>
            <a:ext cx="8858250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6072230"/>
          </a:xfrm>
        </p:spPr>
        <p:txBody>
          <a:bodyPr>
            <a:normAutofit fontScale="90000"/>
          </a:bodyPr>
          <a:lstStyle/>
          <a:p>
            <a:r>
              <a:rPr lang="ru-RU" sz="4400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Вопросы к Статье 22</a:t>
            </a:r>
            <a:br>
              <a:rPr lang="ru-RU" sz="4400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4400" b="0" dirty="0" smtClean="0">
                <a:effectLst/>
              </a:rPr>
              <a:t/>
            </a:r>
            <a:br>
              <a:rPr lang="ru-RU" sz="4400" b="0" dirty="0" smtClean="0">
                <a:effectLst/>
              </a:rPr>
            </a:br>
            <a:r>
              <a:rPr lang="ru-RU" sz="44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Что такое социальное обеспечение?</a:t>
            </a:r>
            <a:br>
              <a:rPr lang="ru-RU" sz="44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</a:br>
            <a:r>
              <a:rPr lang="ru-RU" sz="44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Какая поддержка в экономической, социальной и культур­ной областях нужна вам для развития своей личности?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572560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3214686"/>
            <a:ext cx="4458272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</a:rPr>
              <a:t>Занятие 24.</a:t>
            </a:r>
            <a:endParaRPr lang="ru-RU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тья 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5143536" cy="6261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7818" y="2571744"/>
            <a:ext cx="3539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Статья 23.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ом Сойе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57166"/>
            <a:ext cx="7572428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воздь из родного дом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14290"/>
            <a:ext cx="6786610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п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61925"/>
            <a:ext cx="8429684" cy="653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5608546"/>
          </a:xfrm>
        </p:spPr>
        <p:txBody>
          <a:bodyPr/>
          <a:lstStyle/>
          <a:p>
            <a:r>
              <a:rPr lang="ru-RU" sz="5400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Вопросы к Статье 23</a:t>
            </a:r>
            <a:r>
              <a:rPr lang="ru-RU" sz="5400" b="0" dirty="0" smtClean="0">
                <a:effectLst/>
              </a:rPr>
              <a:t/>
            </a:r>
            <a:br>
              <a:rPr lang="ru-RU" sz="5400" b="0" dirty="0" smtClean="0">
                <a:effectLst/>
              </a:rPr>
            </a:br>
            <a:r>
              <a:rPr lang="ru-RU" sz="5400" b="0" dirty="0" smtClean="0">
                <a:effectLst/>
              </a:rPr>
              <a:t/>
            </a:r>
            <a:br>
              <a:rPr lang="ru-RU" sz="5400" b="0" dirty="0" smtClean="0">
                <a:effectLst/>
              </a:rPr>
            </a:br>
            <a:r>
              <a:rPr lang="ru-RU" sz="54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Что такое право на труд?</a:t>
            </a:r>
            <a:br>
              <a:rPr lang="ru-RU" sz="54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</a:br>
            <a:r>
              <a:rPr lang="ru-RU" sz="54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Для чего создаются профсоюзы?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 мёртвой царевне и семи богатыря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501122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6072230"/>
          </a:xfrm>
        </p:spPr>
        <p:txBody>
          <a:bodyPr>
            <a:normAutofit fontScale="90000"/>
          </a:bodyPr>
          <a:lstStyle/>
          <a:p>
            <a:r>
              <a:rPr lang="ru-RU" sz="4900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Вопросы к Статье 17</a:t>
            </a:r>
            <a:r>
              <a:rPr lang="ru-RU" sz="4900" b="0" dirty="0" smtClean="0">
                <a:effectLst/>
              </a:rPr>
              <a:t/>
            </a:r>
            <a:br>
              <a:rPr lang="ru-RU" sz="4900" b="0" dirty="0" smtClean="0">
                <a:effectLst/>
              </a:rPr>
            </a:br>
            <a:r>
              <a:rPr lang="ru-RU" sz="4900" b="0" dirty="0" smtClean="0">
                <a:effectLst/>
              </a:rPr>
              <a:t/>
            </a:r>
            <a:br>
              <a:rPr lang="ru-RU" sz="4900" b="0" dirty="0" smtClean="0">
                <a:effectLst/>
              </a:rPr>
            </a:br>
            <a:r>
              <a:rPr lang="ru-RU" sz="49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Что значит произвольно лишить кого-то имущества?</a:t>
            </a:r>
            <a:br>
              <a:rPr lang="ru-RU" sz="49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</a:br>
            <a:r>
              <a:rPr lang="ru-RU" sz="4900" b="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Сталкивались ли вы с произвольным лишением своего имущества?</a:t>
            </a:r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endParaRPr lang="ru-RU" b="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215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4678" y="2571744"/>
            <a:ext cx="3985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CC99"/>
                </a:solidFill>
              </a:rPr>
              <a:t>Занятие 19.</a:t>
            </a:r>
            <a:endParaRPr lang="ru-RU" sz="4800" dirty="0">
              <a:solidFill>
                <a:srgbClr val="00CC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тья 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5286412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4248" y="2857496"/>
            <a:ext cx="3539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Статья 18.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зные религи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572560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мволы разных религ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572560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452</TotalTime>
  <Words>70</Words>
  <PresentationFormat>Экран (4:3)</PresentationFormat>
  <Paragraphs>21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Аспект</vt:lpstr>
      <vt:lpstr>Слайд 1</vt:lpstr>
      <vt:lpstr>Слайд 2</vt:lpstr>
      <vt:lpstr>Слайд 3</vt:lpstr>
      <vt:lpstr>Слайд 4</vt:lpstr>
      <vt:lpstr>Вопросы к Статье 17  Что значит произвольно лишить кого-то имущества? Сталкивались ли вы с произвольным лишением своего имущества? </vt:lpstr>
      <vt:lpstr>Слайд 6</vt:lpstr>
      <vt:lpstr>Слайд 7</vt:lpstr>
      <vt:lpstr>Слайд 8</vt:lpstr>
      <vt:lpstr>Слайд 9</vt:lpstr>
      <vt:lpstr>Слайд 10</vt:lpstr>
      <vt:lpstr>Вопросы к Статье 18  Что такое свобода совести? Приведите примеры гонений и преследований за исповедо­вание других религий. </vt:lpstr>
      <vt:lpstr>Слайд 12</vt:lpstr>
      <vt:lpstr>Слайд 13</vt:lpstr>
      <vt:lpstr>Слайд 14</vt:lpstr>
      <vt:lpstr>Слайд 15</vt:lpstr>
      <vt:lpstr>Слайд 16</vt:lpstr>
      <vt:lpstr>Вопросы к Статье 19  Что такое свобода убеждений? С помощью каких средств люди обмениваются информаци­ей в наши дни? Имеет ли кто-нибудь право искать информацию, нарушая права других людей на неприкосновенность жилища? </vt:lpstr>
      <vt:lpstr>Слайд 18</vt:lpstr>
      <vt:lpstr>Слайд 19</vt:lpstr>
      <vt:lpstr>Слайд 20</vt:lpstr>
      <vt:lpstr>Слайд 21</vt:lpstr>
      <vt:lpstr>Вопросы к Статье 20  Что такое свобода мирных собраний? Приведите примеры мирных собраний. </vt:lpstr>
      <vt:lpstr>Слайд 23</vt:lpstr>
      <vt:lpstr>Слайд 24</vt:lpstr>
      <vt:lpstr>Слайд 25</vt:lpstr>
      <vt:lpstr>Слайд 26</vt:lpstr>
      <vt:lpstr>Вопросы к Статье 21  В каких документах может быть закреплено право граж­дан принимать участие в управлении своей страной? Как люди могут принимать участие в управлении своей страной? Что такое государственная служба? Приведите примеры государственных учреждений в нашей стране. Что такое тайное голосование? Что должно быть основой власти правительства?  </vt:lpstr>
      <vt:lpstr>Слайд 28</vt:lpstr>
      <vt:lpstr>Слайд 29</vt:lpstr>
      <vt:lpstr>Слайд 30</vt:lpstr>
      <vt:lpstr>Слайд 31</vt:lpstr>
      <vt:lpstr>Вопросы к Статье 22  Что такое социальное обеспечение? Какая поддержка в экономической, социальной и культур­ной областях нужна вам для развития своей личности? </vt:lpstr>
      <vt:lpstr>Слайд 33</vt:lpstr>
      <vt:lpstr>Слайд 34</vt:lpstr>
      <vt:lpstr>Слайд 35</vt:lpstr>
      <vt:lpstr>Слайд 36</vt:lpstr>
      <vt:lpstr>Слайд 37</vt:lpstr>
      <vt:lpstr>Вопросы к Статье 23  Что такое право на труд? Для чего создаются профсоюзы?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207</cp:revision>
  <dcterms:created xsi:type="dcterms:W3CDTF">2011-08-17T08:00:44Z</dcterms:created>
  <dcterms:modified xsi:type="dcterms:W3CDTF">2012-03-27T17:09:26Z</dcterms:modified>
</cp:coreProperties>
</file>