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66" r:id="rId5"/>
    <p:sldId id="258" r:id="rId6"/>
    <p:sldId id="267" r:id="rId7"/>
    <p:sldId id="261" r:id="rId8"/>
    <p:sldId id="260" r:id="rId9"/>
    <p:sldId id="262" r:id="rId10"/>
    <p:sldId id="268" r:id="rId11"/>
    <p:sldId id="264" r:id="rId12"/>
    <p:sldId id="265" r:id="rId13"/>
    <p:sldId id="269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99FF"/>
    <a:srgbClr val="0000FF"/>
    <a:srgbClr val="3399FF"/>
    <a:srgbClr val="0066FF"/>
    <a:srgbClr val="9900FF"/>
    <a:srgbClr val="FFCCCC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ECCB71-3FB4-4C8B-B4B3-5C83BDAC4A52}" type="datetimeFigureOut">
              <a:rPr lang="ru-RU" smtClean="0"/>
              <a:pPr/>
              <a:t>20.03.2012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E931EC1-7CED-4859-BB29-5F904719D2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or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/>
              </a:rPr>
              <a:t>Родительское собрание на тему: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sz="5300" b="1" dirty="0" smtClean="0">
                <a:ln w="127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effectLst/>
              </a:rPr>
              <a:t>Детский дорожно-транспортный травматизм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effectLst/>
              </a:rPr>
              <a:t/>
            </a:r>
            <a:br>
              <a:rPr lang="ru-RU" b="1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/>
              </a:rPr>
              <a:t>(Начальные классы)</a:t>
            </a:r>
            <a:endParaRPr lang="ru-RU" b="1" dirty="0"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357694"/>
            <a:ext cx="6786610" cy="2109790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64"/>
            <a:ext cx="8572592" cy="4572056"/>
          </a:xfrm>
        </p:spPr>
        <p:txBody>
          <a:bodyPr>
            <a:noAutofit/>
          </a:bodyPr>
          <a:lstStyle/>
          <a:p>
            <a:pPr marL="266700" lvl="0" indent="-2667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Неожиданный выход пешехода из-за предметов, ограничивающих видимость – 21 ДТП (26 %);</a:t>
            </a:r>
          </a:p>
          <a:p>
            <a:pPr marL="266700" lvl="0" indent="-2667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Переход проезжей части в неустановленном месте – 15 ДТП (19 %);</a:t>
            </a:r>
          </a:p>
          <a:p>
            <a:pPr marL="266700" lvl="0" indent="-2667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Нарушения ПДД несовершеннолетними водителями – 16 ДТП (20 %);</a:t>
            </a:r>
          </a:p>
          <a:p>
            <a:pPr marL="266700" lvl="0" indent="-2667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Пешеход в возрасте до 7 лет без сопровождения взрослого – 6 ДТП (8 %);</a:t>
            </a:r>
          </a:p>
          <a:p>
            <a:pPr marL="266700" lvl="0" indent="-2667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Игра на проезжей части – 3 ДТП (4 %);</a:t>
            </a:r>
          </a:p>
          <a:p>
            <a:pPr marL="266700" lvl="0" indent="-266700">
              <a:spcBef>
                <a:spcPts val="0"/>
              </a:spcBef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Иные нарушения ПДД – 19 ДТП (24 %).</a:t>
            </a:r>
          </a:p>
          <a:p>
            <a:pPr>
              <a:spcBef>
                <a:spcPts val="0"/>
              </a:spcBef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14290"/>
            <a:ext cx="6000792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/>
              </a:rPr>
              <a:t>Основными причинами ДТП </a:t>
            </a:r>
          </a:p>
          <a:p>
            <a:pPr algn="ctr"/>
            <a:r>
              <a:rPr lang="ru-RU" sz="3200" b="1" cap="all" dirty="0" smtClean="0">
                <a:ln w="0"/>
                <a:solidFill>
                  <a:srgbClr val="002060"/>
                </a:solidFill>
                <a:effectLst/>
              </a:rPr>
              <a:t>по вине детей стали:</a:t>
            </a:r>
            <a:endParaRPr lang="ru-RU" sz="3200" b="1" cap="all" dirty="0">
              <a:ln w="0"/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4572032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/>
              </a:rPr>
              <a:t>ВНИМАНИЕ!</a:t>
            </a:r>
            <a:endParaRPr lang="ru-RU" b="1" dirty="0">
              <a:solidFill>
                <a:srgbClr val="0000FF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4525963"/>
          </a:xfrm>
        </p:spPr>
        <p:txBody>
          <a:bodyPr/>
          <a:lstStyle/>
          <a:p>
            <a:pPr marL="266700" indent="-266700" algn="just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Наиболее аварийным днем недели стали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четверг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суббота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в эти дни произошло 29 % ДТП по вине детей.</a:t>
            </a:r>
          </a:p>
          <a:p>
            <a:pPr marL="266700" indent="-266700" algn="just">
              <a:spcBef>
                <a:spcPts val="0"/>
              </a:spcBef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66700" indent="-266700" algn="just"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Аварийным временем суток остаются часы с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13.00 до 14.00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17.00 до 18.00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часов, в течение которых произошло 28 % ДТП по вине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1428728" y="285728"/>
            <a:ext cx="6000792" cy="6072230"/>
          </a:xfrm>
          <a:prstGeom prst="verticalScroll">
            <a:avLst/>
          </a:prstGeom>
          <a:solidFill>
            <a:srgbClr val="3399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85728"/>
            <a:ext cx="2643206" cy="92871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ПАМЯТКА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142984"/>
            <a:ext cx="5072098" cy="492922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Напоминайте детям правила дорожного движения и безопасного поведения  на проезжай части!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Не оставляйте детей без присмотра у дороги. </a:t>
            </a: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/>
                </a:solidFill>
              </a:rPr>
              <a:t>Старайтесь сделать все чтобы оградить его от несчастных случаев!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3.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000636"/>
            <a:ext cx="1534331" cy="1543049"/>
          </a:xfrm>
          <a:prstGeom prst="rect">
            <a:avLst/>
          </a:prstGeom>
        </p:spPr>
      </p:pic>
      <p:pic>
        <p:nvPicPr>
          <p:cNvPr id="19" name="Рисунок 18" descr="3.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5143512"/>
            <a:ext cx="1534332" cy="1543049"/>
          </a:xfrm>
          <a:prstGeom prst="rect">
            <a:avLst/>
          </a:prstGeom>
        </p:spPr>
      </p:pic>
      <p:pic>
        <p:nvPicPr>
          <p:cNvPr id="20" name="Рисунок 19" descr="5.16.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3" y="285728"/>
            <a:ext cx="1571636" cy="1580515"/>
          </a:xfrm>
          <a:prstGeom prst="rect">
            <a:avLst/>
          </a:prstGeom>
        </p:spPr>
      </p:pic>
      <p:pic>
        <p:nvPicPr>
          <p:cNvPr id="21" name="Рисунок 20" descr="4.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285728"/>
            <a:ext cx="1543049" cy="1543049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285720" y="4643446"/>
            <a:ext cx="6500858" cy="1357322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Не жалейте времени на обучение детей поведению на дороге!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4282" y="2857496"/>
            <a:ext cx="7500990" cy="1500198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иугольник 7"/>
          <p:cNvSpPr/>
          <p:nvPr/>
        </p:nvSpPr>
        <p:spPr>
          <a:xfrm>
            <a:off x="214282" y="1285860"/>
            <a:ext cx="8286808" cy="1357322"/>
          </a:xfrm>
          <a:prstGeom prst="homePlate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85728"/>
            <a:ext cx="2981316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/>
              </a:rPr>
              <a:t>ПОМНИТЕ!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858180" cy="14287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Ребенок учится законам дорог, беря пример с членов семьи и других взрослых!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57496"/>
            <a:ext cx="76438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Небольшое напоминание о правилах, убережет вашего ребенка от желания нарушить их!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5918" y="600076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БЕРЕГИТЕ  РЕБЕНКА!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973924"/>
            <a:ext cx="2063753" cy="263008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" y="0"/>
            <a:ext cx="914171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1538" y="1285860"/>
            <a:ext cx="664373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родители! Только зная Правила дорожного движения и хорошо ориентируясь в сложных  ситуациях на улице, ваши дети будут находиться в меньшей опасности, и вы, в первую очередь,  должны помочь им в этом. Как в сложной обстановке на дороге должен поступить водитель, а как пешеход? Увы,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чаще всего в семье обращаются к этой теме только тогда, когда уже свершился факт дорожно-транспортного происшествия. Так давайте же сделаем все возможное, чтобы не допустить трагедии.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86808" cy="242889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/>
              <a:t>Каждый год в авариях Россия теряет до </a:t>
            </a:r>
            <a:r>
              <a:rPr lang="ru-RU" sz="2800" dirty="0" err="1" smtClean="0"/>
              <a:t>полуторы</a:t>
            </a:r>
            <a:r>
              <a:rPr lang="ru-RU" sz="2800" dirty="0" smtClean="0"/>
              <a:t> тысячи молодых граждан – это дети до 16 лет. </a:t>
            </a:r>
          </a:p>
          <a:p>
            <a:pPr algn="ctr">
              <a:buNone/>
            </a:pPr>
            <a:r>
              <a:rPr lang="ru-RU" sz="2800" dirty="0" smtClean="0"/>
              <a:t>Еще свыше </a:t>
            </a:r>
            <a:r>
              <a:rPr lang="ru-RU" sz="2800" dirty="0" smtClean="0">
                <a:solidFill>
                  <a:srgbClr val="FF0000"/>
                </a:solidFill>
              </a:rPr>
              <a:t>20 000 детей </a:t>
            </a:r>
            <a:r>
              <a:rPr lang="ru-RU" sz="2800" dirty="0" smtClean="0"/>
              <a:t>получают в происшествиях серьезные увечья, длительные психические травмы, причем </a:t>
            </a:r>
            <a:r>
              <a:rPr lang="ru-RU" dirty="0">
                <a:solidFill>
                  <a:srgbClr val="FF0000"/>
                </a:solidFill>
              </a:rPr>
              <a:t>к</a:t>
            </a:r>
            <a:r>
              <a:rPr lang="ru-RU" dirty="0" smtClean="0">
                <a:solidFill>
                  <a:srgbClr val="FF0000"/>
                </a:solidFill>
              </a:rPr>
              <a:t>аждый четвертый </a:t>
            </a:r>
            <a:r>
              <a:rPr lang="ru-RU" dirty="0" smtClean="0"/>
              <a:t>ребенок остался </a:t>
            </a:r>
            <a:r>
              <a:rPr lang="ru-RU" dirty="0" smtClean="0">
                <a:solidFill>
                  <a:srgbClr val="FF0000"/>
                </a:solidFill>
              </a:rPr>
              <a:t>инвалидом.</a:t>
            </a:r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4" descr="h_112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0"/>
            <a:ext cx="8228236" cy="385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5715016"/>
            <a:ext cx="3786214" cy="857256"/>
          </a:xfrm>
        </p:spPr>
        <p:txBody>
          <a:bodyPr>
            <a:normAutofit fontScale="77500" lnSpcReduction="20000"/>
          </a:bodyPr>
          <a:lstStyle/>
          <a:p>
            <a:pPr marL="288000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2010 году за 9 месяцев   произошло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403 ДТП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288000">
              <a:spcBef>
                <a:spcPts val="0"/>
              </a:spcBef>
              <a:buNone/>
              <a:tabLst>
                <a:tab pos="265113" algn="l"/>
              </a:tabLst>
            </a:pP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из них </a:t>
            </a:r>
            <a:r>
              <a:rPr lang="ru-RU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детей погибло</a:t>
            </a:r>
            <a:r>
              <a:rPr lang="ru-RU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214290"/>
            <a:ext cx="6643734" cy="152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Анализ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детского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дорожно-транспортного </a:t>
            </a:r>
          </a:p>
          <a:p>
            <a:pPr marL="342900" lvl="0" indent="-342900" algn="ctr">
              <a:lnSpc>
                <a:spcPct val="150000"/>
              </a:lnSpc>
              <a:spcBef>
                <a:spcPct val="20000"/>
              </a:spcBef>
              <a:defRPr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травматизма Республики Татарстан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785926"/>
          <a:ext cx="7274118" cy="42062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14578"/>
                <a:gridCol w="2571768"/>
                <a:gridCol w="2487772"/>
              </a:tblGrid>
              <a:tr h="796397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 9 месяцев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2009 год</a:t>
                      </a:r>
                    </a:p>
                    <a:p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За 7 месяцев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2010 год</a:t>
                      </a:r>
                    </a:p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Совершено ДТП с участием детей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464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345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Погибло детей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639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Получили</a:t>
                      </a:r>
                      <a:r>
                        <a:rPr lang="ru-RU" sz="2400" baseline="0" dirty="0" smtClean="0"/>
                        <a:t> травмы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476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353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tp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2000240"/>
            <a:ext cx="6417814" cy="45259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000100" y="285728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Количество ДТП с участием детей увеличилось по сравнению с прошлым годом на 53 факта (+23,5 %), количество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погибших – на 6 детей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(+66,6 %), количество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раненых – на 55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(+24,1 %).</a:t>
            </a:r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85728"/>
            <a:ext cx="6143668" cy="15716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b="1" dirty="0" smtClean="0"/>
              <a:t>Группа риска ДТП – </a:t>
            </a:r>
          </a:p>
          <a:p>
            <a:pPr algn="ctr">
              <a:buNone/>
            </a:pPr>
            <a:r>
              <a:rPr lang="ru-RU" sz="3600" b="1" dirty="0" smtClean="0"/>
              <a:t>дети в возрасте от </a:t>
            </a:r>
            <a:r>
              <a:rPr lang="ru-RU" sz="3600" b="1" dirty="0" smtClean="0">
                <a:solidFill>
                  <a:srgbClr val="FF0000"/>
                </a:solidFill>
              </a:rPr>
              <a:t>9</a:t>
            </a:r>
            <a:r>
              <a:rPr lang="ru-RU" sz="3600" b="1" dirty="0" smtClean="0"/>
              <a:t> до </a:t>
            </a:r>
            <a:r>
              <a:rPr lang="ru-RU" sz="3600" b="1" dirty="0" smtClean="0">
                <a:solidFill>
                  <a:srgbClr val="FF0000"/>
                </a:solidFill>
              </a:rPr>
              <a:t>14</a:t>
            </a:r>
            <a:r>
              <a:rPr lang="ru-RU" sz="3600" b="1" dirty="0" smtClean="0"/>
              <a:t> лет</a:t>
            </a:r>
            <a:endParaRPr lang="ru-RU" sz="3600" b="1" dirty="0"/>
          </a:p>
        </p:txBody>
      </p:sp>
      <p:pic>
        <p:nvPicPr>
          <p:cNvPr id="4" name="Picture 11" descr="new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3319456" cy="3923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2" descr="images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214554"/>
            <a:ext cx="3411538" cy="391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043758" cy="8382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990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 вине водителя: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285860"/>
            <a:ext cx="392671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Пострадало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193 ребенка (71,3%)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621508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Информация  за 7 месяцев по 2010 году</a:t>
            </a:r>
            <a:endParaRPr lang="ru-RU" b="1" dirty="0"/>
          </a:p>
        </p:txBody>
      </p:sp>
      <p:pic>
        <p:nvPicPr>
          <p:cNvPr id="6" name="Рисунок 5" descr="j0289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643182"/>
            <a:ext cx="4738601" cy="3143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357166"/>
            <a:ext cx="9715568" cy="8382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990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По собственной неосторожности:</a:t>
            </a:r>
            <a:endParaRPr lang="ru-RU" sz="4000" dirty="0">
              <a:solidFill>
                <a:srgbClr val="9900FF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одзаголовок 11"/>
          <p:cNvSpPr txBox="1">
            <a:spLocks/>
          </p:cNvSpPr>
          <p:nvPr/>
        </p:nvSpPr>
        <p:spPr>
          <a:xfrm>
            <a:off x="2357422" y="714356"/>
            <a:ext cx="4071966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80 детей (28,7 %)</a:t>
            </a:r>
            <a:r>
              <a:rPr lang="ru-RU" sz="3200" dirty="0" smtClean="0"/>
              <a:t>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684_D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428868"/>
            <a:ext cx="7521030" cy="392909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286116" y="1571612"/>
            <a:ext cx="2714644" cy="6429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192 ребенка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472" y="428604"/>
            <a:ext cx="82296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НАХОДИЛИСЬ БЕЗ</a:t>
            </a:r>
            <a:r>
              <a:rPr kumimoji="0" lang="ru-RU" sz="4000" b="1" i="0" u="none" strike="noStrike" kern="1200" cap="none" spc="0" normalizeH="0" noProof="0" dirty="0" smtClean="0">
                <a:ln>
                  <a:noFill/>
                </a:ln>
                <a:solidFill>
                  <a:srgbClr val="990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СОПРОВОЖДЕНИЯ ВЗРОСЛЫХ: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Рисунок 4" descr="9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428868"/>
            <a:ext cx="5786446" cy="385763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6766" cy="98107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9900FF"/>
                </a:solidFill>
                <a:effectLst/>
              </a:rPr>
              <a:t>Находились в сопровождении </a:t>
            </a:r>
            <a:br>
              <a:rPr lang="ru-RU" sz="4000" b="1" dirty="0" smtClean="0">
                <a:solidFill>
                  <a:srgbClr val="9900FF"/>
                </a:solidFill>
                <a:effectLst/>
              </a:rPr>
            </a:br>
            <a:r>
              <a:rPr lang="ru-RU" sz="4000" b="1" dirty="0" smtClean="0">
                <a:solidFill>
                  <a:srgbClr val="9900FF"/>
                </a:solidFill>
                <a:effectLst/>
              </a:rPr>
              <a:t>взрослых:</a:t>
            </a:r>
            <a:endParaRPr lang="ru-RU" sz="4000" dirty="0">
              <a:solidFill>
                <a:srgbClr val="9900FF"/>
              </a:solidFill>
              <a:effectLst/>
            </a:endParaRPr>
          </a:p>
        </p:txBody>
      </p:sp>
      <p:pic>
        <p:nvPicPr>
          <p:cNvPr id="5" name="Picture 10" descr="дети переходят улиц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3042" y="2571744"/>
            <a:ext cx="5636968" cy="3429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1785926"/>
            <a:ext cx="20512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13 детей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459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Родительское собрание на тему: Детский дорожно-транспортный травматизм (Начальные классы)</vt:lpstr>
      <vt:lpstr>Слайд 2</vt:lpstr>
      <vt:lpstr>Слайд 3</vt:lpstr>
      <vt:lpstr>Слайд 4</vt:lpstr>
      <vt:lpstr>Слайд 5</vt:lpstr>
      <vt:lpstr>По вине водителя:</vt:lpstr>
      <vt:lpstr>По собственной неосторожности:</vt:lpstr>
      <vt:lpstr>Слайд 8</vt:lpstr>
      <vt:lpstr>Находились в сопровождении  взрослых:</vt:lpstr>
      <vt:lpstr>Слайд 10</vt:lpstr>
      <vt:lpstr>ВНИМАНИЕ!</vt:lpstr>
      <vt:lpstr>ПАМЯТКА</vt:lpstr>
      <vt:lpstr>ПОМНИТЕ!</vt:lpstr>
      <vt:lpstr>Слайд 14</vt:lpstr>
    </vt:vector>
  </TitlesOfParts>
  <Company>МИПК СНПО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Детский дорожно-транспортный травматизм (Начальная школа)</dc:title>
  <dc:creator>student</dc:creator>
  <cp:lastModifiedBy>Admin</cp:lastModifiedBy>
  <cp:revision>53</cp:revision>
  <dcterms:created xsi:type="dcterms:W3CDTF">2010-10-19T09:03:35Z</dcterms:created>
  <dcterms:modified xsi:type="dcterms:W3CDTF">2012-03-20T16:01:37Z</dcterms:modified>
</cp:coreProperties>
</file>