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1" r:id="rId2"/>
    <p:sldId id="256" r:id="rId3"/>
    <p:sldId id="257" r:id="rId4"/>
    <p:sldId id="258" r:id="rId5"/>
    <p:sldId id="263" r:id="rId6"/>
    <p:sldId id="270" r:id="rId7"/>
    <p:sldId id="265" r:id="rId8"/>
    <p:sldId id="266" r:id="rId9"/>
    <p:sldId id="273" r:id="rId10"/>
    <p:sldId id="274" r:id="rId11"/>
    <p:sldId id="267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5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98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58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8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8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13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5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45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49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75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53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hyperlink" Target="http://images.yandex.ru/yandsearch?source=wiz&amp;img_url=http://addfun.ru/uploads/posts/2009-09/1251900103-dnju-znanijj-posvjashhaetsja...-39-foto_AddFun.ru_1.jpg&amp;uinfo=sw-991-sh-605-fw-766-fh-448-pd-1&amp;p=7&amp;text=%D0%BA%D0%B0%D1%80%D1%82%D0%B8%D0%BD%D0%BA%D0%B8.%20%D0%BC%D0%BB%D0%B0%D0%B4%D1%88%D0%B8%D0%B9%20%D1%88%D0%BA%D0%BE%D0%BB%D1%8C%D0%BD%D0%B8%D0%BA.%D0%B0%D0%BD%D0%B8%D0%BC%D0%B0%D1%86%D0%B8%D1%8F&amp;noreask=1&amp;pos=215&amp;rpt=simage&amp;lr=213" TargetMode="Externa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img_url=http://img0.liveinternet.ru/images/attach/b/3/6/848/6848940_22689336_10tb1.gif&amp;uinfo=sw-991-sh-605-fw-766-fh-448-pd-1&amp;p=1&amp;text=%D0%BA%D0%B0%D1%80%D1%82%D0%B8%D0%BD%D0%BA%D0%B8.%20%D0%BC%D0%BB%D0%B0%D0%B4%D1%88%D0%B8%D0%B9%20%D1%88%D0%BA%D0%BE%D0%BB%D1%8C%D0%BD%D0%B8%D0%BA.%D0%B0%D0%BD%D0%B8%D0%BC%D0%B0%D1%86%D0%B8%D1%8F&amp;noreask=1&amp;pos=42&amp;rpt=simage&amp;lr=213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683568" y="908720"/>
            <a:ext cx="7848872" cy="51435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повышение  качества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образования через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деятельность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классного руководителя.</a:t>
            </a:r>
            <a:endParaRPr lang="ru-RU" sz="3600" kern="10" spc="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1028" name="Picture 4" descr="http://www.guy-sports.com/fun_pictures/librarian1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32656"/>
            <a:ext cx="866775" cy="1733551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J:\Музей кочевых культур\IMG_8735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3501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0" y="4797152"/>
            <a:ext cx="4499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Музей истории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Лефортово.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27651" name="Picture 3" descr="H:\DCIM\100PHOTO\SAM_0632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3140968"/>
            <a:ext cx="4355976" cy="3717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44008" y="548680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Автобусная экскурсия «По следам московских привидений»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0"/>
            <a:ext cx="5952079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разнообразные формы работы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764704"/>
            <a:ext cx="87484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вечера вопросов и ответов;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конкурсы смекалистых, КВН,  вечера-викторины;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конференции и диспуты на темы о новом в науке, искусстве и жизни;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предметные кружки и олимпиады;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исследования, опыты, наблюдения по заданию учителя и по инициативе самих школьников;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познавательные игры, игры-путешествия, заочные путешествия с элементами научной фантастики;…</a:t>
            </a:r>
            <a:endParaRPr lang="ru-RU" sz="2800" b="1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img1.liveinternet.ru/images/attach/c/1/59/455/59455883_animaciya__spasibo__2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5760640" cy="2592288"/>
          </a:xfrm>
          <a:prstGeom prst="rect">
            <a:avLst/>
          </a:prstGeom>
          <a:noFill/>
        </p:spPr>
      </p:pic>
      <p:pic>
        <p:nvPicPr>
          <p:cNvPr id="3" name="Picture 12" descr="http://mms.mts.ru:8080/datas1/000/001/555/1555014_thumb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429000"/>
            <a:ext cx="3867150" cy="3193157"/>
          </a:xfrm>
          <a:prstGeom prst="rect">
            <a:avLst/>
          </a:prstGeom>
          <a:noFill/>
        </p:spPr>
      </p:pic>
      <p:pic>
        <p:nvPicPr>
          <p:cNvPr id="4" name="Picture 2" descr="http://im7-tub-ru.yandex.net/i?id=251508546-16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56992"/>
            <a:ext cx="2520280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0"/>
            <a:ext cx="5096523" cy="193899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классный </a:t>
            </a: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руководитель 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971600" y="191683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139952" y="191683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020272" y="18448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3140968"/>
            <a:ext cx="2699792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знания особенностей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 развития личности и 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детского коллектива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3140968"/>
            <a:ext cx="309591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chemeClr val="tx2"/>
                </a:solidFill>
              </a:rPr>
              <a:t>психолого</a:t>
            </a:r>
            <a:r>
              <a:rPr lang="ru-RU" sz="3200" b="1" dirty="0" smtClean="0">
                <a:solidFill>
                  <a:schemeClr val="tx2"/>
                </a:solidFill>
              </a:rPr>
              <a:t>-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педагогические 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знания;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3152" y="3140968"/>
            <a:ext cx="3060848" cy="28007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общие знания 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(знания из разных 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областей</a:t>
            </a:r>
          </a:p>
          <a:p>
            <a:r>
              <a:rPr lang="ru-RU" sz="2800" dirty="0" err="1" smtClean="0">
                <a:solidFill>
                  <a:schemeClr val="tx2"/>
                </a:solidFill>
              </a:rPr>
              <a:t>жизнедеятель</a:t>
            </a:r>
            <a:r>
              <a:rPr lang="ru-RU" sz="2800" dirty="0" smtClean="0">
                <a:solidFill>
                  <a:schemeClr val="tx2"/>
                </a:solidFill>
              </a:rPr>
              <a:t>-</a:t>
            </a:r>
          </a:p>
          <a:p>
            <a:r>
              <a:rPr lang="ru-RU" sz="2800" dirty="0" err="1" smtClean="0">
                <a:solidFill>
                  <a:schemeClr val="tx2"/>
                </a:solidFill>
              </a:rPr>
              <a:t>ности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человека)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2060848"/>
            <a:ext cx="2627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педагога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9584" y="4653136"/>
            <a:ext cx="3744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родителей обучающихся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2852936"/>
            <a:ext cx="31683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детского</a:t>
            </a:r>
          </a:p>
          <a:p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коллектива 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88640"/>
            <a:ext cx="9144000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Планирование воспитательной работы = </a:t>
            </a:r>
            <a:r>
              <a:rPr lang="ru-RU" sz="4800" b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сотрудничество</a:t>
            </a:r>
          </a:p>
          <a:p>
            <a:pPr algn="ctr"/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1772816"/>
            <a:ext cx="78579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+</a:t>
            </a:r>
            <a:endParaRPr lang="ru-RU" sz="8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732240" y="2924944"/>
            <a:ext cx="78579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+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03648" y="0"/>
            <a:ext cx="655108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Младший школьный возраст 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является </a:t>
            </a:r>
            <a:r>
              <a:rPr kumimoji="0" lang="ru-RU" sz="3200" b="1" i="0" u="none" strike="noStrike" spc="50" normalizeH="0" baseline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сензитивным</a:t>
            </a:r>
            <a:r>
              <a:rPr kumimoji="0" lang="ru-RU" sz="32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48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96752"/>
            <a:ext cx="94975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ля формирования мотивов учения, развития</a:t>
            </a:r>
            <a:r>
              <a:rPr kumimoji="0" lang="ru-RU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устойчивых познавательных потребностей и интересов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6B6B6B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988840"/>
            <a:ext cx="86904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развития продуктивных приемов и навыков</a:t>
            </a:r>
            <a:r>
              <a:rPr kumimoji="0" lang="ru-RU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учебной работы, «умения учиться»;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708920"/>
            <a:ext cx="58681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аскрытия индивидуальных особенностей</a:t>
            </a:r>
            <a:r>
              <a:rPr kumimoji="0" lang="ru-RU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способностей;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3501008"/>
            <a:ext cx="51480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азвития навыков самоконтроля, </a:t>
            </a:r>
          </a:p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самоорганизациии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саморегуляции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5301208"/>
            <a:ext cx="63001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своения социальных норм, нравственного</a:t>
            </a:r>
          </a:p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развития;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021288"/>
            <a:ext cx="57961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азвития навыков общения со сверстниками, </a:t>
            </a:r>
          </a:p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установления прочных дружеских контактов.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4365104"/>
            <a:ext cx="58681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тановления адекватной самооценки, 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развития критичности по       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отношению к себе и окружающим;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" name="Picture 10" descr="http://im5-tub-ru.yandex.net/i?id=549108255-3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212976"/>
            <a:ext cx="2915816" cy="3645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405092" y="-94564"/>
            <a:ext cx="43338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1 класс.  Задачи:</a:t>
            </a:r>
            <a:endParaRPr kumimoji="0" lang="ru-RU" sz="54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76470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создать условия для успешной адаптации детей к школьным условиям, снижению школьной тревожности;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1484784"/>
            <a:ext cx="63367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(создание атмосферы эмоционального комфорта)</a:t>
            </a:r>
            <a:endParaRPr lang="ru-RU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94234" y="2204864"/>
            <a:ext cx="78221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1. «Делай с нами…»</a:t>
            </a:r>
          </a:p>
          <a:p>
            <a:r>
              <a:rPr lang="ru-RU" sz="2800" dirty="0" smtClean="0"/>
              <a:t>2. «Я – слушаю, меня – слушают…»</a:t>
            </a:r>
          </a:p>
          <a:p>
            <a:r>
              <a:rPr lang="ru-RU" sz="2800" dirty="0" smtClean="0"/>
              <a:t>3. «Не ошибается тот, кто ничего не делает».</a:t>
            </a:r>
          </a:p>
          <a:p>
            <a:pPr marL="342900" indent="-342900">
              <a:buAutoNum type="arabicPeriod" startAt="4"/>
            </a:pPr>
            <a:r>
              <a:rPr lang="ru-RU" sz="2800" dirty="0" smtClean="0"/>
              <a:t>«Что потопали, то и полопали».</a:t>
            </a:r>
          </a:p>
          <a:p>
            <a:pPr marL="342900" indent="-342900">
              <a:buAutoNum type="arabicPeriod" startAt="4"/>
            </a:pPr>
            <a:r>
              <a:rPr lang="ru-RU" sz="2800" dirty="0" smtClean="0"/>
              <a:t>«Хочу, а значит могу».</a:t>
            </a:r>
          </a:p>
          <a:p>
            <a:pPr marL="342900" indent="-342900">
              <a:buAutoNum type="arabicPeriod" startAt="4"/>
            </a:pPr>
            <a:r>
              <a:rPr lang="ru-RU" sz="2800" dirty="0" smtClean="0"/>
              <a:t>«Радость новых открытий»</a:t>
            </a:r>
          </a:p>
          <a:p>
            <a:pPr marL="342900" indent="-342900">
              <a:buAutoNum type="arabicPeriod" startAt="4"/>
            </a:pPr>
            <a:r>
              <a:rPr lang="ru-RU" sz="2800" dirty="0" smtClean="0"/>
              <a:t>«Жизнь после школы»</a:t>
            </a:r>
          </a:p>
          <a:p>
            <a:pPr marL="342900" indent="-342900">
              <a:buAutoNum type="arabicPeriod" startAt="4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20482" grpId="0"/>
      <p:bldP spid="6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уроки\S8303517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55976" cy="4005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5" descr="J:\уроки\S830352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2852936"/>
            <a:ext cx="4572000" cy="4005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506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54868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формировать коммуникативные навыки, начать работу по созданию    детского коллектива;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J:\уроки\S8303520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564904"/>
            <a:ext cx="4572000" cy="42930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530" name="Picture 2" descr="J:\масленица 15.03.13\SAM_0597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4427984" cy="42930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39552" y="0"/>
            <a:ext cx="80185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формировать интерес к процессу и содержанию учебной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деятельности.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620688"/>
            <a:ext cx="336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( познавательного интереса)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84784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/>
              <a:t>формировать мотивацию к учению каждого отдельного ребенка;</a:t>
            </a:r>
          </a:p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r>
              <a:rPr lang="ru-RU" sz="2800" dirty="0" smtClean="0"/>
              <a:t>координировать выбор форм и методов индивидуальной и групповой внеклассной деятельности;</a:t>
            </a:r>
          </a:p>
          <a:p>
            <a:pPr lvl="0"/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r>
              <a:rPr lang="ru-RU" sz="2800" dirty="0" smtClean="0"/>
              <a:t>привлекать школьников к работе в творческих объединениях по интересам (кружках, секциях, клубах);</a:t>
            </a:r>
          </a:p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r>
              <a:rPr lang="ru-RU" sz="2800" dirty="0" smtClean="0"/>
              <a:t>координировать усилия по образованию и самообразованию ребенка.</a:t>
            </a:r>
            <a:endParaRPr lang="ru-RU" sz="2800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J:\зоологический музей 2012\IMG_1889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55976" cy="3789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27" name="Picture 3" descr="J:\Музей кочевых культур\IMG_8633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3068960"/>
            <a:ext cx="4427984" cy="3789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0" y="4581128"/>
            <a:ext cx="4427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Зоологический музей.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1412776"/>
            <a:ext cx="4788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Музей кочевых культур.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357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Серега</dc:creator>
  <cp:lastModifiedBy>user</cp:lastModifiedBy>
  <cp:revision>49</cp:revision>
  <dcterms:created xsi:type="dcterms:W3CDTF">2013-03-26T11:12:06Z</dcterms:created>
  <dcterms:modified xsi:type="dcterms:W3CDTF">2013-05-28T05:07:37Z</dcterms:modified>
</cp:coreProperties>
</file>