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2"/>
  </p:notesMasterIdLst>
  <p:sldIdLst>
    <p:sldId id="272" r:id="rId2"/>
    <p:sldId id="256" r:id="rId3"/>
    <p:sldId id="262" r:id="rId4"/>
    <p:sldId id="264" r:id="rId5"/>
    <p:sldId id="266" r:id="rId6"/>
    <p:sldId id="269" r:id="rId7"/>
    <p:sldId id="268" r:id="rId8"/>
    <p:sldId id="258" r:id="rId9"/>
    <p:sldId id="270" r:id="rId10"/>
    <p:sldId id="271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2B0B"/>
    <a:srgbClr val="0D2312"/>
    <a:srgbClr val="4D4D4D"/>
    <a:srgbClr val="D18381"/>
    <a:srgbClr val="8F6B23"/>
    <a:srgbClr val="45BB50"/>
    <a:srgbClr val="00CC00"/>
    <a:srgbClr val="9B8F99"/>
    <a:srgbClr val="AF7B8E"/>
    <a:srgbClr val="BC474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702" autoAdjust="0"/>
    <p:restoredTop sz="94718" autoAdjust="0"/>
  </p:normalViewPr>
  <p:slideViewPr>
    <p:cSldViewPr>
      <p:cViewPr varScale="1">
        <p:scale>
          <a:sx n="66" d="100"/>
          <a:sy n="66" d="100"/>
        </p:scale>
        <p:origin x="-1404" y="-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F22299-C4DA-4B87-9E70-F0BB690300A0}" type="datetimeFigureOut">
              <a:rPr lang="ru-RU" smtClean="0"/>
              <a:pPr/>
              <a:t>31.05.2013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0AFC88-CA04-4BA6-B4F8-E85CB46F6CE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AFC88-CA04-4BA6-B4F8-E85CB46F6CE7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C8DED6-5421-4A49-BB7E-FE0E4C9D762A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7CC13-8421-4AD6-B4DB-35C1F7FA9420}" type="datetimeFigureOut">
              <a:rPr lang="ru-RU" smtClean="0"/>
              <a:pPr/>
              <a:t>31.05.2013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685DB-D84B-4B2C-80FB-857C7D6D70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7CC13-8421-4AD6-B4DB-35C1F7FA9420}" type="datetimeFigureOut">
              <a:rPr lang="ru-RU" smtClean="0"/>
              <a:pPr/>
              <a:t>31.05.2013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685DB-D84B-4B2C-80FB-857C7D6D70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7CC13-8421-4AD6-B4DB-35C1F7FA9420}" type="datetimeFigureOut">
              <a:rPr lang="ru-RU" smtClean="0"/>
              <a:pPr/>
              <a:t>31.05.2013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685DB-D84B-4B2C-80FB-857C7D6D70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7CC13-8421-4AD6-B4DB-35C1F7FA9420}" type="datetimeFigureOut">
              <a:rPr lang="ru-RU" smtClean="0"/>
              <a:pPr/>
              <a:t>31.05.2013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685DB-D84B-4B2C-80FB-857C7D6D70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7CC13-8421-4AD6-B4DB-35C1F7FA9420}" type="datetimeFigureOut">
              <a:rPr lang="ru-RU" smtClean="0"/>
              <a:pPr/>
              <a:t>31.05.2013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685DB-D84B-4B2C-80FB-857C7D6D70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7CC13-8421-4AD6-B4DB-35C1F7FA9420}" type="datetimeFigureOut">
              <a:rPr lang="ru-RU" smtClean="0"/>
              <a:pPr/>
              <a:t>31.05.2013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685DB-D84B-4B2C-80FB-857C7D6D70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7CC13-8421-4AD6-B4DB-35C1F7FA9420}" type="datetimeFigureOut">
              <a:rPr lang="ru-RU" smtClean="0"/>
              <a:pPr/>
              <a:t>31.05.2013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685DB-D84B-4B2C-80FB-857C7D6D70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7CC13-8421-4AD6-B4DB-35C1F7FA9420}" type="datetimeFigureOut">
              <a:rPr lang="ru-RU" smtClean="0"/>
              <a:pPr/>
              <a:t>31.05.2013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685DB-D84B-4B2C-80FB-857C7D6D70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7CC13-8421-4AD6-B4DB-35C1F7FA9420}" type="datetimeFigureOut">
              <a:rPr lang="ru-RU" smtClean="0"/>
              <a:pPr/>
              <a:t>31.05.2013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685DB-D84B-4B2C-80FB-857C7D6D70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7CC13-8421-4AD6-B4DB-35C1F7FA9420}" type="datetimeFigureOut">
              <a:rPr lang="ru-RU" smtClean="0"/>
              <a:pPr/>
              <a:t>31.05.2013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685DB-D84B-4B2C-80FB-857C7D6D70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7CC13-8421-4AD6-B4DB-35C1F7FA9420}" type="datetimeFigureOut">
              <a:rPr lang="ru-RU" smtClean="0"/>
              <a:pPr/>
              <a:t>31.05.2013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685DB-D84B-4B2C-80FB-857C7D6D70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77CC13-8421-4AD6-B4DB-35C1F7FA9420}" type="datetimeFigureOut">
              <a:rPr lang="ru-RU" smtClean="0"/>
              <a:pPr/>
              <a:t>31.05.2013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C685DB-D84B-4B2C-80FB-857C7D6D703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4.jpeg"/><Relationship Id="rId7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9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1000108"/>
            <a:ext cx="7143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chemeClr val="bg2">
                    <a:lumMod val="10000"/>
                  </a:schemeClr>
                </a:solidFill>
                <a:latin typeface="Century Schoolbook" pitchFamily="18" charset="0"/>
              </a:rPr>
              <a:t>Презентация к классному часу по теме </a:t>
            </a:r>
          </a:p>
          <a:p>
            <a:pPr algn="ctr"/>
            <a:endParaRPr lang="ru-RU" sz="4000" b="1" i="1" dirty="0" smtClean="0">
              <a:solidFill>
                <a:schemeClr val="bg2">
                  <a:lumMod val="10000"/>
                </a:schemeClr>
              </a:solidFill>
              <a:latin typeface="Century Schoolbook" pitchFamily="18" charset="0"/>
            </a:endParaRPr>
          </a:p>
          <a:p>
            <a:pPr algn="ctr"/>
            <a:r>
              <a:rPr lang="ru-RU" sz="4800" b="1" i="1" dirty="0" smtClean="0">
                <a:solidFill>
                  <a:srgbClr val="052B0B"/>
                </a:solidFill>
                <a:latin typeface="Century Schoolbook" pitchFamily="18" charset="0"/>
              </a:rPr>
              <a:t>«Хлеб»</a:t>
            </a:r>
            <a:endParaRPr lang="ru-RU" sz="4800" b="1" i="1" dirty="0">
              <a:solidFill>
                <a:srgbClr val="052B0B"/>
              </a:solidFill>
              <a:latin typeface="Century Schoolbook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85852" y="4643446"/>
            <a:ext cx="67151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latin typeface="Century Schoolbook" pitchFamily="18" charset="0"/>
              </a:rPr>
              <a:t>Автор: Иванова Елена Викторовна, учитель начальных классов</a:t>
            </a:r>
          </a:p>
          <a:p>
            <a:pPr algn="ctr"/>
            <a:r>
              <a:rPr lang="ru-RU" sz="2400" b="1" i="1" dirty="0" smtClean="0">
                <a:latin typeface="Century Schoolbook" pitchFamily="18" charset="0"/>
              </a:rPr>
              <a:t>ГБОУ СОШ №72</a:t>
            </a:r>
            <a:endParaRPr lang="ru-RU" sz="2400" b="1" i="1" dirty="0">
              <a:latin typeface="Century Schoolbook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5852" y="214291"/>
            <a:ext cx="6500858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Источники: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Изображения  с сайтов: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1.  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leningradpobeda.ru</a:t>
            </a: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2.  photographer.ru</a:t>
            </a: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3.  kizhi.karelia.ru</a:t>
            </a: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4.  wikipedia.org</a:t>
            </a: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5.  kommersant.uz</a:t>
            </a: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6.  hlebopechka.ru</a:t>
            </a: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7.  4vsar.ru</a:t>
            </a: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8.  vmeste-rastem.ru</a:t>
            </a: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9.  otvetin.ru</a:t>
            </a: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10.  fermer.in.ua</a:t>
            </a: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11. top68.ru</a:t>
            </a: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12. kazan.aif.ru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Кроссворд из презентации неизвестного автора с сайта “Детские презентации” -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http://viki.rdf.ru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 flipH="1">
            <a:off x="0" y="0"/>
            <a:ext cx="9144000" cy="701730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ru-RU" dirty="0"/>
          </a:p>
        </p:txBody>
      </p:sp>
      <p:pic>
        <p:nvPicPr>
          <p:cNvPr id="1026" name="Picture 2" descr="C:\Users\Elena\Downloads\хл. с полот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428604"/>
            <a:ext cx="8120528" cy="608517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chemeClr val="accent3">
                <a:lumMod val="50000"/>
                <a:alpha val="23000"/>
              </a:schemeClr>
            </a:gs>
            <a:gs pos="50000">
              <a:srgbClr val="9CB86E"/>
            </a:gs>
            <a:gs pos="100000">
              <a:srgbClr val="156B13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10800000" flipV="1">
            <a:off x="1071538" y="455394"/>
            <a:ext cx="7286676" cy="769441"/>
          </a:xfrm>
          <a:prstGeom prst="rect">
            <a:avLst/>
          </a:prstGeom>
          <a:blipFill>
            <a:blip r:embed="rId2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/>
              <a:t>Как</a:t>
            </a:r>
            <a:r>
              <a:rPr lang="ru-RU" sz="4400" dirty="0" smtClean="0"/>
              <a:t> </a:t>
            </a:r>
            <a:r>
              <a:rPr lang="ru-RU" sz="4400" b="1" dirty="0" smtClean="0"/>
              <a:t>хлеб на стол пришёл</a:t>
            </a:r>
            <a:endParaRPr lang="ru-RU" sz="4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928662" y="1785926"/>
            <a:ext cx="5809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Положили в землю зерно</a:t>
            </a:r>
            <a:endParaRPr lang="ru-RU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881486" y="2571744"/>
            <a:ext cx="44978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Колосок</a:t>
            </a:r>
            <a:endParaRPr lang="ru-RU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785786" y="3286124"/>
            <a:ext cx="3357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7313" indent="-87313"/>
            <a:r>
              <a:rPr lang="en-US" sz="3600" dirty="0" smtClean="0"/>
              <a:t> </a:t>
            </a:r>
            <a:r>
              <a:rPr lang="ru-RU" sz="3600" dirty="0" smtClean="0"/>
              <a:t>С поля уберет</a:t>
            </a:r>
            <a:r>
              <a:rPr lang="en-US" sz="3600" dirty="0" smtClean="0"/>
              <a:t> </a:t>
            </a:r>
            <a:endParaRPr lang="ru-RU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928662" y="4000504"/>
            <a:ext cx="43927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Замесит</a:t>
            </a:r>
            <a:endParaRPr lang="ru-RU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928662" y="4786322"/>
            <a:ext cx="49103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Нарежет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  <p:bldP spid="6" grpId="1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7000">
              <a:schemeClr val="accent6">
                <a:lumMod val="60000"/>
                <a:lumOff val="40000"/>
                <a:alpha val="18000"/>
              </a:schemeClr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4348" y="285728"/>
            <a:ext cx="7858212" cy="769441"/>
          </a:xfrm>
          <a:prstGeom prst="rect">
            <a:avLst/>
          </a:prstGeom>
          <a:blipFill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/>
              <a:t>Как хлеб на стол пришёл</a:t>
            </a:r>
            <a:endParaRPr lang="ru-RU" sz="4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14348" y="1214422"/>
            <a:ext cx="6643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Положили в землю зерно</a:t>
            </a:r>
            <a:endParaRPr lang="ru-RU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714348" y="1785926"/>
            <a:ext cx="5143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Колосок</a:t>
            </a:r>
            <a:endParaRPr lang="ru-RU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714348" y="2428868"/>
            <a:ext cx="5286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С поля убрали</a:t>
            </a:r>
            <a:endParaRPr lang="ru-RU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714348" y="4357694"/>
            <a:ext cx="50006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Замесили</a:t>
            </a:r>
            <a:endParaRPr lang="ru-RU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714348" y="3071810"/>
            <a:ext cx="5143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Обмолотили зерно</a:t>
            </a:r>
            <a:endParaRPr lang="ru-RU" sz="3600" dirty="0"/>
          </a:p>
        </p:txBody>
      </p:sp>
      <p:sp>
        <p:nvSpPr>
          <p:cNvPr id="12" name="TextBox 11"/>
          <p:cNvSpPr txBox="1"/>
          <p:nvPr/>
        </p:nvSpPr>
        <p:spPr>
          <a:xfrm>
            <a:off x="714348" y="3714752"/>
            <a:ext cx="4786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Перемололи в муку</a:t>
            </a:r>
            <a:endParaRPr lang="ru-RU" sz="3600" dirty="0"/>
          </a:p>
        </p:txBody>
      </p:sp>
      <p:sp>
        <p:nvSpPr>
          <p:cNvPr id="14" name="TextBox 13"/>
          <p:cNvSpPr txBox="1"/>
          <p:nvPr/>
        </p:nvSpPr>
        <p:spPr>
          <a:xfrm>
            <a:off x="714348" y="4997247"/>
            <a:ext cx="3357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Испекли</a:t>
            </a:r>
            <a:endParaRPr lang="ru-RU" sz="3600" dirty="0"/>
          </a:p>
        </p:txBody>
      </p:sp>
      <p:sp>
        <p:nvSpPr>
          <p:cNvPr id="15" name="TextBox 14"/>
          <p:cNvSpPr txBox="1"/>
          <p:nvPr/>
        </p:nvSpPr>
        <p:spPr>
          <a:xfrm>
            <a:off x="714348" y="5568751"/>
            <a:ext cx="3857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Нарезали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10" grpId="0"/>
      <p:bldP spid="12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1" descr="Рисунок58.jpg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-24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714480" y="285728"/>
            <a:ext cx="529177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  <a:cs typeface="+mn-cs"/>
              </a:rPr>
              <a:t>1. Он печёт хлеб.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071673" y="1571612"/>
          <a:ext cx="4786327" cy="3640153"/>
        </p:xfrm>
        <a:graphic>
          <a:graphicData uri="http://schemas.openxmlformats.org/drawingml/2006/table">
            <a:tbl>
              <a:tblPr/>
              <a:tblGrid>
                <a:gridCol w="352426"/>
                <a:gridCol w="354013"/>
                <a:gridCol w="352426"/>
                <a:gridCol w="352426"/>
                <a:gridCol w="374656"/>
                <a:gridCol w="428622"/>
                <a:gridCol w="449265"/>
                <a:gridCol w="352426"/>
                <a:gridCol w="354013"/>
                <a:gridCol w="354014"/>
                <a:gridCol w="354013"/>
                <a:gridCol w="354014"/>
                <a:gridCol w="354013"/>
              </a:tblGrid>
              <a:tr h="506415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К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36577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О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6415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Л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6577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О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64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Б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6577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О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11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К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3173" name="AutoShape 1"/>
          <p:cNvCxnSpPr>
            <a:cxnSpLocks noChangeShapeType="1"/>
          </p:cNvCxnSpPr>
          <p:nvPr/>
        </p:nvCxnSpPr>
        <p:spPr bwMode="auto">
          <a:xfrm>
            <a:off x="101600" y="-4763"/>
            <a:ext cx="0" cy="247651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8" name="Прямая соединительная линия 7"/>
          <p:cNvCxnSpPr/>
          <p:nvPr/>
        </p:nvCxnSpPr>
        <p:spPr>
          <a:xfrm rot="5400000">
            <a:off x="2177257" y="3393281"/>
            <a:ext cx="501650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>
            <a:spLocks noChangeArrowheads="1"/>
          </p:cNvSpPr>
          <p:nvPr/>
        </p:nvSpPr>
        <p:spPr bwMode="auto">
          <a:xfrm flipV="1">
            <a:off x="2357422" y="2094844"/>
            <a:ext cx="47149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sz="2800" b="1" dirty="0">
              <a:latin typeface="Calibri" pitchFamily="34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857625" y="1571625"/>
            <a:ext cx="3857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latin typeface="Calibri" pitchFamily="34" charset="0"/>
              </a:rPr>
              <a:t>Е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714875" y="1571625"/>
            <a:ext cx="4032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dirty="0">
                <a:latin typeface="Calibri" pitchFamily="34" charset="0"/>
              </a:rPr>
              <a:t>А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072063" y="1571625"/>
            <a:ext cx="3746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latin typeface="Calibri" pitchFamily="34" charset="0"/>
              </a:rPr>
              <a:t>Р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429250" y="1571625"/>
            <a:ext cx="3841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latin typeface="Calibri" pitchFamily="34" charset="0"/>
              </a:rPr>
              <a:t>Ь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143250" y="2071688"/>
            <a:ext cx="3841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latin typeface="Calibri" pitchFamily="34" charset="0"/>
              </a:rPr>
              <a:t>Б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3500438" y="2071688"/>
            <a:ext cx="3825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latin typeface="Calibri" pitchFamily="34" charset="0"/>
              </a:rPr>
              <a:t>У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3857625" y="2071688"/>
            <a:ext cx="4111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latin typeface="Calibri" pitchFamily="34" charset="0"/>
              </a:rPr>
              <a:t>Л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4714875" y="2071688"/>
            <a:ext cx="3905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latin typeface="Calibri" pitchFamily="34" charset="0"/>
              </a:rPr>
              <a:t>Ч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072063" y="2071688"/>
            <a:ext cx="4111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dirty="0">
                <a:latin typeface="Calibri" pitchFamily="34" charset="0"/>
              </a:rPr>
              <a:t>Н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5429250" y="2071688"/>
            <a:ext cx="4191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latin typeface="Calibri" pitchFamily="34" charset="0"/>
              </a:rPr>
              <a:t>И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5786438" y="2071688"/>
            <a:ext cx="3873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latin typeface="Calibri" pitchFamily="34" charset="0"/>
              </a:rPr>
              <a:t>К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3857625" y="2571750"/>
            <a:ext cx="3825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latin typeface="Calibri" pitchFamily="34" charset="0"/>
              </a:rPr>
              <a:t>Х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2928926" y="1571612"/>
            <a:ext cx="5164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  <a:cs typeface="+mn-cs"/>
              </a:rPr>
              <a:t>1.</a:t>
            </a:r>
            <a: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  <a:cs typeface="+mn-cs"/>
              </a:rPr>
              <a:t> </a:t>
            </a:r>
            <a:endParaRPr lang="ru-RU" dirty="0">
              <a:latin typeface="+mn-lt"/>
              <a:cs typeface="+mn-cs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643174" y="2071678"/>
            <a:ext cx="5164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  <a:cs typeface="+mn-cs"/>
              </a:rPr>
              <a:t>2.</a:t>
            </a:r>
            <a: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  <a:cs typeface="+mn-cs"/>
              </a:rPr>
              <a:t> </a:t>
            </a:r>
            <a:endParaRPr lang="ru-RU" dirty="0">
              <a:latin typeface="+mn-lt"/>
              <a:cs typeface="+mn-cs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357554" y="2571744"/>
            <a:ext cx="5164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  <a:cs typeface="+mn-cs"/>
              </a:rPr>
              <a:t>3.</a:t>
            </a:r>
            <a: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  <a:cs typeface="+mn-cs"/>
              </a:rPr>
              <a:t> </a:t>
            </a:r>
            <a:endParaRPr lang="ru-RU" dirty="0">
              <a:latin typeface="+mn-lt"/>
              <a:cs typeface="+mn-cs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85720" y="0"/>
            <a:ext cx="7881773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  <a:cs typeface="+mn-cs"/>
              </a:rPr>
              <a:t>2. Он выпекает и продаёт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  <a:cs typeface="+mn-cs"/>
              </a:rPr>
              <a:t>     булки.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4714875" y="2571750"/>
            <a:ext cx="3587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latin typeface="Calibri" pitchFamily="34" charset="0"/>
              </a:rPr>
              <a:t>Е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5072063" y="2571750"/>
            <a:ext cx="3841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dirty="0">
                <a:latin typeface="Calibri" pitchFamily="34" charset="0"/>
              </a:rPr>
              <a:t>Б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5429250" y="2571750"/>
            <a:ext cx="4270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latin typeface="Calibri" pitchFamily="34" charset="0"/>
              </a:rPr>
              <a:t>О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5786438" y="2571750"/>
            <a:ext cx="3746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latin typeface="Calibri" pitchFamily="34" charset="0"/>
              </a:rPr>
              <a:t>Р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6143625" y="2571750"/>
            <a:ext cx="4270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latin typeface="Calibri" pitchFamily="34" charset="0"/>
              </a:rPr>
              <a:t>О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6500813" y="2571750"/>
            <a:ext cx="3841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latin typeface="Calibri" pitchFamily="34" charset="0"/>
              </a:rPr>
              <a:t>Б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2428875" y="3143250"/>
            <a:ext cx="3619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latin typeface="Calibri" pitchFamily="34" charset="0"/>
              </a:rPr>
              <a:t>Т</a:t>
            </a: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2786063" y="3143250"/>
            <a:ext cx="3746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latin typeface="Calibri" pitchFamily="34" charset="0"/>
              </a:rPr>
              <a:t>Р</a:t>
            </a: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3143250" y="3143250"/>
            <a:ext cx="4032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latin typeface="Calibri" pitchFamily="34" charset="0"/>
              </a:rPr>
              <a:t>А</a:t>
            </a: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3429000" y="3143250"/>
            <a:ext cx="3873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latin typeface="Calibri" pitchFamily="34" charset="0"/>
              </a:rPr>
              <a:t>К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3857625" y="3143250"/>
            <a:ext cx="3619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dirty="0">
                <a:latin typeface="Calibri" pitchFamily="34" charset="0"/>
              </a:rPr>
              <a:t>Т</a:t>
            </a: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3071813" y="3643313"/>
            <a:ext cx="3873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latin typeface="Calibri" pitchFamily="34" charset="0"/>
              </a:rPr>
              <a:t>К</a:t>
            </a: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3429000" y="3643313"/>
            <a:ext cx="4270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latin typeface="Calibri" pitchFamily="34" charset="0"/>
              </a:rPr>
              <a:t>О</a:t>
            </a: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3857625" y="3643313"/>
            <a:ext cx="4984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latin typeface="Calibri" pitchFamily="34" charset="0"/>
              </a:rPr>
              <a:t>М</a:t>
            </a: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4714875" y="3143250"/>
            <a:ext cx="3746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latin typeface="Calibri" pitchFamily="34" charset="0"/>
              </a:rPr>
              <a:t>Р</a:t>
            </a: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5072063" y="3143250"/>
            <a:ext cx="4191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latin typeface="Calibri" pitchFamily="34" charset="0"/>
              </a:rPr>
              <a:t>И</a:t>
            </a: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5429250" y="3143250"/>
            <a:ext cx="3746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latin typeface="Calibri" pitchFamily="34" charset="0"/>
              </a:rPr>
              <a:t>С</a:t>
            </a: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5786438" y="3143250"/>
            <a:ext cx="3619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latin typeface="Calibri" pitchFamily="34" charset="0"/>
              </a:rPr>
              <a:t>Т</a:t>
            </a:r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4714875" y="3643313"/>
            <a:ext cx="4032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latin typeface="Calibri" pitchFamily="34" charset="0"/>
              </a:rPr>
              <a:t>А</a:t>
            </a:r>
          </a:p>
        </p:txBody>
      </p: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5429250" y="4143375"/>
            <a:ext cx="3619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latin typeface="Calibri" pitchFamily="34" charset="0"/>
              </a:rPr>
              <a:t>Т</a:t>
            </a:r>
          </a:p>
        </p:txBody>
      </p:sp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5072063" y="4143375"/>
            <a:ext cx="4191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latin typeface="Calibri" pitchFamily="34" charset="0"/>
              </a:rPr>
              <a:t>И</a:t>
            </a:r>
          </a:p>
        </p:txBody>
      </p:sp>
      <p:sp>
        <p:nvSpPr>
          <p:cNvPr id="47" name="TextBox 46"/>
          <p:cNvSpPr txBox="1">
            <a:spLocks noChangeArrowheads="1"/>
          </p:cNvSpPr>
          <p:nvPr/>
        </p:nvSpPr>
        <p:spPr bwMode="auto">
          <a:xfrm>
            <a:off x="4714875" y="4143375"/>
            <a:ext cx="4270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latin typeface="Calibri" pitchFamily="34" charset="0"/>
              </a:rPr>
              <a:t>Д</a:t>
            </a:r>
          </a:p>
        </p:txBody>
      </p:sp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6143625" y="3643313"/>
            <a:ext cx="3746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latin typeface="Calibri" pitchFamily="34" charset="0"/>
              </a:rPr>
              <a:t>Р</a:t>
            </a:r>
          </a:p>
        </p:txBody>
      </p: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5786438" y="3643313"/>
            <a:ext cx="3587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latin typeface="Calibri" pitchFamily="34" charset="0"/>
              </a:rPr>
              <a:t>Ё</a:t>
            </a:r>
          </a:p>
        </p:txBody>
      </p:sp>
      <p:sp>
        <p:nvSpPr>
          <p:cNvPr id="50" name="TextBox 49"/>
          <p:cNvSpPr txBox="1">
            <a:spLocks noChangeArrowheads="1"/>
          </p:cNvSpPr>
          <p:nvPr/>
        </p:nvSpPr>
        <p:spPr bwMode="auto">
          <a:xfrm>
            <a:off x="5429250" y="3643313"/>
            <a:ext cx="4111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latin typeface="Calibri" pitchFamily="34" charset="0"/>
              </a:rPr>
              <a:t>Н</a:t>
            </a:r>
          </a:p>
        </p:txBody>
      </p:sp>
      <p:sp>
        <p:nvSpPr>
          <p:cNvPr id="51" name="TextBox 50"/>
          <p:cNvSpPr txBox="1">
            <a:spLocks noChangeArrowheads="1"/>
          </p:cNvSpPr>
          <p:nvPr/>
        </p:nvSpPr>
        <p:spPr bwMode="auto">
          <a:xfrm>
            <a:off x="5072063" y="3643313"/>
            <a:ext cx="4191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latin typeface="Calibri" pitchFamily="34" charset="0"/>
              </a:rPr>
              <a:t>Й</a:t>
            </a:r>
          </a:p>
        </p:txBody>
      </p:sp>
      <p:sp>
        <p:nvSpPr>
          <p:cNvPr id="52" name="TextBox 51"/>
          <p:cNvSpPr txBox="1">
            <a:spLocks noChangeArrowheads="1"/>
          </p:cNvSpPr>
          <p:nvPr/>
        </p:nvSpPr>
        <p:spPr bwMode="auto">
          <a:xfrm>
            <a:off x="3857625" y="4143375"/>
            <a:ext cx="3873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latin typeface="Calibri" pitchFamily="34" charset="0"/>
              </a:rPr>
              <a:t>В</a:t>
            </a:r>
          </a:p>
        </p:txBody>
      </p:sp>
      <p:sp>
        <p:nvSpPr>
          <p:cNvPr id="53" name="TextBox 52"/>
          <p:cNvSpPr txBox="1">
            <a:spLocks noChangeArrowheads="1"/>
          </p:cNvSpPr>
          <p:nvPr/>
        </p:nvSpPr>
        <p:spPr bwMode="auto">
          <a:xfrm>
            <a:off x="5786438" y="4143375"/>
            <a:ext cx="3587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latin typeface="Calibri" pitchFamily="34" charset="0"/>
              </a:rPr>
              <a:t>Е</a:t>
            </a:r>
          </a:p>
        </p:txBody>
      </p:sp>
      <p:sp>
        <p:nvSpPr>
          <p:cNvPr id="54" name="TextBox 53"/>
          <p:cNvSpPr txBox="1">
            <a:spLocks noChangeArrowheads="1"/>
          </p:cNvSpPr>
          <p:nvPr/>
        </p:nvSpPr>
        <p:spPr bwMode="auto">
          <a:xfrm>
            <a:off x="3857620" y="4714884"/>
            <a:ext cx="4191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latin typeface="Calibri" pitchFamily="34" charset="0"/>
              </a:rPr>
              <a:t>И</a:t>
            </a:r>
          </a:p>
        </p:txBody>
      </p:sp>
      <p:sp>
        <p:nvSpPr>
          <p:cNvPr id="55" name="TextBox 54"/>
          <p:cNvSpPr txBox="1">
            <a:spLocks noChangeArrowheads="1"/>
          </p:cNvSpPr>
          <p:nvPr/>
        </p:nvSpPr>
        <p:spPr bwMode="auto">
          <a:xfrm>
            <a:off x="3500438" y="4714875"/>
            <a:ext cx="4111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latin typeface="Calibri" pitchFamily="34" charset="0"/>
              </a:rPr>
              <a:t>Н</a:t>
            </a:r>
          </a:p>
        </p:txBody>
      </p:sp>
      <p:sp>
        <p:nvSpPr>
          <p:cNvPr id="56" name="TextBox 55"/>
          <p:cNvSpPr txBox="1">
            <a:spLocks noChangeArrowheads="1"/>
          </p:cNvSpPr>
          <p:nvPr/>
        </p:nvSpPr>
        <p:spPr bwMode="auto">
          <a:xfrm>
            <a:off x="3143250" y="4714875"/>
            <a:ext cx="3841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latin typeface="Calibri" pitchFamily="34" charset="0"/>
              </a:rPr>
              <a:t>Ь</a:t>
            </a:r>
          </a:p>
        </p:txBody>
      </p:sp>
      <p:sp>
        <p:nvSpPr>
          <p:cNvPr id="57" name="TextBox 56"/>
          <p:cNvSpPr txBox="1">
            <a:spLocks noChangeArrowheads="1"/>
          </p:cNvSpPr>
          <p:nvPr/>
        </p:nvSpPr>
        <p:spPr bwMode="auto">
          <a:xfrm>
            <a:off x="2786063" y="4714875"/>
            <a:ext cx="4111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latin typeface="Calibri" pitchFamily="34" charset="0"/>
              </a:rPr>
              <a:t>Л</a:t>
            </a:r>
          </a:p>
        </p:txBody>
      </p:sp>
      <p:sp>
        <p:nvSpPr>
          <p:cNvPr id="58" name="TextBox 57"/>
          <p:cNvSpPr txBox="1">
            <a:spLocks noChangeArrowheads="1"/>
          </p:cNvSpPr>
          <p:nvPr/>
        </p:nvSpPr>
        <p:spPr bwMode="auto">
          <a:xfrm>
            <a:off x="2428875" y="4714875"/>
            <a:ext cx="3587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latin typeface="Calibri" pitchFamily="34" charset="0"/>
              </a:rPr>
              <a:t>Е</a:t>
            </a:r>
          </a:p>
        </p:txBody>
      </p:sp>
      <p:sp>
        <p:nvSpPr>
          <p:cNvPr id="59" name="TextBox 58"/>
          <p:cNvSpPr txBox="1">
            <a:spLocks noChangeArrowheads="1"/>
          </p:cNvSpPr>
          <p:nvPr/>
        </p:nvSpPr>
        <p:spPr bwMode="auto">
          <a:xfrm>
            <a:off x="2000250" y="4714875"/>
            <a:ext cx="4984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latin typeface="Calibri" pitchFamily="34" charset="0"/>
              </a:rPr>
              <a:t>М</a:t>
            </a:r>
          </a:p>
        </p:txBody>
      </p:sp>
      <p:sp>
        <p:nvSpPr>
          <p:cNvPr id="60" name="TextBox 59"/>
          <p:cNvSpPr txBox="1">
            <a:spLocks noChangeArrowheads="1"/>
          </p:cNvSpPr>
          <p:nvPr/>
        </p:nvSpPr>
        <p:spPr bwMode="auto">
          <a:xfrm>
            <a:off x="6143625" y="4143375"/>
            <a:ext cx="4111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latin typeface="Calibri" pitchFamily="34" charset="0"/>
              </a:rPr>
              <a:t>Л</a:t>
            </a:r>
          </a:p>
        </p:txBody>
      </p:sp>
      <p:sp>
        <p:nvSpPr>
          <p:cNvPr id="61" name="TextBox 60"/>
          <p:cNvSpPr txBox="1">
            <a:spLocks noChangeArrowheads="1"/>
          </p:cNvSpPr>
          <p:nvPr/>
        </p:nvSpPr>
        <p:spPr bwMode="auto">
          <a:xfrm>
            <a:off x="6500813" y="4143375"/>
            <a:ext cx="3841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latin typeface="Calibri" pitchFamily="34" charset="0"/>
              </a:rPr>
              <a:t>Ь</a:t>
            </a:r>
          </a:p>
        </p:txBody>
      </p:sp>
      <p:sp>
        <p:nvSpPr>
          <p:cNvPr id="62" name="Прямоугольник 61"/>
          <p:cNvSpPr/>
          <p:nvPr/>
        </p:nvSpPr>
        <p:spPr>
          <a:xfrm>
            <a:off x="1928794" y="3071810"/>
            <a:ext cx="5164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  <a:cs typeface="+mn-cs"/>
              </a:rPr>
              <a:t>4.</a:t>
            </a:r>
            <a: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  <a:cs typeface="+mn-cs"/>
              </a:rPr>
              <a:t> </a:t>
            </a:r>
            <a:endParaRPr lang="ru-RU" dirty="0">
              <a:latin typeface="+mn-lt"/>
              <a:cs typeface="+mn-cs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2643174" y="3643314"/>
            <a:ext cx="5164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  <a:cs typeface="+mn-cs"/>
              </a:rPr>
              <a:t>5.</a:t>
            </a:r>
            <a: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  <a:cs typeface="+mn-cs"/>
              </a:rPr>
              <a:t> </a:t>
            </a:r>
            <a:endParaRPr lang="ru-RU" dirty="0">
              <a:latin typeface="+mn-lt"/>
              <a:cs typeface="+mn-cs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3286116" y="4214818"/>
            <a:ext cx="5164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  <a:cs typeface="+mn-cs"/>
              </a:rPr>
              <a:t>6.</a:t>
            </a:r>
            <a: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  <a:cs typeface="+mn-cs"/>
              </a:rPr>
              <a:t> </a:t>
            </a:r>
            <a:endParaRPr lang="ru-RU" dirty="0">
              <a:latin typeface="+mn-lt"/>
              <a:cs typeface="+mn-cs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1571604" y="4714884"/>
            <a:ext cx="5164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  <a:cs typeface="+mn-cs"/>
              </a:rPr>
              <a:t>7.</a:t>
            </a:r>
            <a: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  <a:cs typeface="+mn-cs"/>
              </a:rPr>
              <a:t> </a:t>
            </a:r>
            <a:endParaRPr lang="ru-RU" dirty="0">
              <a:latin typeface="+mn-lt"/>
              <a:cs typeface="+mn-cs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571472" y="0"/>
            <a:ext cx="740132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  <a:cs typeface="+mn-cs"/>
              </a:rPr>
              <a:t>3. Он выращивает хлеб.</a:t>
            </a:r>
          </a:p>
        </p:txBody>
      </p:sp>
      <p:sp>
        <p:nvSpPr>
          <p:cNvPr id="67" name="Прямоугольник 66"/>
          <p:cNvSpPr/>
          <p:nvPr/>
        </p:nvSpPr>
        <p:spPr>
          <a:xfrm>
            <a:off x="785786" y="214290"/>
            <a:ext cx="609461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  <a:cs typeface="+mn-cs"/>
              </a:rPr>
              <a:t>4. Он пашет землю.</a:t>
            </a:r>
          </a:p>
        </p:txBody>
      </p:sp>
      <p:sp>
        <p:nvSpPr>
          <p:cNvPr id="68" name="Прямоугольник 67"/>
          <p:cNvSpPr/>
          <p:nvPr/>
        </p:nvSpPr>
        <p:spPr>
          <a:xfrm>
            <a:off x="214282" y="0"/>
            <a:ext cx="8724889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  <a:cs typeface="+mn-cs"/>
              </a:rPr>
              <a:t>5. Он убирает пшеницу с по-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  <a:cs typeface="+mn-cs"/>
              </a:rPr>
              <a:t>     ля.</a:t>
            </a:r>
          </a:p>
        </p:txBody>
      </p:sp>
      <p:sp>
        <p:nvSpPr>
          <p:cNvPr id="69" name="Прямоугольник 68"/>
          <p:cNvSpPr/>
          <p:nvPr/>
        </p:nvSpPr>
        <p:spPr>
          <a:xfrm>
            <a:off x="1071538" y="214290"/>
            <a:ext cx="6589048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  <a:cs typeface="+mn-cs"/>
              </a:rPr>
              <a:t>6. Он водит машину .</a:t>
            </a:r>
          </a:p>
        </p:txBody>
      </p:sp>
      <p:sp>
        <p:nvSpPr>
          <p:cNvPr id="70" name="Прямоугольник 69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  <a:cs typeface="+mn-cs"/>
              </a:rPr>
              <a:t>7. Он работает на мельнице.</a:t>
            </a:r>
          </a:p>
        </p:txBody>
      </p:sp>
      <p:pic>
        <p:nvPicPr>
          <p:cNvPr id="6146" name="Picture 2" descr="https://encrypted-tbn1.gstatic.com/images?q=tbn:ANd9GcQ-z8rUCscCTDJCvBQM95XbCY6ne8b0QYPEFa4DXW258VM1wmdX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6200000">
            <a:off x="6978635" y="4594265"/>
            <a:ext cx="1922790" cy="1735400"/>
          </a:xfrm>
          <a:prstGeom prst="rect">
            <a:avLst/>
          </a:prstGeom>
          <a:noFill/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6148" name="AutoShape 4" descr="data:image/jpeg;base64,/9j/4AAQSkZJRgABAQAAAQABAAD/2wCEAAkGBhQSERUUERMUFRUUGBgZFBUXGBcYGBQYFhYdFRUYHBYYHicgHxkkHRQUHy8iIycpLC4sHCIxNTAqNSYrLCkBCQoKDgwOGg8PGiwkHyQsLCsqLCsuNSkvMSwsLywsLDUsNSksLCwvLCwtLCwsNCkvLiwtLCwsLCwsLC0sKSwsLP/AABEIAHgAdwMBIgACEQEDEQH/xAAcAAABBQEBAQAAAAAAAAAAAAAFAAMEBgcBAgj/xAA+EAACAQIEAwYDBQYEBwAAAAABAgMAEQQSITEFBkETIlFhcZEyQoEUI1KSoQczYnKxwRVDgtEkU2Nzg6Lw/8QAGwEAAgMBAQEAAAAAAAAAAAAABAUCAwYABwH/xAAvEQABAwIFAQYGAwEAAAAAAAABAAIDBBEFEiExQWETIlGBscEUMkJxkaEk4fAj/9oADAMBAAIRAxEAPwDcaVcvSvXLl29RMdxKOFS0rqqjUk9BXvHYxYo2kc2VFLMfIC9Y9x7iTTmzn9597Nr+7iBHdt0vdU96CqqrsbAC5KLpqftneARbjvMM2NJ7KWSDD/KI+5JKPxM26qeii3nVVZsZg37WCacqup+8eUW/jik3HjY38KiYnH9sbuHKm/ZRA2uB8zW997CmsNh5SzdgiKF0Mgd0XN1UE3z+B0tSbt58+d7vLj1T0UrGMygLauTOb0xuH7Q5UdNJVB0Glw4P4CNR4ag7UWHGYP8AnRfnT/esI4OJoe0EEayF3KsQO0jS4zW3AzZtQGGlz6VbeU8c88LGRVujlCQoW9t7qNLjyomfFuwZmy3HOqVvoRmNnLU45QwupBHiDce4r3es7fhqg3UWP8JKn3Wxp2Di2IT4Jn06SASD9bN/7VXDj9O/5gR+1W6gf9Jur+K7VYwXOYA/4lMnjIl3j9TpmX6j61Y4Z1dQykMp2INwfQ07injmGaN10E+NzDZwTlKuXrtXKCVKlSrly8k1nkf7YFDWlwzgMT2bJJGcy30uHK2O2mtaJWJccwf2bFzYaSMMrMZIbgFWjclrC/VSSPagqyZ8LQ5gv4o2jhZM8sdvwiXMvNcmOVogRFGfiCkOyjfvMNC5OyjYeN9KdHhJ4kdAkLoxu8rF1ZyNswN728BpRWTiCqLJH6AAAD2qMZnc3c2HQWsBWeNTI5xc7YrUQYe1gHFlDsY42d2u+W5OwAAuqjyvr60YnYRQxxKLBIe0c+f9yWLn6ULkiaVwixuwBDaKXVgPxqneAvbyo3hOBSYg2ZXtIV7eV1KDKN440Nj4gb73vVcpGUOeep9vdV1ErWvs36fdW7gGFEeFhULb7tCR/EVDMT4m5Opojh4hsABck6Dcncmll6Dp/TpT2HS9ZcOdLKbcm6UHQXUaSOxNRZoL9KJvB1pgxVBzXMcrWOQrL70/gMS8JzREC/xIfgb6dG8xTk8F/wC1RlNEwVEkRzxmxRBa2UWcFc+FcWWdbgFWHxId1Pr1HmKIVRsJiijBlNiP/relW3h/EFlW4Oo3HhW5wvFW1YyP0cP2klTTGI3GymUq4K7TtBpuWQKCWNgBcnwA1JrNOKcGGOZ5ZywZmBgYEgwIvwBfM3zN4k+VXPmjEfdrGP8ANax/kXV/fQfWhHZW0rJ49iDoiIYzbko+kj+s+So8nKuNXQLHOOjhgjfVW0v6Gm4+VcY5s0axj8TupA/0pcmtEQ2FdY1njib7aNF/H/aJmKya2W6D8C4XHhh2YkDSMLksVDt6KNQo8KJsDfWqVxTl/h/20GWeRMU8iyKc5BH4U2sqm2lzc1dWe+9D1bBZr7klwubi346IYPL3G69ItOQ4hb5QVJ8iDb2qJios8bpmZQ6lbqbMLixIPQ1VuG8lYKHGQnDzmKeIXaIOGacW1zXO+utunSraKKN97uIduNLjzVcjiN1fTt6U0yiuqaYk3r5NJpdSampVqHi4rd73FSZWpiTUUCDYoyO4UVWvT0XETCRKL9z4h+JPmHtqPSmbWNJ/OjIZXRSNe3hWyMDxlOyv+HnDqGU3DAEHxB1FKq/yRjPuXhY6wNlH/bbvRn2Nv9NKvToZRLGHjlZqRuRxaU3xeXPiiOkagfVu+36ZKabeoH2q885PWVx+WyD9Fp2TFWrzjFXmWpf9/ROYYjkbbwUuvTC9D1nJ629qkwYoE2vc0H8M9jc7houdERqshxszPYXYvNNiDMCumWO4BL9CpCWHpWtQXyLm3Crf1tr+t6rPHODomIUYdDJPMWk7MvaFcts00hAzBb5e6DYmp+HjxIa8mOS+5CYdMnmAXN7edaXEG/HQxFndAHPtZLqSF7HONr38EcUbVlnEOKsuIQKwzffynuEFJIWJRs/W+UqQOh1rQp0Dkusskbm1yDmja3jE2lvQj6UFHLAnxRvIIzpJNCFDLKuYAvFIdVViAGXofWoYW1tG95k2LfRfa2F78thsVdkHXxANvC4puWvSS6603iHtSCRzHg5fFFsBBUeUUxe1MzcRFzbX06fWmV4gG6GoGFw4TJsbrbL1Kabla9J3B614tUgFcAn+WeI9njlUmyyxlT6pd1/TOPrSoJjHZJY2T4hmt+Uj+hNKt1hUv8YApPXQjtbjkI5iiBicQBcfeG/qwDe2tecTicq3Otqk814Yx41Xt3Z0tf8A6kd9PUqf0oTxNbpWZroCyrIPJRtG5sjWqHPjyddr6VHwnGOxkB+XQMPIkC/96HzzHah3FZSMgGY3YFgoucikNIbeAA3o1kWbuJ1LG1sTifBW7muSTD9pOgJEixIzgFjGIyxtYfKSwN/Gqhh+OSNqs2a+xvetTweLWRRJGwZW1VhqDfz/ALUPx/K+EmOaSBCx+dQUb3S363oKHEWxtEcwII0SmkrBTjKWAj9qt8L4rIP3jAr1Ph536UT5e4icTjVeIHsYY5FMnR2ky91T1Ay3Nqeg5CwQIJiMljoJJHdfyk2qxxxhAFUBVGgUWAA8ABoBXT4jDlIjBJ8TpuqqqoE2jW2XZKC80cT7OI2NixsD4eP6UbZCRpWd838WWScRKwbs1u1tQGJ1W40uNPegcPhc997aKdAwPmaCveCx118vCiWHxItaq9w59LHpep+BGYb63phPGN0+mjGqNiQdPGnmbSoyLa1OyHSlzhqlxCY4fgTPiQgF7KSfK43/AKe9KiP7PMKZMVPP/loOzU+LGxPsAPzCu1u8Ngy07bpFiE3/AGsOAArfzJwn7Rh3QaPo0Z8HXVf9vQ1nvbNImoN+o6qw0ZT5ggitXql818CMbnERC6trMo+U7CQDwt8XvVWLUhlYJGDvN9FVQVAjfldsVSpcC5DNlyqouzNoFA3JNHeXuFpCGkuJHdQM/TIRcKL/ACnfzofzJic0CpfSSREb+U3P9VFTeV8Z2mGjOxAyMPBou4w/SstNJL2GcG2tk0qKt0juydtuqjxuGXA4pjhWMKy95F07J9O+tm0DA67aja1ScN+0WdNJ4Eb+JcyX9sy1dsfw+OaMpKoZWGx6HoQRqCPEVSMdyFiUP3EqSJ0WQlHHkWGh9dKJgqqeqYGzgZhprpfzVtOYNpR5rmI/ao6nSCJf55HJ9lUU3F+1Ce5PYRvcd3KJLD1LEUPn4dxANl+zv4XUoR+bNRLgXJE7uGxQVU37PNmZjfrbYfWizHRQtzFrfzdEdlRjY+vvopfCMfjuJEiaTscMPjEIydofw59/WxopxXllAiph41XsjmRR819HBO5JHU9QKskGHCqFVQFGwGgH0ppvjFJZcQe+S7NGjYIIPAdeMWVDiwJvdNut9LeVuhorw+CxGa1HMVhVY6jqbkVFECrsPepPqc4TL4oyNsd1wC5FROMSsEyxi8khyRqN2ZtPbepgkA1v607wTiGGhkOJxMq5lFo41Bdo1+ZmCXs58Ogq+gpu3eCdggaipbCzMfJXTlfgYwmGSEakC7t+J21Y+9dolh5g6hl2YAjpoRcaGlXoDQGgALLuJcSSmsc8ixsYVVnA7qs2VSel2ANh9KzXEcycQMxjmmGGktpCIEKsOpV3LZ1+v0FanQXmnAYWSA/bSixqbiQtkMbdCr7hvTeqKiN8jLMdlKidtFlHFOHYopYNE+V1kUZTGRlbNZbHLbcWIFTOXcWI5ytiI52AysLdnMB3dPBh3T5gV6w/ELTGKKT7VFrlmClCDvkbOAGbzS9/AVG/xBMXEQjCKUWKgkXVgc0bD8QuB+tZN7ZmOLJWi3JHVQ+JeHjMdVY+M4/Jh5mDWyIwBB1DWsNutyKY4VxJ2DRuSzxkAsbXIKhlOnXcfSqxhyezGHN8xxZ7W+rFf3qk/wAwt7UVhcx4mdibDJGdtwC4OnjewoF1IGtdGNTqQfx/abx1GaZo4sjytXe1tck2A1N+gGpqsSmTEyGNzliSxkVfmLDuR38bG59RUvFzZwYox92gtI3Sw2jX1O58KHNHtc9T9kU+qa2MyEacdUb4HxoYiPOARYlWU7gjUa+YINSJh3h6f1qv8uziMYtz8KMu38EV3t9CKn4jjsXYtiC33YAtoQx8FtvmJ0tXyWHvkMHhbz4UIZczA46cpcS4gsYux3IAA1Zj0AHU0F/xOVpCCqRpHYykm5F9VW40zW162FSOA8NeeTtp9GIJy9IU3yi/zHqfE+VV58epdYUPbG7OyoM4eVje7kbhbjRbjT6UypaG7SbX4v16fb1QRxLvXHyjbqUajhOI1kuIr9yMAlpfAkb2O4X3q68vcmgZZMQoGU3jh0ypbZmtoW8BsPWgHCPtMY7QdjG2t8yZnHldm0HkAKPcL57HaCLEAFzopiBa/wD4xc/UXpthzKcSWJu4bDgf31S98xmfmkNyritKkppVo1NdpjG4GOZCkqK6HdWAYG22hpUq5chmC5Tw0BLRRAMQbElmK33Clico16Wr5/xOHVkC21sLeWnQ1ylSuv0ykdUoxLTIR1UjD4+aEqxCTFPg7UMXW2wEiMGsLm1705Jzzdw02HYFdLxuCCD0IYDqAd6VKgWNbN849vRC01ZI/Ryl4DnHDHOHkmiDSM5+7bMQyqLd24uLHW+1TpeeMEqBYnOUdAj66bm43pUqvfhsMgBN03dI6UDNwgmD50iCNG6yspd2ZUT96Wa93JOwFgF2060MfmKZ3J7MZFdniWQ91Wb5io+Jh06VylXGnjidcDdUTVTxp5JnGY2SY3mkZ9LZdQgH8o/vRrknDl8Se5mRYpO0GXMApygaDXfwpUqk2MSDJtvshonFzxdX3g8EYnSOQYgxyGwuZwIm2UgsPhYkC3ob1o3DuDQwfuo1Undt2b1Y6mlSo6lgETLb9Tum0Y0U0Cu0qVFqx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50" name="AutoShape 6" descr="data:image/jpeg;base64,/9j/4AAQSkZJRgABAQAAAQABAAD/2wCEAAkGBhQSERUUERMUFRUUGBgZFBUXGBcYGBQYFhYdFRUYHBYYHicgHxkkHRQUHy8iIycpLC4sHCIxNTAqNSYrLCkBCQoKDgwOGg8PGiwkHyQsLCsqLCsuNSkvMSwsLywsLDUsNSksLCwvLCwtLCwsNCkvLiwtLCwsLCwsLC0sKSwsLP/AABEIAHgAdwMBIgACEQEDEQH/xAAcAAABBQEBAQAAAAAAAAAAAAAFAAMEBgcBAgj/xAA+EAACAQIEAwYDBQYEBwAAAAABAgMAEQQSITEFBkETIlFhcZEyQoEUI1KSoQczYnKxwRVDgtEkU2Nzg6Lw/8QAGwEAAgMBAQEAAAAAAAAAAAAABAUCAwYABwH/xAAvEQABAwIFAQYGAwEAAAAAAAABAAIDBBEFEiExQWETIlGBscEUMkJxkaEk4fAj/9oADAMBAAIRAxEAPwDcaVcvSvXLl29RMdxKOFS0rqqjUk9BXvHYxYo2kc2VFLMfIC9Y9x7iTTmzn9597Nr+7iBHdt0vdU96CqqrsbAC5KLpqftneARbjvMM2NJ7KWSDD/KI+5JKPxM26qeii3nVVZsZg37WCacqup+8eUW/jik3HjY38KiYnH9sbuHKm/ZRA2uB8zW997CmsNh5SzdgiKF0Mgd0XN1UE3z+B0tSbt58+d7vLj1T0UrGMygLauTOb0xuH7Q5UdNJVB0Glw4P4CNR4ag7UWHGYP8AnRfnT/esI4OJoe0EEayF3KsQO0jS4zW3AzZtQGGlz6VbeU8c88LGRVujlCQoW9t7qNLjyomfFuwZmy3HOqVvoRmNnLU45QwupBHiDce4r3es7fhqg3UWP8JKn3Wxp2Di2IT4Jn06SASD9bN/7VXDj9O/5gR+1W6gf9Jur+K7VYwXOYA/4lMnjIl3j9TpmX6j61Y4Z1dQykMp2INwfQ07injmGaN10E+NzDZwTlKuXrtXKCVKlSrly8k1nkf7YFDWlwzgMT2bJJGcy30uHK2O2mtaJWJccwf2bFzYaSMMrMZIbgFWjclrC/VSSPagqyZ8LQ5gv4o2jhZM8sdvwiXMvNcmOVogRFGfiCkOyjfvMNC5OyjYeN9KdHhJ4kdAkLoxu8rF1ZyNswN728BpRWTiCqLJH6AAAD2qMZnc3c2HQWsBWeNTI5xc7YrUQYe1gHFlDsY42d2u+W5OwAAuqjyvr60YnYRQxxKLBIe0c+f9yWLn6ULkiaVwixuwBDaKXVgPxqneAvbyo3hOBSYg2ZXtIV7eV1KDKN440Nj4gb73vVcpGUOeep9vdV1ErWvs36fdW7gGFEeFhULb7tCR/EVDMT4m5Opojh4hsABck6Dcncmll6Dp/TpT2HS9ZcOdLKbcm6UHQXUaSOxNRZoL9KJvB1pgxVBzXMcrWOQrL70/gMS8JzREC/xIfgb6dG8xTk8F/wC1RlNEwVEkRzxmxRBa2UWcFc+FcWWdbgFWHxId1Pr1HmKIVRsJiijBlNiP/relW3h/EFlW4Oo3HhW5wvFW1YyP0cP2klTTGI3GymUq4K7TtBpuWQKCWNgBcnwA1JrNOKcGGOZ5ZywZmBgYEgwIvwBfM3zN4k+VXPmjEfdrGP8ANax/kXV/fQfWhHZW0rJ49iDoiIYzbko+kj+s+So8nKuNXQLHOOjhgjfVW0v6Gm4+VcY5s0axj8TupA/0pcmtEQ2FdY1njib7aNF/H/aJmKya2W6D8C4XHhh2YkDSMLksVDt6KNQo8KJsDfWqVxTl/h/20GWeRMU8iyKc5BH4U2sqm2lzc1dWe+9D1bBZr7klwubi346IYPL3G69ItOQ4hb5QVJ8iDb2qJios8bpmZQ6lbqbMLixIPQ1VuG8lYKHGQnDzmKeIXaIOGacW1zXO+utunSraKKN97uIduNLjzVcjiN1fTt6U0yiuqaYk3r5NJpdSampVqHi4rd73FSZWpiTUUCDYoyO4UVWvT0XETCRKL9z4h+JPmHtqPSmbWNJ/OjIZXRSNe3hWyMDxlOyv+HnDqGU3DAEHxB1FKq/yRjPuXhY6wNlH/bbvRn2Nv9NKvToZRLGHjlZqRuRxaU3xeXPiiOkagfVu+36ZKabeoH2q885PWVx+WyD9Fp2TFWrzjFXmWpf9/ROYYjkbbwUuvTC9D1nJ629qkwYoE2vc0H8M9jc7houdERqshxszPYXYvNNiDMCumWO4BL9CpCWHpWtQXyLm3Crf1tr+t6rPHODomIUYdDJPMWk7MvaFcts00hAzBb5e6DYmp+HjxIa8mOS+5CYdMnmAXN7edaXEG/HQxFndAHPtZLqSF7HONr38EcUbVlnEOKsuIQKwzffynuEFJIWJRs/W+UqQOh1rQp0Dkusskbm1yDmja3jE2lvQj6UFHLAnxRvIIzpJNCFDLKuYAvFIdVViAGXofWoYW1tG95k2LfRfa2F78thsVdkHXxANvC4puWvSS6603iHtSCRzHg5fFFsBBUeUUxe1MzcRFzbX06fWmV4gG6GoGFw4TJsbrbL1Kabla9J3B614tUgFcAn+WeI9njlUmyyxlT6pd1/TOPrSoJjHZJY2T4hmt+Uj+hNKt1hUv8YApPXQjtbjkI5iiBicQBcfeG/qwDe2tecTicq3Otqk814Yx41Xt3Z0tf8A6kd9PUqf0oTxNbpWZroCyrIPJRtG5sjWqHPjyddr6VHwnGOxkB+XQMPIkC/96HzzHah3FZSMgGY3YFgoucikNIbeAA3o1kWbuJ1LG1sTifBW7muSTD9pOgJEixIzgFjGIyxtYfKSwN/Gqhh+OSNqs2a+xvetTweLWRRJGwZW1VhqDfz/ALUPx/K+EmOaSBCx+dQUb3S363oKHEWxtEcwII0SmkrBTjKWAj9qt8L4rIP3jAr1Ph536UT5e4icTjVeIHsYY5FMnR2ky91T1Ay3Nqeg5CwQIJiMljoJJHdfyk2qxxxhAFUBVGgUWAA8ABoBXT4jDlIjBJ8TpuqqqoE2jW2XZKC80cT7OI2NixsD4eP6UbZCRpWd838WWScRKwbs1u1tQGJ1W40uNPegcPhc997aKdAwPmaCveCx118vCiWHxItaq9w59LHpep+BGYb63phPGN0+mjGqNiQdPGnmbSoyLa1OyHSlzhqlxCY4fgTPiQgF7KSfK43/AKe9KiP7PMKZMVPP/loOzU+LGxPsAPzCu1u8Ngy07bpFiE3/AGsOAArfzJwn7Rh3QaPo0Z8HXVf9vQ1nvbNImoN+o6qw0ZT5ggitXql818CMbnERC6trMo+U7CQDwt8XvVWLUhlYJGDvN9FVQVAjfldsVSpcC5DNlyqouzNoFA3JNHeXuFpCGkuJHdQM/TIRcKL/ACnfzofzJic0CpfSSREb+U3P9VFTeV8Z2mGjOxAyMPBou4w/SstNJL2GcG2tk0qKt0juydtuqjxuGXA4pjhWMKy95F07J9O+tm0DA67aja1ScN+0WdNJ4Eb+JcyX9sy1dsfw+OaMpKoZWGx6HoQRqCPEVSMdyFiUP3EqSJ0WQlHHkWGh9dKJgqqeqYGzgZhprpfzVtOYNpR5rmI/ao6nSCJf55HJ9lUU3F+1Ce5PYRvcd3KJLD1LEUPn4dxANl+zv4XUoR+bNRLgXJE7uGxQVU37PNmZjfrbYfWizHRQtzFrfzdEdlRjY+vvopfCMfjuJEiaTscMPjEIydofw59/WxopxXllAiph41XsjmRR819HBO5JHU9QKskGHCqFVQFGwGgH0ppvjFJZcQe+S7NGjYIIPAdeMWVDiwJvdNut9LeVuhorw+CxGa1HMVhVY6jqbkVFECrsPepPqc4TL4oyNsd1wC5FROMSsEyxi8khyRqN2ZtPbepgkA1v607wTiGGhkOJxMq5lFo41Bdo1+ZmCXs58Ogq+gpu3eCdggaipbCzMfJXTlfgYwmGSEakC7t+J21Y+9dolh5g6hl2YAjpoRcaGlXoDQGgALLuJcSSmsc8ixsYVVnA7qs2VSel2ANh9KzXEcycQMxjmmGGktpCIEKsOpV3LZ1+v0FanQXmnAYWSA/bSixqbiQtkMbdCr7hvTeqKiN8jLMdlKidtFlHFOHYopYNE+V1kUZTGRlbNZbHLbcWIFTOXcWI5ytiI52AysLdnMB3dPBh3T5gV6w/ELTGKKT7VFrlmClCDvkbOAGbzS9/AVG/xBMXEQjCKUWKgkXVgc0bD8QuB+tZN7ZmOLJWi3JHVQ+JeHjMdVY+M4/Jh5mDWyIwBB1DWsNutyKY4VxJ2DRuSzxkAsbXIKhlOnXcfSqxhyezGHN8xxZ7W+rFf3qk/wAwt7UVhcx4mdibDJGdtwC4OnjewoF1IGtdGNTqQfx/abx1GaZo4sjytXe1tck2A1N+gGpqsSmTEyGNzliSxkVfmLDuR38bG59RUvFzZwYox92gtI3Sw2jX1O58KHNHtc9T9kU+qa2MyEacdUb4HxoYiPOARYlWU7gjUa+YINSJh3h6f1qv8uziMYtz8KMu38EV3t9CKn4jjsXYtiC33YAtoQx8FtvmJ0tXyWHvkMHhbz4UIZczA46cpcS4gsYux3IAA1Zj0AHU0F/xOVpCCqRpHYykm5F9VW40zW162FSOA8NeeTtp9GIJy9IU3yi/zHqfE+VV58epdYUPbG7OyoM4eVje7kbhbjRbjT6UypaG7SbX4v16fb1QRxLvXHyjbqUajhOI1kuIr9yMAlpfAkb2O4X3q68vcmgZZMQoGU3jh0ypbZmtoW8BsPWgHCPtMY7QdjG2t8yZnHldm0HkAKPcL57HaCLEAFzopiBa/wD4xc/UXpthzKcSWJu4bDgf31S98xmfmkNyritKkppVo1NdpjG4GOZCkqK6HdWAYG22hpUq5chmC5Tw0BLRRAMQbElmK33Clico16Wr5/xOHVkC21sLeWnQ1ylSuv0ykdUoxLTIR1UjD4+aEqxCTFPg7UMXW2wEiMGsLm1705Jzzdw02HYFdLxuCCD0IYDqAd6VKgWNbN849vRC01ZI/Ryl4DnHDHOHkmiDSM5+7bMQyqLd24uLHW+1TpeeMEqBYnOUdAj66bm43pUqvfhsMgBN03dI6UDNwgmD50iCNG6yspd2ZUT96Wa93JOwFgF2060MfmKZ3J7MZFdniWQ91Wb5io+Jh06VylXGnjidcDdUTVTxp5JnGY2SY3mkZ9LZdQgH8o/vRrknDl8Se5mRYpO0GXMApygaDXfwpUqk2MSDJtvshonFzxdX3g8EYnSOQYgxyGwuZwIm2UgsPhYkC3ob1o3DuDQwfuo1Undt2b1Y6mlSo6lgETLb9Tum0Y0U0Cu0qVFqx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3" name="TextBox 72"/>
          <p:cNvSpPr txBox="1"/>
          <p:nvPr/>
        </p:nvSpPr>
        <p:spPr>
          <a:xfrm>
            <a:off x="3428992" y="1571612"/>
            <a:ext cx="428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П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1071546"/>
            <a:ext cx="8429684" cy="507831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642910" y="0"/>
            <a:ext cx="80010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/>
              <a:t> « </a:t>
            </a:r>
            <a:r>
              <a:rPr lang="ru-RU" sz="6000" b="1" dirty="0" smtClean="0"/>
              <a:t>Хлеб всему голова»</a:t>
            </a:r>
            <a:endParaRPr lang="ru-RU" sz="6000" b="1" dirty="0"/>
          </a:p>
        </p:txBody>
      </p:sp>
      <p:pic>
        <p:nvPicPr>
          <p:cNvPr id="1026" name="Picture 2" descr="C:\Users\Elena\Downloads\gjk-[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3" y="1142984"/>
            <a:ext cx="7429553" cy="49292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1" descr="Рисунок58.jp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blipFill>
            <a:blip r:embed="rId3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-24"/>
            <a:ext cx="9144000" cy="1569660"/>
          </a:xfrm>
          <a:prstGeom prst="rect">
            <a:avLst/>
          </a:prstGeom>
          <a:blipFill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  <a:ln>
            <a:solidFill>
              <a:srgbClr val="00CC00"/>
            </a:solidFill>
          </a:ln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9933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cs typeface="+mn-cs"/>
              </a:rPr>
              <a:t>       </a:t>
            </a:r>
            <a:r>
              <a:rPr lang="ru-RU" sz="4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cs typeface="+mn-cs"/>
              </a:rPr>
              <a:t>Кто </a:t>
            </a:r>
            <a:r>
              <a:rPr lang="ru-RU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cs typeface="+mn-cs"/>
              </a:rPr>
              <a:t>трудится, чтобы к </a:t>
            </a:r>
            <a:r>
              <a:rPr lang="ru-RU" sz="4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cs typeface="+mn-cs"/>
              </a:rPr>
              <a:t>нам   </a:t>
            </a:r>
            <a:endParaRPr lang="ru-RU" sz="4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cs typeface="+mn-cs"/>
              </a:rPr>
              <a:t>            на </a:t>
            </a:r>
            <a:r>
              <a:rPr lang="ru-RU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cs typeface="+mn-cs"/>
              </a:rPr>
              <a:t>стол пришёл хлеб?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285720" y="3286124"/>
            <a:ext cx="214314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Calibri" pitchFamily="34" charset="0"/>
              </a:rPr>
              <a:t>тракторист</a:t>
            </a:r>
          </a:p>
        </p:txBody>
      </p:sp>
      <p:pic>
        <p:nvPicPr>
          <p:cNvPr id="2050" name="Picture 2" descr="C:\Users\Elena\Downloads\пекарь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1714488"/>
            <a:ext cx="1714512" cy="1582221"/>
          </a:xfrm>
          <a:prstGeom prst="rect">
            <a:avLst/>
          </a:prstGeom>
          <a:noFill/>
        </p:spPr>
      </p:pic>
      <p:pic>
        <p:nvPicPr>
          <p:cNvPr id="2051" name="Picture 3" descr="C:\Users\Elena\Downloads\Трактор в поле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1785926"/>
            <a:ext cx="2146767" cy="1443389"/>
          </a:xfrm>
          <a:prstGeom prst="rect">
            <a:avLst/>
          </a:prstGeom>
          <a:noFill/>
        </p:spPr>
      </p:pic>
      <p:pic>
        <p:nvPicPr>
          <p:cNvPr id="2052" name="Picture 4" descr="C:\Users\Elena\Downloads\МЕЛЬНИК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58" y="4143380"/>
            <a:ext cx="2143140" cy="1714512"/>
          </a:xfrm>
          <a:prstGeom prst="rect">
            <a:avLst/>
          </a:prstGeom>
          <a:noFill/>
        </p:spPr>
      </p:pic>
      <p:pic>
        <p:nvPicPr>
          <p:cNvPr id="2054" name="Picture 6" descr="C:\Users\Elena\Downloads\АГРОНОМ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00892" y="2071678"/>
            <a:ext cx="1857388" cy="1489848"/>
          </a:xfrm>
          <a:prstGeom prst="rect">
            <a:avLst/>
          </a:prstGeom>
          <a:noFill/>
        </p:spPr>
      </p:pic>
      <p:pic>
        <p:nvPicPr>
          <p:cNvPr id="2056" name="Picture 8" descr="C:\Users\Elena\Downloads\7dd0240cd412efde8bc165e864d3644f.kazan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143636" y="4214818"/>
            <a:ext cx="2714644" cy="1901350"/>
          </a:xfrm>
          <a:prstGeom prst="rect">
            <a:avLst/>
          </a:prstGeom>
          <a:noFill/>
        </p:spPr>
      </p:pic>
      <p:pic>
        <p:nvPicPr>
          <p:cNvPr id="2057" name="Picture 9" descr="C:\Users\Elena\Downloads\К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143240" y="4367232"/>
            <a:ext cx="2466975" cy="1847850"/>
          </a:xfrm>
          <a:prstGeom prst="rect">
            <a:avLst/>
          </a:prstGeom>
          <a:noFill/>
        </p:spPr>
      </p:pic>
      <p:pic>
        <p:nvPicPr>
          <p:cNvPr id="2058" name="Picture 10" descr="C:\Users\Elena\Downloads\БУЛОЧНИК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786050" y="2285992"/>
            <a:ext cx="1983345" cy="1479576"/>
          </a:xfrm>
          <a:prstGeom prst="rect">
            <a:avLst/>
          </a:prstGeom>
          <a:noFill/>
        </p:spPr>
      </p:pic>
      <p:sp>
        <p:nvSpPr>
          <p:cNvPr id="26" name="TextBox 25"/>
          <p:cNvSpPr txBox="1"/>
          <p:nvPr/>
        </p:nvSpPr>
        <p:spPr>
          <a:xfrm>
            <a:off x="714348" y="5929330"/>
            <a:ext cx="1319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 мельник</a:t>
            </a:r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3143240" y="3786190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булочник</a:t>
            </a:r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5286380" y="3357562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 пекарь</a:t>
            </a:r>
            <a:endParaRPr lang="ru-RU" dirty="0"/>
          </a:p>
        </p:txBody>
      </p:sp>
      <p:sp>
        <p:nvSpPr>
          <p:cNvPr id="29" name="TextBox 28"/>
          <p:cNvSpPr txBox="1"/>
          <p:nvPr/>
        </p:nvSpPr>
        <p:spPr>
          <a:xfrm>
            <a:off x="7358082" y="3643314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агроном</a:t>
            </a:r>
            <a:endParaRPr lang="ru-RU" dirty="0"/>
          </a:p>
        </p:txBody>
      </p:sp>
      <p:sp>
        <p:nvSpPr>
          <p:cNvPr id="30" name="TextBox 29"/>
          <p:cNvSpPr txBox="1"/>
          <p:nvPr/>
        </p:nvSpPr>
        <p:spPr>
          <a:xfrm>
            <a:off x="3571868" y="6286520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комбайнёр</a:t>
            </a:r>
            <a:endParaRPr lang="ru-RU" dirty="0"/>
          </a:p>
        </p:txBody>
      </p:sp>
      <p:sp>
        <p:nvSpPr>
          <p:cNvPr id="31" name="TextBox 30"/>
          <p:cNvSpPr txBox="1"/>
          <p:nvPr/>
        </p:nvSpPr>
        <p:spPr>
          <a:xfrm rot="10800000" flipV="1">
            <a:off x="6643702" y="6169364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    водитель</a:t>
            </a:r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15370" cy="928694"/>
          </a:xfrm>
          <a:gradFill>
            <a:gsLst>
              <a:gs pos="0">
                <a:schemeClr val="bg1">
                  <a:tint val="40000"/>
                  <a:satMod val="350000"/>
                </a:schemeClr>
              </a:gs>
              <a:gs pos="40000">
                <a:schemeClr val="bg1">
                  <a:tint val="45000"/>
                  <a:shade val="99000"/>
                  <a:satMod val="350000"/>
                </a:schemeClr>
              </a:gs>
              <a:gs pos="100000">
                <a:schemeClr val="bg1">
                  <a:shade val="20000"/>
                  <a:satMod val="255000"/>
                </a:schemeClr>
              </a:gs>
            </a:gsLst>
            <a:path path="circle">
              <a:fillToRect l="50000" t="-80000" r="50000" b="180000"/>
            </a:path>
          </a:gradFill>
          <a:ln>
            <a:gradFill>
              <a:gsLst>
                <a:gs pos="0">
                  <a:schemeClr val="bg1">
                    <a:lumMod val="85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txBody>
          <a:bodyPr>
            <a:normAutofit/>
          </a:bodyPr>
          <a:lstStyle/>
          <a:p>
            <a:r>
              <a:rPr lang="ru-RU" sz="5400" b="1" i="1" cap="small" normalizeH="1" dirty="0" smtClean="0">
                <a:solidFill>
                  <a:schemeClr val="tx2">
                    <a:lumMod val="50000"/>
                  </a:schemeClr>
                </a:solidFill>
              </a:rPr>
              <a:t>В блокадном Ленинграде</a:t>
            </a:r>
            <a:endParaRPr lang="ru-RU" sz="5400" b="1" i="1" cap="small" normalizeH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xtkjdt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1357298"/>
            <a:ext cx="3857652" cy="5072098"/>
          </a:xfrm>
          <a:ln>
            <a:solidFill>
              <a:schemeClr val="tx1">
                <a:lumMod val="95000"/>
                <a:lumOff val="5000"/>
              </a:schemeClr>
            </a:solidFill>
          </a:ln>
          <a:effectLst>
            <a:innerShdw blurRad="114300">
              <a:prstClr val="black"/>
            </a:innerShdw>
          </a:effectLst>
        </p:spPr>
      </p:pic>
      <p:pic>
        <p:nvPicPr>
          <p:cNvPr id="1027" name="Picture 3" descr="C:\Users\Elena\Downloads\карточка 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3643314"/>
            <a:ext cx="4071966" cy="2786082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028" name="Picture 4" descr="C:\Users\Elena\Downloads\кусочек.jpg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1357298"/>
            <a:ext cx="3571900" cy="2214578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7000">
              <a:schemeClr val="accent6">
                <a:lumMod val="60000"/>
                <a:lumOff val="40000"/>
                <a:alpha val="18000"/>
              </a:schemeClr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Elena\Downloads\хлеба 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4071942"/>
            <a:ext cx="3286148" cy="2143140"/>
          </a:xfrm>
          <a:prstGeom prst="rect">
            <a:avLst/>
          </a:prstGeom>
          <a:noFill/>
        </p:spPr>
      </p:pic>
      <p:pic>
        <p:nvPicPr>
          <p:cNvPr id="2051" name="Picture 3" descr="C:\Users\Elena\Downloads\хлеб.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214290"/>
            <a:ext cx="6186497" cy="3357586"/>
          </a:xfrm>
          <a:prstGeom prst="rect">
            <a:avLst/>
          </a:prstGeom>
          <a:noFill/>
          <a:ln w="3175">
            <a:solidFill>
              <a:schemeClr val="accent2">
                <a:lumMod val="50000"/>
                <a:alpha val="92000"/>
              </a:schemeClr>
            </a:solidFill>
          </a:ln>
        </p:spPr>
      </p:pic>
      <p:pic>
        <p:nvPicPr>
          <p:cNvPr id="2050" name="Picture 2" descr="C:\Users\Elena\Downloads\13jpg_9263935_578213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3071810"/>
            <a:ext cx="4949852" cy="3392636"/>
          </a:xfrm>
          <a:prstGeom prst="rect">
            <a:avLst/>
          </a:prstGeom>
          <a:noFill/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1177</TotalTime>
  <Words>216</Words>
  <Application>Microsoft Office PowerPoint</Application>
  <PresentationFormat>Экран (4:3)</PresentationFormat>
  <Paragraphs>159</Paragraphs>
  <Slides>10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В блокадном Ленинграде</vt:lpstr>
      <vt:lpstr>Слайд 9</vt:lpstr>
      <vt:lpstr>Слайд 10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«Трудом чудеса рождаются»</dc:title>
  <dc:creator>Elena</dc:creator>
  <cp:lastModifiedBy>Elena</cp:lastModifiedBy>
  <cp:revision>12</cp:revision>
  <dcterms:created xsi:type="dcterms:W3CDTF">2012-12-15T23:15:45Z</dcterms:created>
  <dcterms:modified xsi:type="dcterms:W3CDTF">2013-05-31T15:47:05Z</dcterms:modified>
</cp:coreProperties>
</file>