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92" r:id="rId3"/>
    <p:sldId id="286" r:id="rId4"/>
    <p:sldId id="287" r:id="rId5"/>
    <p:sldId id="288" r:id="rId6"/>
    <p:sldId id="301" r:id="rId7"/>
    <p:sldId id="275" r:id="rId8"/>
    <p:sldId id="277" r:id="rId9"/>
    <p:sldId id="265" r:id="rId10"/>
    <p:sldId id="279" r:id="rId11"/>
    <p:sldId id="278" r:id="rId12"/>
    <p:sldId id="28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864239-3EE4-4256-8FE2-EEFE661A15EA}" type="datetimeFigureOut">
              <a:rPr lang="ru-RU" smtClean="0"/>
              <a:pPr/>
              <a:t>05.06.2013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7F33B3-6177-4C47-9870-F647814C0A2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864239-3EE4-4256-8FE2-EEFE661A15EA}" type="datetimeFigureOut">
              <a:rPr lang="ru-RU" smtClean="0"/>
              <a:pPr/>
              <a:t>05.06.2013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7F33B3-6177-4C47-9870-F647814C0A2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864239-3EE4-4256-8FE2-EEFE661A15EA}" type="datetimeFigureOut">
              <a:rPr lang="ru-RU" smtClean="0"/>
              <a:pPr/>
              <a:t>05.06.2013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7F33B3-6177-4C47-9870-F647814C0A2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864239-3EE4-4256-8FE2-EEFE661A15EA}" type="datetimeFigureOut">
              <a:rPr lang="ru-RU" smtClean="0"/>
              <a:pPr/>
              <a:t>05.06.2013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7F33B3-6177-4C47-9870-F647814C0A2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864239-3EE4-4256-8FE2-EEFE661A15EA}" type="datetimeFigureOut">
              <a:rPr lang="ru-RU" smtClean="0"/>
              <a:pPr/>
              <a:t>05.06.2013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7F33B3-6177-4C47-9870-F647814C0A2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864239-3EE4-4256-8FE2-EEFE661A15EA}" type="datetimeFigureOut">
              <a:rPr lang="ru-RU" smtClean="0"/>
              <a:pPr/>
              <a:t>05.06.2013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7F33B3-6177-4C47-9870-F647814C0A2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864239-3EE4-4256-8FE2-EEFE661A15EA}" type="datetimeFigureOut">
              <a:rPr lang="ru-RU" smtClean="0"/>
              <a:pPr/>
              <a:t>05.06.2013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7F33B3-6177-4C47-9870-F647814C0A2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864239-3EE4-4256-8FE2-EEFE661A15EA}" type="datetimeFigureOut">
              <a:rPr lang="ru-RU" smtClean="0"/>
              <a:pPr/>
              <a:t>05.06.2013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7F33B3-6177-4C47-9870-F647814C0A2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864239-3EE4-4256-8FE2-EEFE661A15EA}" type="datetimeFigureOut">
              <a:rPr lang="ru-RU" smtClean="0"/>
              <a:pPr/>
              <a:t>05.06.2013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7F33B3-6177-4C47-9870-F647814C0A2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B864239-3EE4-4256-8FE2-EEFE661A15EA}" type="datetimeFigureOut">
              <a:rPr lang="ru-RU" smtClean="0"/>
              <a:pPr/>
              <a:t>05.06.2013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7F33B3-6177-4C47-9870-F647814C0A2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864239-3EE4-4256-8FE2-EEFE661A15EA}" type="datetimeFigureOut">
              <a:rPr lang="ru-RU" smtClean="0"/>
              <a:pPr/>
              <a:t>05.06.2013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7F33B3-6177-4C47-9870-F647814C0A2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B864239-3EE4-4256-8FE2-EEFE661A15EA}" type="datetimeFigureOut">
              <a:rPr lang="ru-RU" smtClean="0"/>
              <a:pPr/>
              <a:t>05.06.2013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17F33B3-6177-4C47-9870-F647814C0A2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71480"/>
            <a:ext cx="8143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ходе творческой работы  я не только наблюдала за лепкой «слабых» детей, но и активно вмешивалась в их работу, показывала, объясняла. Некоторые школьники не только принимали такое вмешательство, но и сами настойчиво требовали его у меня.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000240"/>
            <a:ext cx="81439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Полученные результаты наблюдений по тематической лепке подтвердили эффективность осуществления индивидуального подхода. Результаты свидетельствуют о том, что у школьников со слабой мотивацией,  со слабо развитой мелкой моторикой, действительно крайне редко активизируются способности за 2-3 занятия (клубный час). Таким детям надо выделять больше времени.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3929066"/>
            <a:ext cx="807249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 это говорит о том, что вся индивидуальная работа должна опираться на современную возрастную психологию (только психолог может дать ценный совет по преодолению пассивности ученика и Т.Д.), педагогическую дидактику, позволяющую сохранять и развивать творческие способности всех детей без исключения.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00034" y="142852"/>
            <a:ext cx="29857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Моя работа с детьми.</a:t>
            </a:r>
            <a:endParaRPr kumimoji="0" lang="ru-RU" sz="2400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28860" y="642918"/>
            <a:ext cx="4572000" cy="461664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Акцент целей:</a:t>
            </a:r>
          </a:p>
          <a:p>
            <a:endParaRPr lang="ru-RU" dirty="0" smtClean="0"/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Сохранение и дальнейшее развитие индивидуальности ребенка, его потенциальных возможностей 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Содействие средствами индивидуализации выполнению творческой деятельности каждым учащимся.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Формирование умений и навыков при опоре на зону ближайшего развития каждого ученика.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Улучшение учебной мотивации и развитие познавательных интересов.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Hаши фото\поделки\DSCN053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00878" y="4000504"/>
            <a:ext cx="2143122" cy="2857496"/>
          </a:xfrm>
          <a:prstGeom prst="rect">
            <a:avLst/>
          </a:prstGeom>
          <a:noFill/>
        </p:spPr>
      </p:pic>
      <p:pic>
        <p:nvPicPr>
          <p:cNvPr id="4097" name="Picture 1" descr="D:\Documents and Settings\ДОМ\Рабочий стол\№ 949\ГБОУ СОШ №949 ГПД №9\Творческая деятельность 2\DSCN045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1857364"/>
            <a:ext cx="2064767" cy="2752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2000240"/>
            <a:ext cx="735811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Пробудить заложенное в каждом ребенке творческое начало, научить трудиться, помочь понять и найти себя, сделать первые шаги в творчестве для радостной, счастливой и наполненной жизни – на это и направлены мои силы и способности, при организации творческой деятельности на клубных часах. Конечно, эту задачу не под силу решить одному педагогу. Но если каждый из нас задастся, этой целью и будет стремиться к ней, выиграют, в конечном счете, наши дети, наше будущее.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282" y="2857496"/>
            <a:ext cx="8715436" cy="11430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 за                 внимание !</a:t>
            </a:r>
            <a:endParaRPr lang="ru-RU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42" name="Picture 2" descr="C:\Hаши фото\поделки\DSCN054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57554" y="1714488"/>
            <a:ext cx="2479236" cy="33829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857232"/>
            <a:ext cx="8001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85852" y="785794"/>
            <a:ext cx="68580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показала практика, детей условно можно распределить  на три группы. Эти группы не постоянны, их состав может меняться.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группа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дети, требующие постоянной дополнительной помощи.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группа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дети, способные справиться самостоятельно.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3группа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дети, способные выполнить работу за короткий срок с высоким качеством и оказывать помощь другим.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7" name="Picture 1" descr="D:\Documents and Settings\ДОМ\Рабочий стол\№ 949\ГБОУ СОШ №949 ГПД №9\Творческая деятельность 2\DSCN046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57422" y="3571876"/>
            <a:ext cx="1743260" cy="2324084"/>
          </a:xfrm>
          <a:prstGeom prst="rect">
            <a:avLst/>
          </a:prstGeom>
          <a:noFill/>
        </p:spPr>
      </p:pic>
      <p:pic>
        <p:nvPicPr>
          <p:cNvPr id="14338" name="Picture 2" descr="D:\Documents and Settings\ДОМ\Рабочий стол\№ 949\ГБОУ СОШ №949 ГПД №9\Творческая деятельность 2\DSCN051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2" y="3571876"/>
            <a:ext cx="1778991" cy="2371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86050" y="714356"/>
            <a:ext cx="328614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того чтобы добиться действительных успехов при обучении пластилинографией каждого школьника,  необходимо не только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учитывать все особенности его индивидуального развития, но постоянно искать новые подходы,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важно не упустить положительные сдвиги, заметить их и выработать тактику дальнейшего продвижения. Необходимо вовремя заметить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неблагоприятные изменения при  выполнении творческой работы и тоже учесть их.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D:\Documents and Settings\ДОМ\Рабочий стол\ГБОУ СОШ №949 ГПД №9\Творческая деятельность 2\DSCN042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3857628"/>
            <a:ext cx="2125674" cy="2833912"/>
          </a:xfrm>
          <a:prstGeom prst="rect">
            <a:avLst/>
          </a:prstGeom>
          <a:noFill/>
        </p:spPr>
      </p:pic>
      <p:pic>
        <p:nvPicPr>
          <p:cNvPr id="4" name="Picture 6" descr="C:\Hаши фото\март13\DSCN048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5400000">
            <a:off x="6063392" y="723162"/>
            <a:ext cx="2928958" cy="2196967"/>
          </a:xfrm>
          <a:prstGeom prst="rect">
            <a:avLst/>
          </a:prstGeom>
          <a:noFill/>
        </p:spPr>
      </p:pic>
      <p:pic>
        <p:nvPicPr>
          <p:cNvPr id="5" name="Picture 2" descr="C:\Hаши фото\поделки\DSCN056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29388" y="3714752"/>
            <a:ext cx="2250297" cy="3000396"/>
          </a:xfrm>
          <a:prstGeom prst="rect">
            <a:avLst/>
          </a:prstGeom>
          <a:noFill/>
        </p:spPr>
      </p:pic>
      <p:pic>
        <p:nvPicPr>
          <p:cNvPr id="5122" name="Picture 2" descr="D:\Documents and Settings\ДОМ\Рабочий стол\ФОТО 18 апр\P1040285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5400000">
            <a:off x="-242736" y="1028498"/>
            <a:ext cx="3110781" cy="19109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285728"/>
            <a:ext cx="3757610" cy="1143000"/>
          </a:xfrm>
        </p:spPr>
        <p:txBody>
          <a:bodyPr/>
          <a:lstStyle/>
          <a:p>
            <a:pPr algn="just"/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Фотогалерея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186238" cy="762000"/>
          </a:xfrm>
        </p:spPr>
        <p:txBody>
          <a:bodyPr/>
          <a:lstStyle/>
          <a:p>
            <a:r>
              <a:rPr lang="ru-RU" dirty="0" smtClean="0"/>
              <a:t>                        Хлопянов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Никита</a:t>
            </a:r>
          </a:p>
          <a:p>
            <a:endParaRPr lang="ru-RU" dirty="0"/>
          </a:p>
        </p:txBody>
      </p:sp>
      <p:pic>
        <p:nvPicPr>
          <p:cNvPr id="2050" name="Picture 2" descr="D:\Documents and Settings\ДОМ\Рабочий стол\ФОТО 18 апр\P1040256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786" y="2071678"/>
            <a:ext cx="4040188" cy="2277557"/>
          </a:xfrm>
          <a:prstGeom prst="rect">
            <a:avLst/>
          </a:prstGeom>
          <a:noFill/>
        </p:spPr>
      </p:pic>
      <p:pic>
        <p:nvPicPr>
          <p:cNvPr id="2054" name="Picture 6" descr="D:\Documents and Settings\ДОМ\Рабочий стол\ФОТО 18 апр\P1040287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 rot="5400000">
            <a:off x="4619032" y="2024646"/>
            <a:ext cx="4041775" cy="227845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28596" y="6286520"/>
            <a:ext cx="518282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* Представлены фотографии творческих работ первоклассников</a:t>
            </a:r>
            <a:endParaRPr lang="ru-RU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85750"/>
            <a:ext cx="46038" cy="46038"/>
          </a:xfrm>
        </p:spPr>
        <p:txBody>
          <a:bodyPr>
            <a:normAutofit fontScale="90000"/>
          </a:bodyPr>
          <a:lstStyle/>
          <a:p>
            <a:r>
              <a:rPr lang="ru-RU" sz="800" dirty="0" smtClean="0"/>
              <a:t>*</a:t>
            </a:r>
            <a:endParaRPr lang="ru-RU" sz="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0" y="5410200"/>
            <a:ext cx="4471988" cy="76200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                      Гайнуллин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5102225" y="5410200"/>
            <a:ext cx="4041775" cy="762000"/>
          </a:xfrm>
        </p:spPr>
        <p:txBody>
          <a:bodyPr/>
          <a:lstStyle/>
          <a:p>
            <a:r>
              <a:rPr lang="ru-RU" dirty="0" smtClean="0"/>
              <a:t>Эмиль</a:t>
            </a:r>
            <a:endParaRPr lang="ru-RU" dirty="0"/>
          </a:p>
        </p:txBody>
      </p:sp>
      <p:pic>
        <p:nvPicPr>
          <p:cNvPr id="3075" name="Picture 3" descr="D:\Documents and Settings\ДОМ\Рабочий стол\ФОТО 18 апр\P1040251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rot="5899592">
            <a:off x="5042362" y="2097048"/>
            <a:ext cx="4041775" cy="2278063"/>
          </a:xfrm>
          <a:prstGeom prst="rect">
            <a:avLst/>
          </a:prstGeom>
          <a:noFill/>
        </p:spPr>
      </p:pic>
      <p:pic>
        <p:nvPicPr>
          <p:cNvPr id="3076" name="Picture 4" descr="D:\Documents and Settings\ДОМ\Рабочий стол\ФОТО 18 апр\P104027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2910" y="2285992"/>
            <a:ext cx="4286280" cy="2488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5719" cy="84116"/>
          </a:xfrm>
        </p:spPr>
        <p:txBody>
          <a:bodyPr>
            <a:normAutofit fontScale="90000"/>
          </a:bodyPr>
          <a:lstStyle/>
          <a:p>
            <a:r>
              <a:rPr lang="ru-RU" sz="800" dirty="0" smtClean="0">
                <a:solidFill>
                  <a:schemeClr val="bg1"/>
                </a:solidFill>
              </a:rPr>
              <a:t>*</a:t>
            </a:r>
            <a:endParaRPr lang="ru-RU" sz="800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400552" cy="762000"/>
          </a:xfrm>
        </p:spPr>
        <p:txBody>
          <a:bodyPr/>
          <a:lstStyle/>
          <a:p>
            <a:r>
              <a:rPr lang="ru-RU" dirty="0" smtClean="0"/>
              <a:t>                         Карпов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Сергей</a:t>
            </a:r>
            <a:endParaRPr lang="ru-RU" dirty="0"/>
          </a:p>
        </p:txBody>
      </p:sp>
      <p:pic>
        <p:nvPicPr>
          <p:cNvPr id="43011" name="Picture 3" descr="D:\Documents and Settings\ДОМ\Рабочий стол\Новая папка\Фото-0052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45025" y="1899841"/>
            <a:ext cx="4041775" cy="3031331"/>
          </a:xfrm>
          <a:prstGeom prst="rect">
            <a:avLst/>
          </a:prstGeom>
          <a:noFill/>
        </p:spPr>
      </p:pic>
      <p:pic>
        <p:nvPicPr>
          <p:cNvPr id="13" name="Picture 4" descr="D:\Documents and Settings\ДОМ\Рабочий стол\№ 949\ГБОУ СОШ №949 ГПД №9\Творческая деятельность 2\DSCN0460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472" y="714356"/>
            <a:ext cx="3396867" cy="45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14612" y="1714488"/>
            <a:ext cx="4929222" cy="2277547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Чтобы предлагаемые задания </a:t>
            </a:r>
          </a:p>
          <a:p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не были однотипными для </a:t>
            </a:r>
          </a:p>
          <a:p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каждого ученика,  ВАЖНО, </a:t>
            </a:r>
          </a:p>
          <a:p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чтобы каждое последующее  </a:t>
            </a:r>
          </a:p>
          <a:p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было сложнее предыдущего.</a:t>
            </a:r>
          </a:p>
          <a:p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6148" name="Picture 4" descr="D:\Documents and Settings\ДОМ\Рабочий стол\№ 949\ГБОУ СОШ №949 ГПД №9\Творческая деятельность 2\DSCN047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86380" y="3786190"/>
            <a:ext cx="3395815" cy="2547149"/>
          </a:xfrm>
          <a:prstGeom prst="rect">
            <a:avLst/>
          </a:prstGeom>
          <a:noFill/>
        </p:spPr>
      </p:pic>
      <p:pic>
        <p:nvPicPr>
          <p:cNvPr id="6149" name="Picture 5" descr="D:\Documents and Settings\ДОМ\Рабочий стол\№ 949\ГБОУ СОШ №949 ГПД №9\Творческая деятельность 2\DSCN046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34" y="857232"/>
            <a:ext cx="2225521" cy="2967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1142984"/>
            <a:ext cx="6429420" cy="160043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sz="2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just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Решающая роль принадлежит методу ожидания завтрашней радости, к которому прибегают многие опытные педагоги!</a:t>
            </a:r>
          </a:p>
          <a:p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9218" name="Picture 2" descr="C:\Hаши фото\поделки\DSCN056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57554" y="2714620"/>
            <a:ext cx="2303858" cy="30718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071546"/>
            <a:ext cx="650085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так, можно сделать вывод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индивидуальный подход к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каждому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ребенку является не просто декларацией, 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благим пожеланием, а реально действующим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принципом построения всей образовательной среды,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практическая реализация которого обусловлена целями </a:t>
            </a: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методами обучения и воспитания. </a:t>
            </a:r>
          </a:p>
        </p:txBody>
      </p:sp>
      <p:pic>
        <p:nvPicPr>
          <p:cNvPr id="7170" name="Picture 2" descr="D:\Documents and Settings\ДОМ\Рабочий стол\№ 949\Фотографии\P104015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3429000"/>
            <a:ext cx="4235448" cy="2387584"/>
          </a:xfrm>
          <a:prstGeom prst="rect">
            <a:avLst/>
          </a:prstGeom>
          <a:noFill/>
        </p:spPr>
      </p:pic>
      <p:pic>
        <p:nvPicPr>
          <p:cNvPr id="4" name="Picture 2" descr="D:\Documents and Settings\ДОМ\Рабочий стол\ФОТО 18 апр\P104027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5400000">
            <a:off x="5089558" y="1982748"/>
            <a:ext cx="4251295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577</TotalTime>
  <Words>493</Words>
  <Application>Microsoft Office PowerPoint</Application>
  <PresentationFormat>Экран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Слайд 1</vt:lpstr>
      <vt:lpstr>Слайд 2</vt:lpstr>
      <vt:lpstr>Слайд 3</vt:lpstr>
      <vt:lpstr>Фотогалерея</vt:lpstr>
      <vt:lpstr>*</vt:lpstr>
      <vt:lpstr>*</vt:lpstr>
      <vt:lpstr>Слайд 7</vt:lpstr>
      <vt:lpstr>Слайд 8</vt:lpstr>
      <vt:lpstr>Слайд 9</vt:lpstr>
      <vt:lpstr>Слайд 10</vt:lpstr>
      <vt:lpstr>Слайд 11</vt:lpstr>
      <vt:lpstr>Спасибо за                 внимание !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индивидуальной работы учителя с детьми</dc:title>
  <dc:creator>Чернов Олег Николаевич</dc:creator>
  <cp:lastModifiedBy>Чернов Олег Николаевич</cp:lastModifiedBy>
  <cp:revision>74</cp:revision>
  <dcterms:created xsi:type="dcterms:W3CDTF">2013-04-18T05:22:49Z</dcterms:created>
  <dcterms:modified xsi:type="dcterms:W3CDTF">2013-06-05T20:00:18Z</dcterms:modified>
</cp:coreProperties>
</file>