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65" r:id="rId3"/>
    <p:sldId id="258" r:id="rId4"/>
    <p:sldId id="274" r:id="rId5"/>
    <p:sldId id="287" r:id="rId6"/>
    <p:sldId id="269" r:id="rId7"/>
    <p:sldId id="278" r:id="rId8"/>
    <p:sldId id="285" r:id="rId9"/>
    <p:sldId id="273" r:id="rId10"/>
    <p:sldId id="276" r:id="rId11"/>
    <p:sldId id="288" r:id="rId12"/>
    <p:sldId id="277" r:id="rId13"/>
    <p:sldId id="28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9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22" autoAdjust="0"/>
  </p:normalViewPr>
  <p:slideViewPr>
    <p:cSldViewPr>
      <p:cViewPr>
        <p:scale>
          <a:sx n="90" d="100"/>
          <a:sy n="90" d="100"/>
        </p:scale>
        <p:origin x="-5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121698F-7FE4-471E-9D8E-1E053A98015A}" type="datetimeFigureOut">
              <a:rPr lang="ru-RU"/>
              <a:pPr>
                <a:defRPr/>
              </a:pPr>
              <a:t>28.05.2013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7A1FB9-C3F3-4672-B902-ED4C88B54F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0365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BF622A-17BE-46ED-82B6-5F72241978D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Кремль – место работы Президента Российской Федерации. Когда Президент в Кремле, над зданием поднят государственный флаг.  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Флаг России на Северном полюсе.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3B9C2A-A4F3-4BC3-B01F-457C8A01E38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Щит – это вооружение древнего воина, предназначенное для защиты. Орел – гордый, свободный;  символ могущества государства. Двуглавый – символ единства России –запад и восток, Европа и Азия. Корона – союз республик, входящих в Россию. Держава и скипетр – сильная власть. Герб Москвы – столица. Георгий Победоносец – победа добра над злом, готовность защищать свою страну от врагов.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E369D5-0AA2-45CE-878D-CD81139081A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Гимн слушают стоя, мужчины без головных уборов. Если при этом поднимают государственный флаг, все присутствующие поворачиваются к нему лицом.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97EB-40C7-4926-B350-AB00D15C4DFF}" type="datetimeFigureOut">
              <a:rPr lang="ru-RU"/>
              <a:pPr>
                <a:defRPr/>
              </a:pPr>
              <a:t>28.05.2013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27C34-9E04-4868-853E-F2CA449355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A7EBE-A77D-4536-9407-1A3A50500D97}" type="datetimeFigureOut">
              <a:rPr lang="ru-RU"/>
              <a:pPr>
                <a:defRPr/>
              </a:pPr>
              <a:t>28.05.2013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1E37-F230-418F-A515-FC1B757267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8F249-FCA1-4116-B3EE-16799D58B501}" type="datetimeFigureOut">
              <a:rPr lang="ru-RU"/>
              <a:pPr>
                <a:defRPr/>
              </a:pPr>
              <a:t>28.05.2013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DBEAB-7373-44F2-ACD3-286C6C119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51EC7-FF22-4073-9947-02A970E29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B2942-27FE-49F9-999A-68D0AFD09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7DD5B-B337-45A5-B502-A39809FE3C11}" type="datetimeFigureOut">
              <a:rPr lang="ru-RU"/>
              <a:pPr>
                <a:defRPr/>
              </a:pPr>
              <a:t>28.05.2013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7A526-D22F-4D20-AA6C-623CE29035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5A928-ECE5-4383-9259-B45977BCD9CD}" type="datetimeFigureOut">
              <a:rPr lang="ru-RU"/>
              <a:pPr>
                <a:defRPr/>
              </a:pPr>
              <a:t>28.05.2013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BD73F-36CC-4047-B99D-7380FCA5AB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A3492-BC3A-4BE7-BFE0-5550C999B08A}" type="datetimeFigureOut">
              <a:rPr lang="ru-RU"/>
              <a:pPr>
                <a:defRPr/>
              </a:pPr>
              <a:t>28.05.2013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E1256-3394-49BC-963A-C9EFB6CE55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F4C9C-96A5-40B5-8C73-8FB4291AE005}" type="datetimeFigureOut">
              <a:rPr lang="ru-RU"/>
              <a:pPr>
                <a:defRPr/>
              </a:pPr>
              <a:t>28.05.2013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D796F-3547-4788-8A56-4F5A8A36EA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E9D09-737B-4D36-842B-6F272E02EF18}" type="datetimeFigureOut">
              <a:rPr lang="ru-RU"/>
              <a:pPr>
                <a:defRPr/>
              </a:pPr>
              <a:t>28.05.2013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AB06D-701D-46D3-9FBA-279E49F764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7240E-06D0-474C-9AA2-18320DA58C5F}" type="datetimeFigureOut">
              <a:rPr lang="ru-RU"/>
              <a:pPr>
                <a:defRPr/>
              </a:pPr>
              <a:t>28.05.2013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3AE29-429E-48A1-B131-1B2FCEBF5E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89231-6457-4C11-BED0-A1E211756550}" type="datetimeFigureOut">
              <a:rPr lang="ru-RU"/>
              <a:pPr>
                <a:defRPr/>
              </a:pPr>
              <a:t>28.05.2013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6021B-AFEE-4A5D-B583-9034D62304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4553E-1B6B-4392-8FEC-FF24FB7EBBE2}" type="datetimeFigureOut">
              <a:rPr lang="ru-RU"/>
              <a:pPr>
                <a:defRPr/>
              </a:pPr>
              <a:t>28.05.2013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FED8F-4DE8-46FA-88CC-FC6542D2FC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7CC525-C6B8-410A-9200-35F16E36ABAE}" type="datetimeFigureOut">
              <a:rPr lang="ru-RU"/>
              <a:pPr>
                <a:defRPr/>
              </a:pPr>
              <a:t>28.05.2013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6E922D-F13B-43B3-81CB-F8BF20F58F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  <p:sldLayoutId id="2147483687" r:id="rId12"/>
    <p:sldLayoutId id="2147483688" r:id="rId13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29600" cy="284321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Государственные</a:t>
            </a:r>
            <a:r>
              <a:rPr lang="ru-RU" sz="6000" dirty="0" smtClean="0">
                <a:solidFill>
                  <a:srgbClr val="7030A0"/>
                </a:solidFill>
              </a:rPr>
              <a:t> </a:t>
            </a:r>
            <a:r>
              <a:rPr lang="ru-RU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символы</a:t>
            </a:r>
            <a:r>
              <a:rPr lang="ru-RU" sz="6000" dirty="0" smtClean="0">
                <a:solidFill>
                  <a:srgbClr val="7030A0"/>
                </a:solidFill>
              </a:rPr>
              <a:t/>
            </a:r>
            <a:br>
              <a:rPr lang="ru-RU" sz="6000" dirty="0" smtClean="0">
                <a:solidFill>
                  <a:srgbClr val="7030A0"/>
                </a:solidFill>
              </a:rPr>
            </a:br>
            <a:r>
              <a:rPr lang="ru-RU" sz="6000" dirty="0" smtClean="0">
                <a:solidFill>
                  <a:srgbClr val="7030A0"/>
                </a:solidFill>
              </a:rPr>
              <a:t> </a:t>
            </a:r>
            <a:r>
              <a:rPr lang="ru-RU" sz="8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</a:t>
            </a:r>
            <a:endParaRPr lang="ru-RU" sz="8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img1.liveinternet.ru/images/attach/c/4/81/636/81636911_676813_1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338" y="3790950"/>
            <a:ext cx="3455987" cy="2593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4" name="Picture 2" descr="C:\Users\GRP2\AppData\Local\Microsoft\Windows\Temporary Internet Files\Content.IE5\70RRTCSW\MC900408334[1].wmf"/>
          <p:cNvPicPr>
            <a:picLocks noChangeAspect="1" noChangeArrowheads="1"/>
          </p:cNvPicPr>
          <p:nvPr/>
        </p:nvPicPr>
        <p:blipFill rotWithShape="1">
          <a:blip r:embed="rId3" cstate="print"/>
          <a:srcRect l="3847" t="7505" r="2962" b="5247"/>
          <a:stretch/>
        </p:blipFill>
        <p:spPr bwMode="auto">
          <a:xfrm>
            <a:off x="4643438" y="3789363"/>
            <a:ext cx="4014787" cy="2595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Государственный гимн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635896" y="3645024"/>
            <a:ext cx="5357812" cy="2880320"/>
          </a:xfrm>
        </p:spPr>
        <p:txBody>
          <a:bodyPr>
            <a:no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Музыку гимна написал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Александр Александров,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слова – Сергей Михалков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563888" y="1772816"/>
            <a:ext cx="4972056" cy="1666875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Гимн России был 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принят в 2000 году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2772" name="Picture 7" descr="гимн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2143125"/>
            <a:ext cx="3024188" cy="417353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14282" y="71414"/>
            <a:ext cx="8929718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Когда исполняется гимн?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0" y="4929198"/>
            <a:ext cx="8929718" cy="1543048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Гимн исполняется в особо торжественных </a:t>
            </a:r>
            <a:r>
              <a:rPr lang="ru-RU" sz="3200" b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случаях.</a:t>
            </a:r>
            <a:br>
              <a:rPr lang="ru-RU" sz="3200" b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3200" b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его исполнении принято вставать.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16" descr="звучит гимн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357298"/>
            <a:ext cx="4666468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18487" cy="16287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Проверь себя: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490" y="1357299"/>
            <a:ext cx="8643998" cy="5240352"/>
          </a:xfrm>
        </p:spPr>
        <p:txBody>
          <a:bodyPr>
            <a:normAutofit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 государственные символы.                               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32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означают цвета государственного флага России?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32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изображено на гербе России?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32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такое гимн? Когда он исполняется?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ru-RU" sz="4000" b="1" dirty="0" smtClean="0">
              <a:solidFill>
                <a:srgbClr val="0000FF"/>
              </a:solidFill>
            </a:endParaRPr>
          </a:p>
        </p:txBody>
      </p:sp>
      <p:sp>
        <p:nvSpPr>
          <p:cNvPr id="8" name="Управляющая кнопка: справка 7">
            <a:hlinkClick r:id="rId2" action="ppaction://hlinksldjump" highlightClick="1"/>
          </p:cNvPr>
          <p:cNvSpPr/>
          <p:nvPr/>
        </p:nvSpPr>
        <p:spPr>
          <a:xfrm>
            <a:off x="7572396" y="1928802"/>
            <a:ext cx="571504" cy="571504"/>
          </a:xfrm>
          <a:prstGeom prst="actionButtonHel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справка 8">
            <a:hlinkClick r:id="rId3" action="ppaction://hlinksldjump" highlightClick="1"/>
          </p:cNvPr>
          <p:cNvSpPr/>
          <p:nvPr/>
        </p:nvSpPr>
        <p:spPr>
          <a:xfrm>
            <a:off x="7572396" y="3214686"/>
            <a:ext cx="571504" cy="571504"/>
          </a:xfrm>
          <a:prstGeom prst="actionButtonHel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правка 9">
            <a:hlinkClick r:id="rId4" action="ppaction://hlinksldjump" highlightClick="1"/>
          </p:cNvPr>
          <p:cNvSpPr/>
          <p:nvPr/>
        </p:nvSpPr>
        <p:spPr>
          <a:xfrm>
            <a:off x="7572396" y="4714884"/>
            <a:ext cx="571504" cy="571504"/>
          </a:xfrm>
          <a:prstGeom prst="actionButtonHel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справка 10">
            <a:hlinkClick r:id="rId5" action="ppaction://hlinksldjump" highlightClick="1"/>
          </p:cNvPr>
          <p:cNvSpPr/>
          <p:nvPr/>
        </p:nvSpPr>
        <p:spPr>
          <a:xfrm>
            <a:off x="7572396" y="5929330"/>
            <a:ext cx="613788" cy="571504"/>
          </a:xfrm>
          <a:prstGeom prst="actionButtonHel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2286016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>
                <a:latin typeface="+mj-lt"/>
              </a:rPr>
              <a:t>    </a:t>
            </a: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Каждый человек должен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знать</a:t>
            </a: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 уважать      символы  своей страны!</a:t>
            </a:r>
            <a:endParaRPr lang="ru-RU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3143248"/>
            <a:ext cx="3164414" cy="2071702"/>
          </a:xfrm>
          <a:prstGeom prst="rect">
            <a:avLst/>
          </a:prstGeom>
        </p:spPr>
      </p:pic>
      <p:pic>
        <p:nvPicPr>
          <p:cNvPr id="5" name="Picture 4" descr="http://upload.wikimedia.org/wikipedia/commons/thumb/f/f2/Coat_of_Arms_of_the_Russian_Federation.svg/220px-Coat_of_Arms_of_the_Russian_Federatio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429000"/>
            <a:ext cx="1625830" cy="1928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6" name="Picture 6" descr="http://klass2008b.narod.ru/gimn_prostoy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4000496" y="3000372"/>
            <a:ext cx="1963235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5232" y="218095"/>
            <a:ext cx="8929687" cy="1342479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Государственные</a:t>
            </a:r>
            <a:r>
              <a:rPr lang="ru-RU" sz="3600" b="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символы</a:t>
            </a:r>
            <a:r>
              <a:rPr lang="ru-RU" sz="3600" b="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</a:t>
            </a:r>
            <a:endParaRPr lang="ru-RU" sz="5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5050" y="2217929"/>
            <a:ext cx="137050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Флаг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02268" y="2167075"/>
            <a:ext cx="126028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Герб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31535" y="1874687"/>
            <a:ext cx="135005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Гимн</a:t>
            </a:r>
          </a:p>
        </p:txBody>
      </p:sp>
      <p:pic>
        <p:nvPicPr>
          <p:cNvPr id="2050" name="Picture 2" descr="http://img1.liveinternet.ru/images/attach/c/4/81/50/81050831_large_800pxFlag_of_Russia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213100"/>
            <a:ext cx="3168650" cy="2109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052" name="Picture 4" descr="http://upload.wikimedia.org/wikipedia/commons/thumb/f/f2/Coat_of_Arms_of_the_Russian_Federation.svg/220px-Coat_of_Arms_of_the_Russian_Federatio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2413" y="3246438"/>
            <a:ext cx="2095500" cy="2486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054" name="Picture 6" descr="http://klass2008b.narod.ru/gimn_prosto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2918" y="2664696"/>
            <a:ext cx="2676525" cy="3895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>
            <a:off x="7929586" y="5929330"/>
            <a:ext cx="785818" cy="64294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8313" y="276225"/>
            <a:ext cx="8229600" cy="106521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5500" dirty="0" smtClean="0">
                <a:solidFill>
                  <a:schemeClr val="accent6">
                    <a:lumMod val="75000"/>
                  </a:schemeClr>
                </a:solidFill>
              </a:rPr>
              <a:t>Флаг</a:t>
            </a:r>
            <a:r>
              <a:rPr lang="ru-RU" sz="5400" dirty="0" smtClean="0">
                <a:solidFill>
                  <a:srgbClr val="7030A0"/>
                </a:solidFill>
              </a:rPr>
              <a:t> </a:t>
            </a:r>
            <a:r>
              <a:rPr lang="ru-RU" sz="5500" dirty="0" smtClean="0">
                <a:solidFill>
                  <a:srgbClr val="7030A0"/>
                </a:solidFill>
              </a:rPr>
              <a:t>России</a:t>
            </a:r>
            <a:endParaRPr lang="ru-RU" sz="5500" dirty="0">
              <a:solidFill>
                <a:srgbClr val="7030A0"/>
              </a:solidFill>
            </a:endParaRPr>
          </a:p>
        </p:txBody>
      </p:sp>
      <p:pic>
        <p:nvPicPr>
          <p:cNvPr id="21506" name="Picture 2" descr="C:\Users\GRP2\AppData\Local\Microsoft\Windows\Temporary Internet Files\Content.IE5\E90L8OSN\MP90036281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000250"/>
            <a:ext cx="5072063" cy="37179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24529" y="2285992"/>
            <a:ext cx="391947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Божественный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57786" y="3500438"/>
            <a:ext cx="378621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небесный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4572008"/>
            <a:ext cx="2122696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Земной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мир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49427" y="4500570"/>
            <a:ext cx="286597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Сила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мужество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72132" y="3214686"/>
            <a:ext cx="314143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Верность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честность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77763" y="2000240"/>
            <a:ext cx="403770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Чистота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благородство</a:t>
            </a:r>
          </a:p>
        </p:txBody>
      </p:sp>
      <p:sp>
        <p:nvSpPr>
          <p:cNvPr id="14" name="Стрелка вправо 13">
            <a:hlinkClick r:id="rId3" action="ppaction://hlinksldjump"/>
          </p:cNvPr>
          <p:cNvSpPr/>
          <p:nvPr/>
        </p:nvSpPr>
        <p:spPr>
          <a:xfrm>
            <a:off x="7929586" y="5929330"/>
            <a:ext cx="785818" cy="64294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280" cy="121444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Где мы можем увидеть флаг?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8730" name="Picture 10" descr="Кремль флаг дальше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1000"/>
                    </a14:imgEffect>
                    <a14:imgEffect>
                      <a14:brightnessContrast bright="3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596" y="1965949"/>
            <a:ext cx="2857520" cy="3759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8731" name="Picture 11" descr="600 флагов украсят Петербург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000496" y="2326899"/>
            <a:ext cx="4857784" cy="3242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4730" y="5970237"/>
            <a:ext cx="3864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правительственных 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зданиях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1934" y="5613047"/>
            <a:ext cx="47507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улицах и площадях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во время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государственных праздников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Где мы можем увидеть флаг?</a:t>
            </a:r>
            <a:endParaRPr lang="ru-RU" sz="4800" dirty="0"/>
          </a:p>
        </p:txBody>
      </p:sp>
      <p:pic>
        <p:nvPicPr>
          <p:cNvPr id="8" name="Picture 15" descr="лыжник с флаг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071678"/>
            <a:ext cx="2729759" cy="3397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imagesCAGEOSM0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472" y="2357430"/>
            <a:ext cx="4417444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71472" y="5857892"/>
            <a:ext cx="8040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военных парадах и спортивных соревнованиях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8075612" cy="1368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>Герб</a:t>
            </a:r>
          </a:p>
        </p:txBody>
      </p:sp>
      <p:pic>
        <p:nvPicPr>
          <p:cNvPr id="9" name="Picture 4" descr="http://upload.wikimedia.org/wikipedia/commons/thumb/f/f2/Coat_of_Arms_of_the_Russian_Federation.svg/220px-Coat_of_Arms_of_the_Russian_Federatio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785938"/>
            <a:ext cx="4000500" cy="4746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1" name="Прямоугольник 10"/>
          <p:cNvSpPr/>
          <p:nvPr/>
        </p:nvSpPr>
        <p:spPr>
          <a:xfrm>
            <a:off x="4500530" y="1785926"/>
            <a:ext cx="464347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  <a:cs typeface="Arial"/>
              </a:rPr>
              <a:t>тёмно-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  <a:cs typeface="Arial"/>
              </a:rPr>
              <a:t>красный щит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16535" y="3214686"/>
            <a:ext cx="4196790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Золотой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 двуглавый орёл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83501" y="4786322"/>
            <a:ext cx="340830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  <a:cs typeface="Arial"/>
              </a:rPr>
              <a:t>ГЕРБ </a:t>
            </a:r>
            <a:r>
              <a:rPr lang="ru-RU" sz="4400" b="1" kern="1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  <a:cs typeface="Arial"/>
              </a:rPr>
              <a:t>М</a:t>
            </a:r>
            <a:r>
              <a:rPr lang="ru-RU" sz="3200" b="1" kern="1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  <a:cs typeface="Arial"/>
              </a:rPr>
              <a:t>ОСКВЫ</a:t>
            </a:r>
            <a:endParaRPr lang="ru-RU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7929586" y="5929330"/>
            <a:ext cx="785818" cy="64294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Новая папка\gramot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408806"/>
            <a:ext cx="1925363" cy="272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F:\Новая папка\1618657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761" y="2475017"/>
            <a:ext cx="1912503" cy="282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F:\Новая папка\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143248"/>
            <a:ext cx="40798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355761" y="101095"/>
            <a:ext cx="8229600" cy="1457603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</a:t>
            </a: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</a:t>
            </a: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увидеть</a:t>
            </a: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герб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357826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Основной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документ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гражданина РФ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5643578"/>
            <a:ext cx="2794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Денежные знаки 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2330" y="5572140"/>
            <a:ext cx="1706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Почётные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грамоты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овая папка\gospe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71744"/>
            <a:ext cx="2357454" cy="239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F:\Новая папка\or3_1zv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500306"/>
            <a:ext cx="2520280" cy="256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F:\Новая папка\or7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2500306"/>
            <a:ext cx="1434283" cy="230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355761" y="101095"/>
            <a:ext cx="8229600" cy="1457603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</a:t>
            </a: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</a:t>
            </a: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увидеть</a:t>
            </a: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герб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5572140"/>
            <a:ext cx="2902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Государственные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печати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0" y="5500702"/>
            <a:ext cx="4723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Правительственные награды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8320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18487" cy="15128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Гимн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8839"/>
            <a:ext cx="6048127" cy="410398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Гимн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это торжественная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песня, славящая Отчизну</a:t>
            </a:r>
          </a:p>
        </p:txBody>
      </p:sp>
      <p:pic>
        <p:nvPicPr>
          <p:cNvPr id="30723" name="Picture 4" descr="гимн но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571611"/>
            <a:ext cx="2643206" cy="413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929586" y="5929330"/>
            <a:ext cx="785818" cy="64294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928</TotalTime>
  <Words>288</Words>
  <Application>Microsoft Office PowerPoint</Application>
  <PresentationFormat>Экран (4:3)</PresentationFormat>
  <Paragraphs>67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Государственные символы  России</vt:lpstr>
      <vt:lpstr>Слайд 2</vt:lpstr>
      <vt:lpstr>Слайд 3</vt:lpstr>
      <vt:lpstr>Где мы можем увидеть флаг?</vt:lpstr>
      <vt:lpstr>Где мы можем увидеть флаг?</vt:lpstr>
      <vt:lpstr>Герб</vt:lpstr>
      <vt:lpstr>Слайд 7</vt:lpstr>
      <vt:lpstr>Слайд 8</vt:lpstr>
      <vt:lpstr>Гимн</vt:lpstr>
      <vt:lpstr>Государственный гимн</vt:lpstr>
      <vt:lpstr>Когда исполняется гимн?</vt:lpstr>
      <vt:lpstr>Проверь себя: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Государственные символы  россии</dc:title>
  <dc:creator>начальная школа</dc:creator>
  <cp:lastModifiedBy>Екимова</cp:lastModifiedBy>
  <cp:revision>79</cp:revision>
  <dcterms:created xsi:type="dcterms:W3CDTF">2012-04-23T11:37:27Z</dcterms:created>
  <dcterms:modified xsi:type="dcterms:W3CDTF">2013-05-28T19:04:02Z</dcterms:modified>
</cp:coreProperties>
</file>