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CC00"/>
    <a:srgbClr val="FFFFCC"/>
    <a:srgbClr val="FFFF00"/>
    <a:srgbClr val="663300"/>
    <a:srgbClr val="993300"/>
    <a:srgbClr val="FFCC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6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1DCDF-9EF9-4757-916A-697B656BCA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11F2F-6ABF-4859-BEAD-B59EDD02F7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CD82-FDFA-4808-B30B-6E58793D1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2C585-A31E-4434-9189-4B86BBAB96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82852-A5F4-4A78-B1B1-E906C5CDF6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2ECA0-B682-4DCF-85EB-7B8808579C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FD3CE-59D3-405A-BA8C-80577425B6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EB402-E92E-4CEF-93BF-7329FED78E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DE88C-2A27-4A89-8613-BB1E895CD3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66FCC-B2B0-427F-8E18-710D131F6E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435ED17-B456-4514-9E40-7420664ED6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00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4F87DB2-35ED-4542-8F3A-200620776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ibex.ru/dimg/1662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smtClean="0"/>
              <a:t>Кроссворд по ПДД</a:t>
            </a:r>
            <a:r>
              <a:rPr lang="ru-RU" smtClean="0"/>
              <a:t>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57818" y="6000768"/>
            <a:ext cx="3429024" cy="642942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Крутова Н.Н.</a:t>
            </a:r>
            <a:endParaRPr lang="ru-RU" dirty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00113" y="260350"/>
            <a:ext cx="74803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kumimoji="0" lang="ru-RU" sz="1600" b="1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48263" y="4762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Б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51482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5148263" y="13414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З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1482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5148263" y="22050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П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5148263" y="26368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А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51482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148263" y="35004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Н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1482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148263" y="43656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1482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5148263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Ь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25558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34194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И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29876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21240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38512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4284663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4716463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Л</a:t>
            </a: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4284663" y="6092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И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284663" y="56610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42846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2555875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2555875" y="35004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2555875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Л</a:t>
            </a: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2555875" y="43656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2555875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Ф</a:t>
            </a: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2555875" y="56610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Н</a:t>
            </a: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7740650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7308850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А</a:t>
            </a: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6877050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У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64436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60118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55800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3851275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60118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А</a:t>
            </a: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55800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Г</a:t>
            </a: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42846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47164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3419475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</a:t>
            </a: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3851275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42846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Л</a:t>
            </a: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47164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6877050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64436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60118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П</a:t>
            </a: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55800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И</a:t>
            </a: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64436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60118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55800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Ф</a:t>
            </a:r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3419475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</a:t>
            </a:r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auto">
          <a:xfrm>
            <a:off x="3851275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</a:t>
            </a:r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42846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47164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3851275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П</a:t>
            </a:r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55800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Х</a:t>
            </a: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60118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64436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42846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47164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Ш</a:t>
            </a:r>
          </a:p>
        </p:txBody>
      </p:sp>
      <p:sp>
        <p:nvSpPr>
          <p:cNvPr id="3152" name="Rectangle 80"/>
          <p:cNvSpPr>
            <a:spLocks noChangeArrowheads="1"/>
          </p:cNvSpPr>
          <p:nvPr/>
        </p:nvSpPr>
        <p:spPr bwMode="auto">
          <a:xfrm>
            <a:off x="179388" y="1196975"/>
            <a:ext cx="3240087" cy="331152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CCCC"/>
              </a:gs>
              <a:gs pos="100000">
                <a:srgbClr val="FF3300"/>
              </a:gs>
            </a:gsLst>
            <a:lin ang="18900000" scaled="1"/>
          </a:gradFill>
          <a:ln w="76200" cmpd="tri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Человек, находящийся вне транспортного средства, участник движения</a:t>
            </a:r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auto">
          <a:xfrm>
            <a:off x="395288" y="2420938"/>
            <a:ext cx="3565525" cy="27368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18900000" scaled="1"/>
          </a:gradFill>
          <a:ln w="76200" cmpd="tri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Техническое средство, регулирующее дорожное движение на перекрёстке</a:t>
            </a:r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250825" y="260350"/>
            <a:ext cx="4392613" cy="2232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CCFF33"/>
              </a:gs>
              <a:gs pos="100000">
                <a:schemeClr val="folHlink"/>
              </a:gs>
            </a:gsLst>
            <a:lin ang="18900000" scaled="1"/>
          </a:gradFill>
          <a:ln w="76200" cmpd="tri">
            <a:solidFill>
              <a:schemeClr val="folHlink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У него два колеса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И седло на раме,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Две педали есть внизу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Крутят их ногами.</a:t>
            </a:r>
          </a:p>
        </p:txBody>
      </p:sp>
      <p:pic>
        <p:nvPicPr>
          <p:cNvPr id="3160" name="Picture 88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98107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1" name="Picture 89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84467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2" name="Picture 90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068638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3" name="Rectangle 91"/>
          <p:cNvSpPr>
            <a:spLocks noChangeArrowheads="1"/>
          </p:cNvSpPr>
          <p:nvPr/>
        </p:nvSpPr>
        <p:spPr bwMode="auto">
          <a:xfrm>
            <a:off x="4787900" y="908050"/>
            <a:ext cx="3887788" cy="27368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CCCC"/>
              </a:gs>
              <a:gs pos="100000">
                <a:srgbClr val="FF3300"/>
              </a:gs>
            </a:gsLst>
            <a:lin ang="18900000" scaled="1"/>
          </a:gradFill>
          <a:ln w="76200" cmpd="tri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Полоса земли чаще  покрытая асфальтом для движения транспортных средств</a:t>
            </a:r>
          </a:p>
        </p:txBody>
      </p:sp>
      <p:pic>
        <p:nvPicPr>
          <p:cNvPr id="3164" name="Picture 92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39338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4859338" y="2492375"/>
            <a:ext cx="3960812" cy="16573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18900000" scaled="1"/>
          </a:gradFill>
          <a:ln w="76200" cmpd="tri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Часть дороги для передвижения пешеходов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endParaRPr kumimoji="0" lang="ru-RU" sz="2800" b="1">
              <a:solidFill>
                <a:srgbClr val="663300"/>
              </a:solidFill>
            </a:endParaRPr>
          </a:p>
        </p:txBody>
      </p:sp>
      <p:pic>
        <p:nvPicPr>
          <p:cNvPr id="3166" name="Picture 94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4797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7" name="Picture 95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5300663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8" name="Rectangle 96"/>
          <p:cNvSpPr>
            <a:spLocks noChangeArrowheads="1"/>
          </p:cNvSpPr>
          <p:nvPr/>
        </p:nvSpPr>
        <p:spPr bwMode="auto">
          <a:xfrm>
            <a:off x="1476375" y="2708275"/>
            <a:ext cx="3455988" cy="2232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CCFF33"/>
              </a:gs>
              <a:gs pos="100000">
                <a:schemeClr val="folHlink"/>
              </a:gs>
            </a:gsLst>
            <a:lin ang="18900000" scaled="1"/>
          </a:gradFill>
          <a:ln w="76200" cmpd="tri">
            <a:solidFill>
              <a:schemeClr val="folHlink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   Человек, управляющий каким-либо транспортным средством</a:t>
            </a:r>
          </a:p>
        </p:txBody>
      </p:sp>
      <p:pic>
        <p:nvPicPr>
          <p:cNvPr id="3169" name="Picture 97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068638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0" name="Rectangle 98"/>
          <p:cNvSpPr>
            <a:spLocks noChangeArrowheads="1"/>
          </p:cNvSpPr>
          <p:nvPr/>
        </p:nvSpPr>
        <p:spPr bwMode="auto">
          <a:xfrm>
            <a:off x="3348038" y="3573463"/>
            <a:ext cx="4968875" cy="1871662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CCCC"/>
              </a:gs>
              <a:gs pos="100000">
                <a:srgbClr val="FF3300"/>
              </a:gs>
            </a:gsLst>
            <a:lin ang="18900000" scaled="1"/>
          </a:gradFill>
          <a:ln w="76200" cmpd="tri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Аппарат для передачи информации на расстоянии. (мобильный …)</a:t>
            </a:r>
          </a:p>
        </p:txBody>
      </p:sp>
      <p:pic>
        <p:nvPicPr>
          <p:cNvPr id="3171" name="Picture 99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797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2" name="Picture 100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476250"/>
            <a:ext cx="3587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5076825" y="2781300"/>
            <a:ext cx="3816350" cy="26638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18900000" scaled="1"/>
          </a:gradFill>
          <a:ln w="76200" cmpd="tri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3200" b="1">
                <a:solidFill>
                  <a:srgbClr val="663300"/>
                </a:solidFill>
              </a:rPr>
              <a:t>Дорожный знак, который  устанавливают вблизи школ? «Осторожно…»</a:t>
            </a:r>
            <a:r>
              <a:rPr kumimoji="0" lang="ru-RU" sz="3200"/>
              <a:t> </a:t>
            </a:r>
          </a:p>
        </p:txBody>
      </p:sp>
      <p:sp>
        <p:nvSpPr>
          <p:cNvPr id="3174" name="Rectangle 102"/>
          <p:cNvSpPr>
            <a:spLocks noChangeArrowheads="1"/>
          </p:cNvSpPr>
          <p:nvPr/>
        </p:nvSpPr>
        <p:spPr bwMode="auto">
          <a:xfrm>
            <a:off x="539750" y="1557338"/>
            <a:ext cx="4033838" cy="49688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CCFF33"/>
              </a:gs>
              <a:gs pos="100000">
                <a:schemeClr val="folHlink"/>
              </a:gs>
            </a:gsLst>
            <a:lin ang="18900000" scaled="1"/>
          </a:gradFill>
          <a:ln w="76200" cmpd="tri">
            <a:solidFill>
              <a:schemeClr val="folHlink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Состояние, когда не угрожает опасность.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Оно может быть обеспечено, при условии соблюдения правил всеми участниками дорожного движения.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500"/>
                            </p:stCondLst>
                            <p:childTnLst>
                              <p:par>
                                <p:cTn id="1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500"/>
                            </p:stCondLst>
                            <p:childTnLst>
                              <p:par>
                                <p:cTn id="2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000"/>
                            </p:stCondLst>
                            <p:childTnLst>
                              <p:par>
                                <p:cTn id="2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3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"/>
                            </p:stCondLst>
                            <p:childTnLst>
                              <p:par>
                                <p:cTn id="2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3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3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500"/>
                            </p:stCondLst>
                            <p:childTnLst>
                              <p:par>
                                <p:cTn id="2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000"/>
                            </p:stCondLst>
                            <p:childTnLst>
                              <p:par>
                                <p:cTn id="2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500"/>
                            </p:stCondLst>
                            <p:childTnLst>
                              <p:par>
                                <p:cTn id="2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000"/>
                            </p:stCondLst>
                            <p:childTnLst>
                              <p:par>
                                <p:cTn id="2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500"/>
                            </p:stCondLst>
                            <p:childTnLst>
                              <p:par>
                                <p:cTn id="2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3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00"/>
                            </p:stCondLst>
                            <p:childTnLst>
                              <p:par>
                                <p:cTn id="3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500"/>
                            </p:stCondLst>
                            <p:childTnLst>
                              <p:par>
                                <p:cTn id="3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500"/>
                                        <p:tgtEl>
                                          <p:spTgt spid="3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" dur="500"/>
                                        <p:tgtEl>
                                          <p:spTgt spid="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500"/>
                            </p:stCondLst>
                            <p:childTnLst>
                              <p:par>
                                <p:cTn id="3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0" dur="500"/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500"/>
                            </p:stCondLst>
                            <p:childTnLst>
                              <p:par>
                                <p:cTn id="3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" dur="500"/>
                                        <p:tgtEl>
                                          <p:spTgt spid="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000"/>
                            </p:stCondLst>
                            <p:childTnLst>
                              <p:par>
                                <p:cTn id="3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00"/>
                            </p:stCondLst>
                            <p:childTnLst>
                              <p:par>
                                <p:cTn id="3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4" dur="500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000"/>
                            </p:stCondLst>
                            <p:childTnLst>
                              <p:par>
                                <p:cTn id="3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8" dur="500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500"/>
                            </p:stCondLst>
                            <p:childTnLst>
                              <p:par>
                                <p:cTn id="3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2" dur="500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000"/>
                            </p:stCondLst>
                            <p:childTnLst>
                              <p:par>
                                <p:cTn id="3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2500"/>
                            </p:stCondLst>
                            <p:childTnLst>
                              <p:par>
                                <p:cTn id="3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0" dur="5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2" grpId="0" animBg="1"/>
      <p:bldP spid="3152" grpId="1" animBg="1"/>
      <p:bldP spid="3154" grpId="0" animBg="1"/>
      <p:bldP spid="3154" grpId="1" animBg="1"/>
      <p:bldP spid="3155" grpId="0" animBg="1"/>
      <p:bldP spid="3155" grpId="1" animBg="1"/>
      <p:bldP spid="3163" grpId="0" animBg="1"/>
      <p:bldP spid="3163" grpId="1" animBg="1"/>
      <p:bldP spid="3165" grpId="0" animBg="1"/>
      <p:bldP spid="3165" grpId="1" animBg="1"/>
      <p:bldP spid="3168" grpId="0" animBg="1"/>
      <p:bldP spid="3168" grpId="1" animBg="1"/>
      <p:bldP spid="3170" grpId="0" animBg="1"/>
      <p:bldP spid="3170" grpId="1" animBg="1"/>
      <p:bldP spid="3173" grpId="0" animBg="1"/>
      <p:bldP spid="3173" grpId="1" animBg="1"/>
      <p:bldP spid="3174" grpId="0" animBg="1"/>
      <p:bldP spid="317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324850" cy="1104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b="1" smtClean="0"/>
              <a:t>МОЛОДЦЫ!</a:t>
            </a:r>
          </a:p>
        </p:txBody>
      </p:sp>
      <p:pic>
        <p:nvPicPr>
          <p:cNvPr id="17417" name="Picture 9" descr="Картинка 83 из 1494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6160" b="5072"/>
          <a:stretch>
            <a:fillRect/>
          </a:stretch>
        </p:blipFill>
        <p:spPr>
          <a:xfrm>
            <a:off x="3563938" y="2205038"/>
            <a:ext cx="2687637" cy="3582987"/>
          </a:xfrm>
          <a:ln w="76200" cmpd="tri">
            <a:solidFill>
              <a:schemeClr val="tx2"/>
            </a:solidFill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167</Words>
  <Application>Microsoft Office PowerPoint</Application>
  <PresentationFormat>Экран (4:3)</PresentationFormat>
  <Paragraphs>76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Garamond</vt:lpstr>
      <vt:lpstr>Wingdings</vt:lpstr>
      <vt:lpstr>Calibri</vt:lpstr>
      <vt:lpstr>Times New Roman</vt:lpstr>
      <vt:lpstr>Поток</vt:lpstr>
      <vt:lpstr>Кроссворд по ПДД </vt:lpstr>
      <vt:lpstr>Слайд 2</vt:lpstr>
      <vt:lpstr>МОЛОДЦЫ!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по ПДД </dc:title>
  <dc:creator>Елена</dc:creator>
  <cp:lastModifiedBy>Admin</cp:lastModifiedBy>
  <cp:revision>32</cp:revision>
  <dcterms:created xsi:type="dcterms:W3CDTF">2009-05-17T05:31:04Z</dcterms:created>
  <dcterms:modified xsi:type="dcterms:W3CDTF">2012-03-28T10:34:31Z</dcterms:modified>
</cp:coreProperties>
</file>