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6" r:id="rId3"/>
    <p:sldId id="277" r:id="rId4"/>
    <p:sldId id="284" r:id="rId5"/>
    <p:sldId id="258" r:id="rId6"/>
    <p:sldId id="259" r:id="rId7"/>
    <p:sldId id="260" r:id="rId8"/>
    <p:sldId id="279" r:id="rId9"/>
    <p:sldId id="285" r:id="rId10"/>
    <p:sldId id="289" r:id="rId11"/>
    <p:sldId id="287" r:id="rId12"/>
    <p:sldId id="269" r:id="rId13"/>
    <p:sldId id="280" r:id="rId14"/>
    <p:sldId id="281" r:id="rId15"/>
    <p:sldId id="282" r:id="rId16"/>
    <p:sldId id="283" r:id="rId17"/>
    <p:sldId id="274" r:id="rId18"/>
    <p:sldId id="266" r:id="rId19"/>
    <p:sldId id="264" r:id="rId20"/>
    <p:sldId id="265" r:id="rId21"/>
    <p:sldId id="273" r:id="rId22"/>
    <p:sldId id="261" r:id="rId23"/>
    <p:sldId id="290" r:id="rId24"/>
    <p:sldId id="27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3D2"/>
    <a:srgbClr val="879F81"/>
    <a:srgbClr val="FFFFCC"/>
    <a:srgbClr val="FFCCCC"/>
    <a:srgbClr val="FFCC99"/>
    <a:srgbClr val="CC6600"/>
    <a:srgbClr val="97C3A8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BA709D-D713-4564-A74F-2FC27CF53FFC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0418BB-5942-4E00-9E91-675767D40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-76200" y="228600"/>
            <a:ext cx="2743200" cy="1981200"/>
            <a:chOff x="180" y="384"/>
            <a:chExt cx="1654" cy="1520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32" y="432"/>
              <a:ext cx="1396" cy="8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76" y="576"/>
              <a:ext cx="720" cy="766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672" y="720"/>
              <a:ext cx="480" cy="527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768" y="816"/>
              <a:ext cx="288" cy="286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64" y="1170"/>
              <a:ext cx="404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64" y="1140"/>
              <a:ext cx="212" cy="682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344" y="432"/>
              <a:ext cx="481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92" y="624"/>
              <a:ext cx="956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36" y="384"/>
              <a:ext cx="816" cy="769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912" y="960"/>
              <a:ext cx="861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9" name="Picture 22" descr="18009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1800" y="49530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23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21" name="Picture 24" descr="4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5" descr="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6" descr="1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27" descr="6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 descr="Ky3uk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381000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9" descr="season_2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gray">
          <a:xfrm>
            <a:off x="381000" y="129540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750E-700D-48FF-88D4-50FF79B76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88D4-1FA0-467B-A23C-FC26F372C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31A02-EEC6-4827-A909-9787405DD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4248-9ED6-4806-B927-1631AEE39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D65741-061A-4331-A396-51AC209211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5DDF-06A3-4DE5-9999-C0CE1D313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F17AA-FF58-434B-99A7-42300B6DE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2316E-7909-4D56-B6FF-755FF171F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87EC-E942-47A9-AA79-AF73B5ADA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B725A-4E17-43E9-A363-368586D07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C5A3D-C1FF-49E3-8128-1F705B6BE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01CEA-6DD6-4402-A8AA-F06D88362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AFD56-4453-4333-9923-153864ADA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8C1ABC-476C-427C-A2C7-F111EF0F7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1905000" cy="1219200"/>
            <a:chOff x="180" y="384"/>
            <a:chExt cx="1654" cy="1520"/>
          </a:xfrm>
        </p:grpSpPr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432" y="431"/>
              <a:ext cx="1392" cy="8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180" y="432"/>
              <a:ext cx="1184" cy="8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84" y="432"/>
              <a:ext cx="1296" cy="1057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576" y="576"/>
              <a:ext cx="721" cy="76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69" y="815"/>
              <a:ext cx="288" cy="289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63" y="1170"/>
              <a:ext cx="405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63" y="1140"/>
              <a:ext cx="212" cy="685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343" y="431"/>
              <a:ext cx="481" cy="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92" y="623"/>
              <a:ext cx="958" cy="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1032" name="Picture 23" descr="4_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24" descr="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5" descr="12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26" descr="6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  <p:sldLayoutId id="2147483662" r:id="rId13"/>
  </p:sldLayoutIdLst>
  <p:transition>
    <p:split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ays.pravoslavie.ru/Images/ii14172&amp;2252.ht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ays.pravoslavie.ru/Images/ii14172&amp;2252.ht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s61.radikal.ru/i172/0901/81/97ffa50870a3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hyperlink" Target="http://www.pereskazhi.com/gallery/albums/userpics/10001/Ko4ergi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6" descr="000398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олна 3"/>
          <p:cNvSpPr/>
          <p:nvPr/>
        </p:nvSpPr>
        <p:spPr>
          <a:xfrm>
            <a:off x="838200" y="1295400"/>
            <a:ext cx="7620000" cy="3276600"/>
          </a:xfrm>
          <a:prstGeom prst="wave">
            <a:avLst/>
          </a:prstGeom>
          <a:solidFill>
            <a:srgbClr val="99D3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205740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40" name="Рисунок 4" descr="2243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962400"/>
            <a:ext cx="662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228600"/>
            <a:ext cx="77724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МОУ </a:t>
            </a:r>
            <a:r>
              <a:rPr lang="ru-RU" b="1" dirty="0" err="1" smtClean="0"/>
              <a:t>Криушинская</a:t>
            </a:r>
            <a:r>
              <a:rPr lang="ru-RU" b="1" dirty="0" smtClean="0"/>
              <a:t>  </a:t>
            </a:r>
            <a:r>
              <a:rPr lang="ru-RU" b="1" dirty="0"/>
              <a:t>средняя общеобразовательная школа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5257800"/>
            <a:ext cx="472440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/>
              <a:t>Учитель:</a:t>
            </a:r>
          </a:p>
          <a:p>
            <a:pPr>
              <a:defRPr/>
            </a:pPr>
            <a:r>
              <a:rPr lang="ru-RU" sz="2000" dirty="0"/>
              <a:t> </a:t>
            </a:r>
            <a:r>
              <a:rPr lang="ru-RU" sz="2000" b="1" dirty="0" err="1" smtClean="0"/>
              <a:t>Ананичева</a:t>
            </a:r>
            <a:r>
              <a:rPr lang="ru-RU" sz="2000" b="1" dirty="0" smtClean="0"/>
              <a:t> Надежда Ивановна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6324600"/>
            <a:ext cx="1524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/>
              <a:t>2011 </a:t>
            </a:r>
            <a:r>
              <a:rPr lang="ru-RU" b="1" dirty="0"/>
              <a:t>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1600" y="1905000"/>
            <a:ext cx="5251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Ноябрь-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полузимник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381000" y="4343400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onstantia" pitchFamily="18" charset="0"/>
              </a:rPr>
              <a:t>кукла "</a:t>
            </a:r>
            <a:r>
              <a:rPr lang="ru-RU" sz="3600" dirty="0" err="1">
                <a:latin typeface="Constantia" pitchFamily="18" charset="0"/>
              </a:rPr>
              <a:t>Крупеничка</a:t>
            </a:r>
            <a:r>
              <a:rPr lang="ru-RU" sz="3600" dirty="0">
                <a:latin typeface="Constantia" pitchFamily="18" charset="0"/>
              </a:rPr>
              <a:t>". </a:t>
            </a:r>
            <a:endParaRPr lang="en-US" sz="3600" dirty="0">
              <a:latin typeface="Constantia" pitchFamily="18" charset="0"/>
            </a:endParaRPr>
          </a:p>
          <a:p>
            <a:pPr algn="ctr"/>
            <a:r>
              <a:rPr lang="ru-RU" sz="3600" dirty="0">
                <a:latin typeface="Constantia" pitchFamily="18" charset="0"/>
              </a:rPr>
              <a:t>В ее основе - холщовый мешочек с гречихой, украшенный нитями, тканями. </a:t>
            </a:r>
          </a:p>
        </p:txBody>
      </p:sp>
      <p:pic>
        <p:nvPicPr>
          <p:cNvPr id="21506" name="Рисунок 2" descr="P10200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44196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43400" y="457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457200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atin typeface="Constantia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2800" y="457200"/>
            <a:ext cx="5561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</a:rPr>
              <a:t>Куклы обереги 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 descr="0eac4c3e740bВасилис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36687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 descr="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438400"/>
            <a:ext cx="34861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371600" y="152400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Book Antiqua" pitchFamily="18" charset="0"/>
              </a:rPr>
              <a:t> ОСЕННИЙ КАЛЕНДАРЬ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838200" y="914400"/>
            <a:ext cx="6705600" cy="5943600"/>
          </a:xfrm>
          <a:prstGeom prst="verticalScroll">
            <a:avLst>
              <a:gd name="adj" fmla="val 1386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676400" y="1676400"/>
            <a:ext cx="4953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r>
              <a:rPr lang="ru-RU" sz="2000" b="1" dirty="0" smtClean="0"/>
              <a:t>1 ноября. </a:t>
            </a:r>
            <a:r>
              <a:rPr lang="ru-RU" dirty="0" smtClean="0"/>
              <a:t>Проводы осени, встреча зимы.</a:t>
            </a:r>
          </a:p>
          <a:p>
            <a:r>
              <a:rPr lang="ru-RU" b="1" i="1" dirty="0" smtClean="0"/>
              <a:t>4 </a:t>
            </a:r>
            <a:r>
              <a:rPr lang="ru-RU" sz="2000" b="1" i="1" dirty="0" smtClean="0"/>
              <a:t>ноября</a:t>
            </a:r>
            <a:r>
              <a:rPr lang="ru-RU" i="1" dirty="0" smtClean="0"/>
              <a:t>.</a:t>
            </a:r>
            <a:r>
              <a:rPr lang="ru-RU" dirty="0" smtClean="0"/>
              <a:t> День Казанской Богоматери</a:t>
            </a:r>
          </a:p>
          <a:p>
            <a:r>
              <a:rPr lang="ru-RU" sz="2000" b="1" dirty="0" smtClean="0"/>
              <a:t>8 ноября</a:t>
            </a:r>
            <a:r>
              <a:rPr lang="ru-RU" dirty="0" smtClean="0"/>
              <a:t>. День Дмитрия </a:t>
            </a:r>
            <a:r>
              <a:rPr lang="ru-RU" dirty="0" err="1" smtClean="0"/>
              <a:t>Солунского</a:t>
            </a:r>
            <a:r>
              <a:rPr lang="ru-RU" dirty="0" smtClean="0"/>
              <a:t>. Родительский день</a:t>
            </a:r>
            <a:endParaRPr lang="ru-RU" b="1" dirty="0" smtClean="0"/>
          </a:p>
          <a:p>
            <a:r>
              <a:rPr lang="ru-RU" sz="2000" b="1" dirty="0" smtClean="0"/>
              <a:t>10 ноября </a:t>
            </a:r>
            <a:r>
              <a:rPr lang="ru-RU" dirty="0" err="1" smtClean="0"/>
              <a:t>Ненила-льняница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Параскева</a:t>
            </a:r>
            <a:r>
              <a:rPr lang="ru-RU" dirty="0" smtClean="0"/>
              <a:t> Пятница</a:t>
            </a:r>
          </a:p>
          <a:p>
            <a:r>
              <a:rPr lang="ru-RU" b="1" i="1" dirty="0" smtClean="0"/>
              <a:t>12 </a:t>
            </a:r>
            <a:r>
              <a:rPr lang="ru-RU" b="1" i="1" dirty="0"/>
              <a:t>НОЯБРЯ. </a:t>
            </a:r>
            <a:r>
              <a:rPr lang="ru-RU" dirty="0" err="1"/>
              <a:t>Зиновий-синичник</a:t>
            </a:r>
            <a:r>
              <a:rPr lang="ru-RU" dirty="0"/>
              <a:t>.</a:t>
            </a:r>
          </a:p>
          <a:p>
            <a:r>
              <a:rPr lang="ru-RU" b="1" i="1" dirty="0"/>
              <a:t>13 НОЯБРЯ. </a:t>
            </a:r>
            <a:r>
              <a:rPr lang="ru-RU" dirty="0" err="1"/>
              <a:t>Юровая</a:t>
            </a:r>
            <a:r>
              <a:rPr lang="ru-RU" dirty="0"/>
              <a:t> – праздник рыбаков и охотников.</a:t>
            </a:r>
          </a:p>
          <a:p>
            <a:r>
              <a:rPr lang="ru-RU" b="1" i="1" dirty="0"/>
              <a:t>14 НОЯБРЯ. </a:t>
            </a:r>
            <a:r>
              <a:rPr lang="ru-RU" dirty="0"/>
              <a:t>Кузьминки – об осени поминки</a:t>
            </a:r>
            <a:r>
              <a:rPr lang="ru-RU" dirty="0" smtClean="0"/>
              <a:t>.</a:t>
            </a:r>
          </a:p>
          <a:p>
            <a:r>
              <a:rPr lang="ru-RU" sz="2000" b="1" dirty="0" smtClean="0"/>
              <a:t>21 ноября</a:t>
            </a:r>
            <a:r>
              <a:rPr lang="ru-RU" sz="2000" dirty="0" smtClean="0"/>
              <a:t> </a:t>
            </a:r>
            <a:r>
              <a:rPr lang="ru-RU" dirty="0" smtClean="0"/>
              <a:t>Михаил. Михайлов день</a:t>
            </a:r>
          </a:p>
          <a:p>
            <a:r>
              <a:rPr lang="ru-RU" sz="2000" b="1" dirty="0" smtClean="0"/>
              <a:t>22 ноября</a:t>
            </a:r>
            <a:r>
              <a:rPr lang="ru-RU" dirty="0" smtClean="0"/>
              <a:t>. Матрены зимние. </a:t>
            </a:r>
          </a:p>
          <a:p>
            <a:r>
              <a:rPr lang="ru-RU" sz="2000" b="1" dirty="0" smtClean="0"/>
              <a:t>24 ноября</a:t>
            </a:r>
            <a:r>
              <a:rPr lang="ru-RU" sz="2000" dirty="0" smtClean="0"/>
              <a:t>.</a:t>
            </a:r>
            <a:r>
              <a:rPr lang="ru-RU" dirty="0" smtClean="0"/>
              <a:t> Федор Студит землю студит</a:t>
            </a:r>
          </a:p>
          <a:p>
            <a:r>
              <a:rPr lang="ru-RU" sz="2000" b="1" i="1" dirty="0" smtClean="0"/>
              <a:t>26 ноября</a:t>
            </a:r>
            <a:r>
              <a:rPr lang="ru-RU" i="1" dirty="0" smtClean="0"/>
              <a:t>.</a:t>
            </a:r>
            <a:r>
              <a:rPr lang="ru-RU" dirty="0" smtClean="0"/>
              <a:t> Иоанн Златоуст.</a:t>
            </a:r>
            <a:r>
              <a:rPr lang="ru-RU" i="1" dirty="0" smtClean="0"/>
              <a:t> </a:t>
            </a:r>
          </a:p>
          <a:p>
            <a:r>
              <a:rPr lang="ru-RU" sz="2000" b="1" i="1" dirty="0" smtClean="0"/>
              <a:t>29 ноября</a:t>
            </a:r>
            <a:r>
              <a:rPr lang="ru-RU" i="1" dirty="0" smtClean="0"/>
              <a:t>.</a:t>
            </a:r>
            <a:r>
              <a:rPr lang="ru-RU" dirty="0" smtClean="0"/>
              <a:t> Матфей Апостол. Матвеев день.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b="1" i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4" descr="Параскева Пятница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60350"/>
            <a:ext cx="2327275" cy="2881313"/>
          </a:xfrm>
        </p:spPr>
      </p:pic>
      <p:pic>
        <p:nvPicPr>
          <p:cNvPr id="6148" name="Picture 11" descr="Сегодня отмечается праздник святых Кузьмы и Демьян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08625" y="188913"/>
            <a:ext cx="3097213" cy="2374900"/>
          </a:xfrm>
          <a:noFill/>
        </p:spPr>
      </p:pic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0" y="3573463"/>
            <a:ext cx="2714625" cy="160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10 ноября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Параскева Пятница</a:t>
            </a:r>
          </a:p>
        </p:txBody>
      </p:sp>
      <p:pic>
        <p:nvPicPr>
          <p:cNvPr id="6150" name="Picture 15" descr="Икона Архистратига Михаила. Спасо-Преображенская церковь комплекса Храма Христа Спасителя.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492500" y="2852738"/>
            <a:ext cx="1958975" cy="1981200"/>
          </a:xfrm>
          <a:noFill/>
        </p:spPr>
      </p:pic>
      <p:sp>
        <p:nvSpPr>
          <p:cNvPr id="6151" name="WordArt 18"/>
          <p:cNvSpPr>
            <a:spLocks noChangeArrowheads="1" noChangeShapeType="1" noTextEdit="1"/>
          </p:cNvSpPr>
          <p:nvPr/>
        </p:nvSpPr>
        <p:spPr bwMode="auto">
          <a:xfrm>
            <a:off x="2916238" y="5084763"/>
            <a:ext cx="33845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21 ноября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Михайлов день</a:t>
            </a:r>
          </a:p>
        </p:txBody>
      </p:sp>
      <p:sp>
        <p:nvSpPr>
          <p:cNvPr id="6152" name="WordArt 19"/>
          <p:cNvSpPr>
            <a:spLocks noChangeArrowheads="1" noChangeShapeType="1" noTextEdit="1"/>
          </p:cNvSpPr>
          <p:nvPr/>
        </p:nvSpPr>
        <p:spPr bwMode="auto">
          <a:xfrm>
            <a:off x="6300788" y="3357563"/>
            <a:ext cx="2714625" cy="160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14 ноября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Кузьма и Демьян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Параскева Пятниц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26670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4356100" y="2924175"/>
            <a:ext cx="3529013" cy="268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10 ноября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Параскева Пятница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6" descr="Сегодня отмечается праздник святых Кузьмы и Демьян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33375"/>
            <a:ext cx="5329238" cy="4086225"/>
          </a:xfrm>
          <a:noFill/>
        </p:spPr>
      </p:pic>
      <p:sp>
        <p:nvSpPr>
          <p:cNvPr id="9220" name="WordArt 10"/>
          <p:cNvSpPr>
            <a:spLocks noChangeArrowheads="1" noChangeShapeType="1" noTextEdit="1"/>
          </p:cNvSpPr>
          <p:nvPr/>
        </p:nvSpPr>
        <p:spPr bwMode="auto">
          <a:xfrm>
            <a:off x="4427538" y="4437063"/>
            <a:ext cx="4248150" cy="1963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14 ноября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Кузьма и Демьян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10243" name="Picture 7" descr="Икона Архистратига Михаила. Спасо-Преображенская церковь комплекса Храма Христа Спасител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97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11"/>
          <p:cNvSpPr>
            <a:spLocks noChangeArrowheads="1" noChangeShapeType="1" noTextEdit="1"/>
          </p:cNvSpPr>
          <p:nvPr/>
        </p:nvSpPr>
        <p:spPr bwMode="auto">
          <a:xfrm>
            <a:off x="2916238" y="4724400"/>
            <a:ext cx="489585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21 ноября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Михайлов день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1371600" y="152400"/>
            <a:ext cx="6705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Book Antiqua" pitchFamily="18" charset="0"/>
              </a:rPr>
              <a:t>ЧАСТУШКИ</a:t>
            </a:r>
          </a:p>
        </p:txBody>
      </p:sp>
      <p:pic>
        <p:nvPicPr>
          <p:cNvPr id="26626" name="Рисунок 3" descr="3017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743200"/>
            <a:ext cx="31400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896208">
            <a:off x="236538" y="1562100"/>
            <a:ext cx="2743200" cy="1108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Вот те прялка, вот те лён,</a:t>
            </a:r>
          </a:p>
          <a:p>
            <a:pPr>
              <a:defRPr/>
            </a:pPr>
            <a:r>
              <a:rPr lang="ru-RU" sz="1600" dirty="0"/>
              <a:t>Вот те сорок веретён.</a:t>
            </a:r>
          </a:p>
          <a:p>
            <a:pPr>
              <a:defRPr/>
            </a:pPr>
            <a:r>
              <a:rPr lang="ru-RU" sz="1600" dirty="0"/>
              <a:t>Ты сиди </a:t>
            </a:r>
            <a:r>
              <a:rPr lang="ru-RU" sz="1600" dirty="0" err="1"/>
              <a:t>попрядывай</a:t>
            </a:r>
            <a:r>
              <a:rPr lang="ru-RU" sz="1600" dirty="0"/>
              <a:t>.</a:t>
            </a:r>
          </a:p>
          <a:p>
            <a:pPr>
              <a:defRPr/>
            </a:pPr>
            <a:r>
              <a:rPr lang="ru-RU" sz="1600" dirty="0"/>
              <a:t>На меня поглядывай.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1143000"/>
            <a:ext cx="2667000" cy="107791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Меня бойкую, весёлую</a:t>
            </a:r>
          </a:p>
          <a:p>
            <a:pPr>
              <a:defRPr/>
            </a:pPr>
            <a:r>
              <a:rPr lang="ru-RU" sz="1600" dirty="0"/>
              <a:t>Никто не проведёт</a:t>
            </a:r>
          </a:p>
          <a:p>
            <a:pPr>
              <a:defRPr/>
            </a:pPr>
            <a:r>
              <a:rPr lang="ru-RU" sz="1600" dirty="0"/>
              <a:t>Да и русскую частушку</a:t>
            </a:r>
          </a:p>
          <a:p>
            <a:pPr>
              <a:defRPr/>
            </a:pPr>
            <a:r>
              <a:rPr lang="ru-RU" sz="1600" dirty="0"/>
              <a:t>Никто лучше не споёт!</a:t>
            </a:r>
          </a:p>
        </p:txBody>
      </p:sp>
      <p:sp>
        <p:nvSpPr>
          <p:cNvPr id="7" name="TextBox 6"/>
          <p:cNvSpPr txBox="1"/>
          <p:nvPr/>
        </p:nvSpPr>
        <p:spPr>
          <a:xfrm rot="740660">
            <a:off x="6477000" y="1600200"/>
            <a:ext cx="2514600" cy="1077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У меня четыре шали,</a:t>
            </a:r>
          </a:p>
          <a:p>
            <a:pPr>
              <a:defRPr/>
            </a:pPr>
            <a:r>
              <a:rPr lang="ru-RU" sz="1600" dirty="0"/>
              <a:t>Пятая пуховая.</a:t>
            </a:r>
          </a:p>
          <a:p>
            <a:pPr>
              <a:defRPr/>
            </a:pPr>
            <a:r>
              <a:rPr lang="ru-RU" sz="1600" dirty="0"/>
              <a:t>Не одна я боевая –</a:t>
            </a:r>
          </a:p>
          <a:p>
            <a:pPr>
              <a:defRPr/>
            </a:pPr>
            <a:r>
              <a:rPr lang="ru-RU" sz="1600" dirty="0"/>
              <a:t>Вся семья весёлая.</a:t>
            </a:r>
          </a:p>
        </p:txBody>
      </p:sp>
      <p:sp>
        <p:nvSpPr>
          <p:cNvPr id="8" name="TextBox 7"/>
          <p:cNvSpPr txBox="1"/>
          <p:nvPr/>
        </p:nvSpPr>
        <p:spPr>
          <a:xfrm rot="715196">
            <a:off x="80963" y="4927600"/>
            <a:ext cx="2819400" cy="10779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Говорят, иголки колки,</a:t>
            </a:r>
          </a:p>
          <a:p>
            <a:pPr>
              <a:defRPr/>
            </a:pPr>
            <a:r>
              <a:rPr lang="ru-RU" sz="1600" dirty="0"/>
              <a:t>Им нельзя </a:t>
            </a:r>
            <a:r>
              <a:rPr lang="ru-RU" sz="1600" dirty="0" err="1"/>
              <a:t>неколким</a:t>
            </a:r>
            <a:r>
              <a:rPr lang="ru-RU" sz="1600" dirty="0"/>
              <a:t> быть,</a:t>
            </a:r>
          </a:p>
          <a:p>
            <a:pPr>
              <a:defRPr/>
            </a:pPr>
            <a:r>
              <a:rPr lang="ru-RU" sz="1600" dirty="0"/>
              <a:t>Говорят, девчонки бойки,</a:t>
            </a:r>
          </a:p>
          <a:p>
            <a:pPr>
              <a:defRPr/>
            </a:pPr>
            <a:r>
              <a:rPr lang="ru-RU" sz="1600" dirty="0"/>
              <a:t>Им нельзя небойким быть.</a:t>
            </a: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3352800" y="5257800"/>
            <a:ext cx="2667000" cy="10779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Мы с подружкою вдвоём</a:t>
            </a:r>
          </a:p>
          <a:p>
            <a:r>
              <a:rPr lang="ru-RU" sz="1600"/>
              <a:t>Теребили в поле лён.</a:t>
            </a:r>
          </a:p>
          <a:p>
            <a:r>
              <a:rPr lang="ru-RU" sz="1600"/>
              <a:t>Теребили, говорили:</a:t>
            </a:r>
          </a:p>
          <a:p>
            <a:r>
              <a:rPr lang="ru-RU" sz="1600"/>
              <a:t>Ныне замуж не пойдём!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 rot="-483101">
            <a:off x="6337300" y="4987925"/>
            <a:ext cx="2743200" cy="1108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Серебрушки-серебрушки,</a:t>
            </a:r>
          </a:p>
          <a:p>
            <a:r>
              <a:rPr lang="ru-RU" sz="1600"/>
              <a:t>Серебрушки-денежки.</a:t>
            </a:r>
          </a:p>
          <a:p>
            <a:r>
              <a:rPr lang="ru-RU" sz="1600"/>
              <a:t>Мы нигде не пропадём</a:t>
            </a:r>
          </a:p>
          <a:p>
            <a:r>
              <a:rPr lang="ru-RU" sz="1600"/>
              <a:t>Боевые девушки.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1371600" y="152400"/>
            <a:ext cx="6705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Book Antiqua" pitchFamily="18" charset="0"/>
              </a:rPr>
              <a:t>ОТГАДАЙ ЗАГАДКИ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52400" y="1295400"/>
            <a:ext cx="4786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Дом зелёный тесноват:</a:t>
            </a:r>
          </a:p>
          <a:p>
            <a:r>
              <a:rPr lang="ru-RU" sz="2400" b="1"/>
              <a:t>Узкий, длинный, гладкий.</a:t>
            </a:r>
          </a:p>
          <a:p>
            <a:r>
              <a:rPr lang="ru-RU" sz="2400" b="1"/>
              <a:t>В доме рядышком сидят</a:t>
            </a:r>
          </a:p>
          <a:p>
            <a:r>
              <a:rPr lang="ru-RU" sz="2400" b="1"/>
              <a:t>Круглые ребятки.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800600" y="4191000"/>
            <a:ext cx="411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Летом – в огороде,</a:t>
            </a:r>
          </a:p>
          <a:p>
            <a:r>
              <a:rPr lang="ru-RU" sz="2400" b="1"/>
              <a:t>Свежие, зелёные,</a:t>
            </a:r>
          </a:p>
          <a:p>
            <a:r>
              <a:rPr lang="ru-RU" sz="2400" b="1"/>
              <a:t>А зимою – в бочке,</a:t>
            </a:r>
          </a:p>
          <a:p>
            <a:r>
              <a:rPr lang="ru-RU" sz="2400" b="1"/>
              <a:t>Крепкие, солёные.</a:t>
            </a:r>
          </a:p>
        </p:txBody>
      </p:sp>
      <p:pic>
        <p:nvPicPr>
          <p:cNvPr id="7" name="Picture 3" descr="D:\КАРТИНКИ\Фрукты\437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733800"/>
            <a:ext cx="37068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:\КАРТИНКИ\Фрукты\437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33051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1371600" y="1524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ook Antiqua" pitchFamily="18" charset="0"/>
              </a:rPr>
              <a:t>ПРИМЕТЫ ОСЕНИ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4572000" cy="5016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Много желудей в сентябре на дубу –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Листопад проходит быстро –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Воробьи перелетают стайками с места на место – 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Облака идут низко – 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Иней на деревьях – 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Пасмурная холодная погода проясняется к ночи – 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Комары в ноябре -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371600"/>
            <a:ext cx="3733800" cy="5016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/>
              <a:t>будет заморозок.</a:t>
            </a:r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r>
              <a:rPr lang="ru-RU" sz="2000" b="1" dirty="0"/>
              <a:t>перед сильным ветром. </a:t>
            </a:r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r>
              <a:rPr lang="ru-RU" sz="2000" b="1" dirty="0"/>
              <a:t>к лютой зиме.</a:t>
            </a:r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r>
              <a:rPr lang="ru-RU" sz="2000" b="1" dirty="0"/>
              <a:t>ожидай стужи.</a:t>
            </a:r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r>
              <a:rPr lang="ru-RU" sz="2000" b="1" dirty="0"/>
              <a:t>зима будет холодная.</a:t>
            </a:r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r>
              <a:rPr lang="ru-RU" sz="2000" b="1" dirty="0"/>
              <a:t>к морозу.</a:t>
            </a:r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r>
              <a:rPr lang="ru-RU" sz="2000" b="1" dirty="0"/>
              <a:t>быть мягкой зиме.                                      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810000" y="1752600"/>
            <a:ext cx="29718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000500" y="2628900"/>
            <a:ext cx="205740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743200" y="2590800"/>
            <a:ext cx="3505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48000" y="4038600"/>
            <a:ext cx="3581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48000" y="4648200"/>
            <a:ext cx="4038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3467100" y="2400300"/>
            <a:ext cx="373380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43200" y="6172200"/>
            <a:ext cx="3352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187450" y="228600"/>
            <a:ext cx="6480175" cy="342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Народная культура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в русских праздниках</a:t>
            </a:r>
          </a:p>
        </p:txBody>
      </p:sp>
      <p:pic>
        <p:nvPicPr>
          <p:cNvPr id="3" name="i-main-pic" descr="Картинка 35 из 8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743200"/>
            <a:ext cx="2852737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0" descr="000381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371600" y="152400"/>
            <a:ext cx="6705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Book Antiqua" pitchFamily="18" charset="0"/>
              </a:rPr>
              <a:t>СОБЕРИ ПОСЛОВИЦУ</a:t>
            </a:r>
          </a:p>
        </p:txBody>
      </p:sp>
      <p:sp>
        <p:nvSpPr>
          <p:cNvPr id="5" name="Прямоугольник 4"/>
          <p:cNvSpPr/>
          <p:nvPr/>
        </p:nvSpPr>
        <p:spPr>
          <a:xfrm rot="21073279">
            <a:off x="1493838" y="4573588"/>
            <a:ext cx="2074862" cy="763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осенью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0" y="3352800"/>
            <a:ext cx="2066925" cy="763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7" name="Прямоугольник 6"/>
          <p:cNvSpPr/>
          <p:nvPr/>
        </p:nvSpPr>
        <p:spPr>
          <a:xfrm rot="802476">
            <a:off x="6232525" y="1828800"/>
            <a:ext cx="2066925" cy="763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зима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00800" y="4953000"/>
            <a:ext cx="2066925" cy="763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ноябре</a:t>
            </a:r>
          </a:p>
        </p:txBody>
      </p:sp>
      <p:sp>
        <p:nvSpPr>
          <p:cNvPr id="9" name="Прямоугольник 8"/>
          <p:cNvSpPr/>
          <p:nvPr/>
        </p:nvSpPr>
        <p:spPr>
          <a:xfrm rot="21358895">
            <a:off x="481013" y="3055938"/>
            <a:ext cx="2432050" cy="763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борются.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62200" y="1447800"/>
            <a:ext cx="2066925" cy="763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9600" y="60198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</a:rPr>
              <a:t>В ноябре зима с осенью борются.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1371600" y="152400"/>
            <a:ext cx="6705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 Antiqua" pitchFamily="18" charset="0"/>
              </a:rPr>
              <a:t>ПОПОЁМ  И ПОИГРАЕМ</a:t>
            </a:r>
            <a:endParaRPr lang="ru-RU" sz="4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27650" name="Рисунок 3" descr="2905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590800"/>
            <a:ext cx="27574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4648200"/>
            <a:ext cx="3276600" cy="954107"/>
          </a:xfrm>
          <a:prstGeom prst="rect">
            <a:avLst/>
          </a:prstGeom>
          <a:solidFill>
            <a:srgbClr val="CC66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«В хороводе</a:t>
            </a:r>
          </a:p>
          <a:p>
            <a:pPr algn="ctr">
              <a:defRPr/>
            </a:pPr>
            <a:r>
              <a:rPr lang="ru-RU" sz="2800" b="1" dirty="0" smtClean="0"/>
              <a:t>были мы»</a:t>
            </a:r>
            <a:endParaRPr lang="ru-RU" sz="28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Картинка 18 из 63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886200"/>
            <a:ext cx="4929188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14313" y="571500"/>
            <a:ext cx="4572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Скоро белые метели</a:t>
            </a:r>
          </a:p>
          <a:p>
            <a:r>
              <a:rPr lang="ru-RU" sz="2000" b="1"/>
              <a:t>Снег подымут от земли,</a:t>
            </a:r>
          </a:p>
          <a:p>
            <a:r>
              <a:rPr lang="ru-RU" sz="2000" b="1"/>
              <a:t>Улетают, улетели,</a:t>
            </a:r>
          </a:p>
          <a:p>
            <a:r>
              <a:rPr lang="ru-RU" sz="2000" b="1"/>
              <a:t>Улетели журавли.</a:t>
            </a:r>
          </a:p>
          <a:p>
            <a:r>
              <a:rPr lang="ru-RU" sz="2000" b="1"/>
              <a:t>Не слыхать кукушек в роще,</a:t>
            </a:r>
          </a:p>
          <a:p>
            <a:r>
              <a:rPr lang="ru-RU" sz="2000" b="1"/>
              <a:t>И скворечник опустел,</a:t>
            </a:r>
          </a:p>
          <a:p>
            <a:r>
              <a:rPr lang="ru-RU" sz="2000" b="1"/>
              <a:t>Аист крыльями полощет-</a:t>
            </a:r>
          </a:p>
          <a:p>
            <a:r>
              <a:rPr lang="ru-RU" sz="2000" b="1"/>
              <a:t>Улетает, улетел.</a:t>
            </a:r>
          </a:p>
          <a:p>
            <a:endParaRPr lang="ru-RU" sz="2000" b="1"/>
          </a:p>
          <a:p>
            <a:r>
              <a:rPr lang="ru-RU" sz="2000" b="1"/>
              <a:t>Лист качается узорный</a:t>
            </a:r>
          </a:p>
          <a:p>
            <a:r>
              <a:rPr lang="ru-RU" sz="2000" b="1"/>
              <a:t>В синей луже на воде.</a:t>
            </a:r>
          </a:p>
          <a:p>
            <a:r>
              <a:rPr lang="ru-RU" sz="2000" b="1"/>
              <a:t>Ходят грач с грачихой чёрной</a:t>
            </a:r>
          </a:p>
          <a:p>
            <a:r>
              <a:rPr lang="ru-RU" sz="2000" b="1"/>
              <a:t>В огороде, по гряде.</a:t>
            </a:r>
          </a:p>
          <a:p>
            <a:r>
              <a:rPr lang="ru-RU" sz="2000" b="1"/>
              <a:t>Осыпаясь, пожелтели</a:t>
            </a:r>
          </a:p>
          <a:p>
            <a:r>
              <a:rPr lang="ru-RU" sz="2000" b="1"/>
              <a:t>Солнца редкие лучи,</a:t>
            </a:r>
          </a:p>
          <a:p>
            <a:r>
              <a:rPr lang="ru-RU" sz="2000" b="1"/>
              <a:t>Улетают, улетели,</a:t>
            </a:r>
          </a:p>
          <a:p>
            <a:r>
              <a:rPr lang="ru-RU" sz="2000" b="1"/>
              <a:t>Улетели и грачи.</a:t>
            </a:r>
          </a:p>
          <a:p>
            <a:endParaRPr lang="ru-RU" sz="2000" b="1"/>
          </a:p>
          <a:p>
            <a:r>
              <a:rPr lang="ru-RU" sz="2000" b="1"/>
              <a:t>                       Е.Благинина</a:t>
            </a:r>
          </a:p>
        </p:txBody>
      </p:sp>
      <p:pic>
        <p:nvPicPr>
          <p:cNvPr id="28675" name="Рисунок 4" descr="0004104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8263" y="214313"/>
            <a:ext cx="5051425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 descr="371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962400"/>
            <a:ext cx="22860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6" descr="3692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495800"/>
            <a:ext cx="17653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n_nebo0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28600"/>
            <a:ext cx="9144000" cy="7086600"/>
          </a:xfrm>
          <a:noFill/>
          <a:ln/>
        </p:spPr>
      </p:pic>
      <p:pic>
        <p:nvPicPr>
          <p:cNvPr id="63494" name="Picture 6" descr="religiya-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1838" y="4005263"/>
            <a:ext cx="2062162" cy="2852737"/>
          </a:xfrm>
          <a:prstGeom prst="rect">
            <a:avLst/>
          </a:prstGeom>
          <a:noFill/>
        </p:spPr>
      </p:pic>
      <p:pic>
        <p:nvPicPr>
          <p:cNvPr id="63495" name="Picture 7" descr="religiya-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17775" cy="3357563"/>
          </a:xfrm>
          <a:prstGeom prst="rect">
            <a:avLst/>
          </a:prstGeom>
          <a:noFill/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905000" y="2209800"/>
            <a:ext cx="533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1706FA"/>
                </a:solidFill>
              </a:rPr>
              <a:t>Мира всем вам и добра!!!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                        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285750"/>
            <a:ext cx="8286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Источники:</a:t>
            </a:r>
          </a:p>
        </p:txBody>
      </p:sp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28625" y="1357313"/>
            <a:ext cx="835818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/>
              <a:t>Animashky.ru  c  </a:t>
            </a:r>
            <a:r>
              <a:rPr lang="ru-RU" sz="2000"/>
              <a:t>2006-2008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Большая энциклопедия Кирилла и Мефодия 2007</a:t>
            </a:r>
          </a:p>
          <a:p>
            <a:pPr marL="342900" indent="-342900">
              <a:buFontTx/>
              <a:buAutoNum type="arabicPeriod"/>
            </a:pPr>
            <a:r>
              <a:rPr lang="en-US" sz="2000">
                <a:hlinkClick r:id="rId2"/>
              </a:rPr>
              <a:t>www.google.ru</a:t>
            </a:r>
            <a:r>
              <a:rPr lang="en-US" sz="2000"/>
              <a:t>.</a:t>
            </a:r>
            <a:endParaRPr lang="ru-RU" sz="2000"/>
          </a:p>
          <a:p>
            <a:pPr marL="342900" indent="-342900">
              <a:buFontTx/>
              <a:buAutoNum type="arabicPeriod"/>
            </a:pPr>
            <a:r>
              <a:rPr lang="ru-RU" sz="2000"/>
              <a:t>Учебно-воспитательная работа в начальной школе – Ростов-н/Д: Творческий центр «Учитель», 2000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Учебно-воспитательные занятия в группе продленного дня. Вып.1/авт.-сост. Н.А.Касаткина.-Волгоград: Учитель, 2005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Учебно-воспитательные занятия в группе продленного дня. Вып.2/авт.-сост. Н.А.Касаткина.-Волгоград: Учитель, 2005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Я иду на урок в начальную школу: Природоведение: Книга для учителя. – М.: Издательство «Первое сентября», 2000</a:t>
            </a:r>
          </a:p>
          <a:p>
            <a:pPr marL="342900" indent="-342900">
              <a:buFontTx/>
              <a:buAutoNum type="arabicPeriod"/>
            </a:pPr>
            <a:endParaRPr lang="ru-RU" sz="2000"/>
          </a:p>
          <a:p>
            <a:pPr marL="342900" indent="-342900">
              <a:buFontTx/>
              <a:buAutoNum type="arabicPeriod"/>
            </a:pPr>
            <a:endParaRPr lang="ru-RU" sz="200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143000" y="990600"/>
            <a:ext cx="4679950" cy="15827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Будни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2971800" y="2133600"/>
            <a:ext cx="5327650" cy="19446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Праздники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1752600"/>
            <a:ext cx="712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dirty="0"/>
              <a:t>Народная культура в русских праздниках</a:t>
            </a:r>
            <a:r>
              <a:rPr lang="en-US" sz="2800" dirty="0"/>
              <a:t> </a:t>
            </a:r>
          </a:p>
        </p:txBody>
      </p:sp>
      <p:pic>
        <p:nvPicPr>
          <p:cNvPr id="5" name="i-main-pic" descr="Картинка 101 из 11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1650"/>
            <a:ext cx="30241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1\Desktop\V8006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024312"/>
            <a:ext cx="254635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Цели: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Знакомство с жанрами русского фольклора;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Развитие познавательных интересов, интеллектуальных и творческих способностей, стимулирование стремления знать как можно больше о родном крае;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Формирование навыков самостоятельной работы с литературой.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 Формирование навыков работы в команде.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Развитие навыков оформления полученных результатов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500063" y="142875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Осень – это прекрасное время года. Сколько впечатлений дарит она человеку! Её красота вдохновляла поэтов и композиторов на самые чарующие слова и звуки.</a:t>
            </a:r>
          </a:p>
        </p:txBody>
      </p:sp>
      <p:pic>
        <p:nvPicPr>
          <p:cNvPr id="4" name="Рисунок 3" descr="000410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7545388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00410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143000"/>
            <a:ext cx="7929562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041076.jpg"/>
          <p:cNvPicPr>
            <a:picLocks noChangeAspect="1"/>
          </p:cNvPicPr>
          <p:nvPr/>
        </p:nvPicPr>
        <p:blipFill>
          <a:blip r:embed="rId4"/>
          <a:srcRect l="2344" t="1953" r="3125" b="3125"/>
          <a:stretch>
            <a:fillRect/>
          </a:stretch>
        </p:blipFill>
        <p:spPr bwMode="auto">
          <a:xfrm>
            <a:off x="642938" y="1285875"/>
            <a:ext cx="80010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03914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214438"/>
            <a:ext cx="8072438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олна 7"/>
          <p:cNvSpPr/>
          <p:nvPr/>
        </p:nvSpPr>
        <p:spPr>
          <a:xfrm>
            <a:off x="5105400" y="838200"/>
            <a:ext cx="3895725" cy="2090738"/>
          </a:xfrm>
          <a:prstGeom prst="wav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B6B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Унылая пора! Очей очарованье!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Приятна мне твоя прощальная краса.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Люблю я пышное природы увяданье,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В багрец и золото одетые леса!</a:t>
            </a:r>
          </a:p>
          <a:p>
            <a:pPr algn="r">
              <a:defRPr/>
            </a:pPr>
            <a:r>
              <a:rPr lang="ru-RU" sz="1400" b="1" dirty="0">
                <a:solidFill>
                  <a:schemeClr val="tx1"/>
                </a:solidFill>
              </a:rPr>
              <a:t>А.С.Пушкин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 descr="000392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0063"/>
            <a:ext cx="873918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олна 3"/>
          <p:cNvSpPr/>
          <p:nvPr/>
        </p:nvSpPr>
        <p:spPr>
          <a:xfrm>
            <a:off x="5000625" y="4572000"/>
            <a:ext cx="3762375" cy="2143125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B6B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Лес , точно терем расписной,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Лиловый, золотой, багряный,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Весёлой пёстрою стеной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Стоит над светлою поляной.</a:t>
            </a:r>
          </a:p>
          <a:p>
            <a:pPr algn="r">
              <a:defRPr/>
            </a:pPr>
            <a:r>
              <a:rPr lang="ru-RU" b="1" dirty="0">
                <a:solidFill>
                  <a:schemeClr val="tx1"/>
                </a:solidFill>
              </a:rPr>
              <a:t>И.Бунин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 descr="00041076.jpg"/>
          <p:cNvPicPr>
            <a:picLocks noChangeAspect="1"/>
          </p:cNvPicPr>
          <p:nvPr/>
        </p:nvPicPr>
        <p:blipFill>
          <a:blip r:embed="rId2"/>
          <a:srcRect l="3125" t="1953" r="3125" b="3125"/>
          <a:stretch>
            <a:fillRect/>
          </a:stretch>
        </p:blipFill>
        <p:spPr bwMode="auto">
          <a:xfrm>
            <a:off x="285750" y="500063"/>
            <a:ext cx="85725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олна 3"/>
          <p:cNvSpPr/>
          <p:nvPr/>
        </p:nvSpPr>
        <p:spPr>
          <a:xfrm>
            <a:off x="4191000" y="4419600"/>
            <a:ext cx="4738688" cy="2224088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B6B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Осень! Осыпается весь наш бедный сад,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Листья пожелтевшие по ветру летят.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Лишь вдали красуются – там, на дне долин,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Кисти ярко-красные вянущих рябин.</a:t>
            </a:r>
          </a:p>
          <a:p>
            <a:pPr algn="r">
              <a:defRPr/>
            </a:pPr>
            <a:r>
              <a:rPr lang="ru-RU" sz="1600" b="1" dirty="0">
                <a:solidFill>
                  <a:schemeClr val="tx1"/>
                </a:solidFill>
              </a:rPr>
              <a:t>А.Толстой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4582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mtClean="0"/>
              <a:t>В Древнем Риме ноябрь носил имя </a:t>
            </a:r>
            <a:r>
              <a:rPr lang="ru-RU" i="1" smtClean="0"/>
              <a:t>новембер </a:t>
            </a:r>
            <a:r>
              <a:rPr lang="ru-RU" smtClean="0"/>
              <a:t>(от латинского «новом» — девять).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mtClean="0"/>
              <a:t>В Древней Руси ноябрь сначала также был </a:t>
            </a:r>
            <a:r>
              <a:rPr lang="ru-RU" i="1" smtClean="0"/>
              <a:t>девятым месяцем.</a:t>
            </a:r>
            <a:r>
              <a:rPr lang="ru-RU" smtClean="0"/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mtClean="0"/>
              <a:t>Древние наименования ноября — грудень, а также груздень, труден, грудей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mtClean="0"/>
              <a:t>Кроме того ноябрь – конец осени, месяц ветров. </a:t>
            </a: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2700338" y="908050"/>
            <a:ext cx="41036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Ноябрь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i-main-pic" descr="Картинка 16 из 10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40 из 11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609600"/>
            <a:ext cx="3000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6 из 40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200400"/>
            <a:ext cx="26098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57 из 40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352800"/>
            <a:ext cx="2670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56 из 118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500562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6 из 17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2286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62000" y="228600"/>
            <a:ext cx="6689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Русский фольклор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766</Words>
  <Application>Microsoft Office PowerPoint</Application>
  <PresentationFormat>Экран (4:3)</PresentationFormat>
  <Paragraphs>179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Слайд 2</vt:lpstr>
      <vt:lpstr>Слайд 3</vt:lpstr>
      <vt:lpstr>Цели: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Иванина В.В.</dc:creator>
  <cp:lastModifiedBy>Света</cp:lastModifiedBy>
  <cp:revision>76</cp:revision>
  <cp:lastPrinted>1601-01-01T00:00:00Z</cp:lastPrinted>
  <dcterms:created xsi:type="dcterms:W3CDTF">1601-01-01T00:00:00Z</dcterms:created>
  <dcterms:modified xsi:type="dcterms:W3CDTF">2011-12-19T20:10:24Z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