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83" r:id="rId3"/>
    <p:sldId id="284" r:id="rId4"/>
    <p:sldId id="286" r:id="rId5"/>
    <p:sldId id="294" r:id="rId6"/>
    <p:sldId id="287" r:id="rId7"/>
    <p:sldId id="288" r:id="rId8"/>
    <p:sldId id="289" r:id="rId9"/>
    <p:sldId id="257" r:id="rId10"/>
    <p:sldId id="258" r:id="rId11"/>
    <p:sldId id="259" r:id="rId12"/>
    <p:sldId id="260" r:id="rId13"/>
    <p:sldId id="270" r:id="rId14"/>
    <p:sldId id="273" r:id="rId15"/>
    <p:sldId id="263" r:id="rId16"/>
    <p:sldId id="298" r:id="rId17"/>
    <p:sldId id="264" r:id="rId18"/>
    <p:sldId id="265" r:id="rId19"/>
    <p:sldId id="276" r:id="rId20"/>
    <p:sldId id="261" r:id="rId21"/>
    <p:sldId id="297" r:id="rId22"/>
    <p:sldId id="268" r:id="rId23"/>
    <p:sldId id="277" r:id="rId24"/>
    <p:sldId id="269" r:id="rId25"/>
    <p:sldId id="272" r:id="rId26"/>
    <p:sldId id="279" r:id="rId27"/>
    <p:sldId id="299" r:id="rId28"/>
    <p:sldId id="280" r:id="rId29"/>
    <p:sldId id="291" r:id="rId30"/>
    <p:sldId id="292" r:id="rId31"/>
    <p:sldId id="281" r:id="rId32"/>
    <p:sldId id="295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00"/>
    <a:srgbClr val="000000"/>
    <a:srgbClr val="FFFF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620" autoAdjust="0"/>
  </p:normalViewPr>
  <p:slideViewPr>
    <p:cSldViewPr>
      <p:cViewPr>
        <p:scale>
          <a:sx n="71" d="100"/>
          <a:sy n="71" d="100"/>
        </p:scale>
        <p:origin x="-135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17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717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9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9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719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720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20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0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2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2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209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210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9D5B18D-32DA-4EC1-81B4-44A4FEBD2B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E7271-0C63-4B48-B53E-64570D68F0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ACEB4-0704-47EA-93EE-F254A3B5FD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4E12200-D938-4020-881F-BA19AD9DD7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2CDAD0F-C3F4-4F65-AA7A-41D2DA5F8D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5035251-F47F-41D4-B4A0-7D4F0C5390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8E3F330-1D61-4313-95E7-5C41A59772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05E645F-7F88-45CF-9F3F-C7678A5849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434D49B-8001-4C80-B814-4A0BA43577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F72C1AD-AB1C-4302-ACD3-12F069E047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0C80A4B-F0BC-46F8-AD7A-8F552B20F7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20A54-7529-4E4C-A78B-9E98DDA31B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9089553-860C-4A20-9F3D-B1FD802C37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148C0-C317-49E4-BFE6-82F02C6018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4D8FE-CA5F-4C08-9DFA-9778C0539C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320EE-DBF6-4108-9228-759E2A2684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9E876-8546-4605-AFB3-872926B1DF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B64AC-F23A-4F26-A129-93312AE3EB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44F59-AA9D-413E-A91A-04FD7F20BF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DC3C3-2152-4984-8F79-40B842CEDC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150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615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16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7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7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617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617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18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8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8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8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18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18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91EF7C79-CB09-4725-B447-D29E68DE42D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1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ublic\Music\Sample%20Music\Sleep%20Away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ree-flash-templa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14290"/>
            <a:ext cx="8072494" cy="65008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3174" y="642918"/>
            <a:ext cx="3786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00B050"/>
                </a:solidFill>
              </a:rPr>
              <a:t>Берегите планету Земля!</a:t>
            </a:r>
            <a:endParaRPr lang="ru-RU" sz="3200" i="1" dirty="0">
              <a:solidFill>
                <a:srgbClr val="00B050"/>
              </a:solidFill>
            </a:endParaRPr>
          </a:p>
        </p:txBody>
      </p:sp>
      <p:pic>
        <p:nvPicPr>
          <p:cNvPr id="6" name="Sleep Aw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96565" y="642918"/>
            <a:ext cx="599541" cy="571503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14414" y="571480"/>
            <a:ext cx="59293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Помогите сохранить наши леса</a:t>
            </a:r>
            <a:endParaRPr lang="ru-RU" dirty="0"/>
          </a:p>
        </p:txBody>
      </p:sp>
      <p:pic>
        <p:nvPicPr>
          <p:cNvPr id="16" name="Рисунок 15" descr="join_c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1214422"/>
            <a:ext cx="4000528" cy="4572032"/>
          </a:xfrm>
          <a:prstGeom prst="rect">
            <a:avLst/>
          </a:prstGeom>
        </p:spPr>
      </p:pic>
      <p:pic>
        <p:nvPicPr>
          <p:cNvPr id="18" name="Рисунок 17" descr="20324675a94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142984"/>
            <a:ext cx="3929090" cy="4714908"/>
          </a:xfrm>
          <a:prstGeom prst="rect">
            <a:avLst/>
          </a:prstGeom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549275"/>
            <a:ext cx="3960813" cy="5581650"/>
          </a:xfrm>
        </p:spPr>
        <p:txBody>
          <a:bodyPr/>
          <a:lstStyle/>
          <a:p>
            <a:r>
              <a:rPr lang="ru-RU" sz="2400" dirty="0">
                <a:latin typeface="Arial" charset="0"/>
              </a:rPr>
              <a:t>Природа менялась под воздействием человека с первых этапов развития цивилизации, но всепроникающий характер экологические проблемы приобрели в ХХ </a:t>
            </a:r>
            <a:r>
              <a:rPr lang="ru-RU" sz="2400" dirty="0" smtClean="0">
                <a:latin typeface="Arial" charset="0"/>
              </a:rPr>
              <a:t>веке. Изменения </a:t>
            </a:r>
            <a:r>
              <a:rPr lang="ru-RU" sz="2400" dirty="0">
                <a:latin typeface="Arial" charset="0"/>
              </a:rPr>
              <a:t>в </a:t>
            </a:r>
            <a:r>
              <a:rPr lang="ru-RU" sz="2400" dirty="0" smtClean="0">
                <a:latin typeface="Arial" charset="0"/>
              </a:rPr>
              <a:t>природной </a:t>
            </a:r>
            <a:r>
              <a:rPr lang="ru-RU" sz="2400" dirty="0">
                <a:latin typeface="Arial" charset="0"/>
              </a:rPr>
              <a:t>среде приобрели лавинообразный характер.</a:t>
            </a:r>
          </a:p>
        </p:txBody>
      </p:sp>
      <p:pic>
        <p:nvPicPr>
          <p:cNvPr id="13323" name="Picture 11" descr="A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4663" y="3338513"/>
            <a:ext cx="4679950" cy="3268662"/>
          </a:xfrm>
          <a:noFill/>
          <a:ln/>
        </p:spPr>
      </p:pic>
      <p:pic>
        <p:nvPicPr>
          <p:cNvPr id="13324" name="Picture 12" descr="эко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3800" y="188913"/>
            <a:ext cx="3121025" cy="3027362"/>
          </a:xfrm>
          <a:noFill/>
          <a:ln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10"/>
          <p:cNvSpPr>
            <a:spLocks noGrp="1" noChangeArrowheads="1"/>
          </p:cNvSpPr>
          <p:nvPr>
            <p:ph type="body" sz="half" idx="3"/>
          </p:nvPr>
        </p:nvSpPr>
        <p:spPr>
          <a:xfrm>
            <a:off x="323850" y="3644900"/>
            <a:ext cx="8569325" cy="30241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dirty="0">
                <a:latin typeface="Arial" charset="0"/>
              </a:rPr>
              <a:t>К концу ХХ века возникла серьезная угроза нехватки сырья для производства. За ХХ век из недр извлечено более 50% железных руд, 70-80% нефти, 40% угля. Каждые 15 лет добыча сырья удваивается. Добыча полезных ископаемых ведет к отчуждению земель. В России общие площади разрушенных горными разработками земель составляют более 1 млн. га. Большие территории занимаются для складирования отвалов, которых ежегодно поднимается более 6 млрд. т. А понижение грунтовых вод в районах </a:t>
            </a:r>
            <a:r>
              <a:rPr lang="ru-RU" sz="2000" dirty="0" err="1">
                <a:latin typeface="Arial" charset="0"/>
              </a:rPr>
              <a:t>местораждений</a:t>
            </a:r>
            <a:r>
              <a:rPr lang="ru-RU" sz="2000">
                <a:latin typeface="Arial" charset="0"/>
              </a:rPr>
              <a:t> обесценивает тысячи гектар плодо-родных земель.</a:t>
            </a:r>
          </a:p>
        </p:txBody>
      </p:sp>
      <p:pic>
        <p:nvPicPr>
          <p:cNvPr id="16395" name="Picture 11" descr="030000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333375"/>
            <a:ext cx="4249738" cy="3192463"/>
          </a:xfrm>
          <a:noFill/>
          <a:ln/>
        </p:spPr>
      </p:pic>
      <p:pic>
        <p:nvPicPr>
          <p:cNvPr id="16396" name="Picture 12" descr="D0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333375"/>
            <a:ext cx="4248150" cy="3184525"/>
          </a:xfrm>
          <a:noFill/>
          <a:ln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33375"/>
            <a:ext cx="3898900" cy="6264275"/>
          </a:xfrm>
        </p:spPr>
        <p:txBody>
          <a:bodyPr/>
          <a:lstStyle/>
          <a:p>
            <a:r>
              <a:rPr lang="ru-RU" sz="2000">
                <a:latin typeface="Arial" charset="0"/>
              </a:rPr>
              <a:t>С появлением мощной техники разработки полезных ископаемых все чаще ведется открытым способом – карьерным. Возникают типичные техногенные ландшафты, характеризующихся почти полным отсутствием почвенного покрова, расти-тельности и микроорганизмов.</a:t>
            </a:r>
          </a:p>
          <a:p>
            <a:r>
              <a:rPr lang="ru-RU" sz="2000">
                <a:latin typeface="Arial" charset="0"/>
              </a:rPr>
              <a:t>Породы, содержащие золото, размывают мощными струями воды, что приводит к созданию «рукотворных пустынь».</a:t>
            </a:r>
          </a:p>
        </p:txBody>
      </p:sp>
      <p:pic>
        <p:nvPicPr>
          <p:cNvPr id="40969" name="Picture 9" descr="зс 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3789363"/>
            <a:ext cx="4176712" cy="2908300"/>
          </a:xfrm>
          <a:noFill/>
          <a:ln/>
        </p:spPr>
      </p:pic>
      <p:pic>
        <p:nvPicPr>
          <p:cNvPr id="40971" name="Picture 11" descr="эко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56288" y="188913"/>
            <a:ext cx="2981325" cy="3455987"/>
          </a:xfrm>
          <a:noFill/>
          <a:ln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724525" y="404813"/>
            <a:ext cx="3240088" cy="61928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>
                <a:latin typeface="Arial" charset="0"/>
              </a:rPr>
              <a:t>Одним из проявлений жизни человека является огромное количество отходов. Наша расточительная цивилизация тратит ресурсы со все возрастающей скоростью (в среднем 1 американец за жизнь использует 1600 т. сырья, добытого из недр).</a:t>
            </a:r>
          </a:p>
          <a:p>
            <a:pPr>
              <a:lnSpc>
                <a:spcPct val="90000"/>
              </a:lnSpc>
            </a:pPr>
            <a:endParaRPr lang="ru-RU" sz="2000" dirty="0"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ru-RU" sz="2000" dirty="0">
              <a:latin typeface="Arial" charset="0"/>
            </a:endParaRPr>
          </a:p>
        </p:txBody>
      </p:sp>
      <p:pic>
        <p:nvPicPr>
          <p:cNvPr id="47111" name="Picture 7" descr="эко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765175"/>
            <a:ext cx="5299075" cy="5543550"/>
          </a:xfrm>
          <a:noFill/>
          <a:ln/>
        </p:spPr>
      </p:pic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395288" y="765175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Загрязнение воды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3348038" y="404813"/>
            <a:ext cx="2303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Загрязнение воздуха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4140200" y="5516563"/>
            <a:ext cx="13684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Загрязнение почвы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323850" y="5229225"/>
            <a:ext cx="16557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Загрязнение поверхности земли мусором</a:t>
            </a: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 descr="эко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6000" contrast="18000"/>
          </a:blip>
          <a:srcRect/>
          <a:stretch>
            <a:fillRect/>
          </a:stretch>
        </p:blipFill>
        <p:spPr>
          <a:xfrm>
            <a:off x="395288" y="222250"/>
            <a:ext cx="4392612" cy="2789238"/>
          </a:xfrm>
          <a:noFill/>
          <a:ln/>
        </p:spPr>
      </p:pic>
      <p:pic>
        <p:nvPicPr>
          <p:cNvPr id="24585" name="Picture 9" descr="E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6000" contrast="18000"/>
          </a:blip>
          <a:srcRect/>
          <a:stretch>
            <a:fillRect/>
          </a:stretch>
        </p:blipFill>
        <p:spPr>
          <a:xfrm>
            <a:off x="395288" y="3357563"/>
            <a:ext cx="4392612" cy="3292475"/>
          </a:xfrm>
          <a:noFill/>
          <a:ln/>
        </p:spPr>
      </p:pic>
      <p:pic>
        <p:nvPicPr>
          <p:cNvPr id="24586" name="Picture 10" descr="эко 4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 cstate="print">
            <a:lum bright="6000" contrast="24000"/>
          </a:blip>
          <a:srcRect/>
          <a:stretch>
            <a:fillRect/>
          </a:stretch>
        </p:blipFill>
        <p:spPr>
          <a:xfrm>
            <a:off x="5218113" y="333375"/>
            <a:ext cx="3479800" cy="4032250"/>
          </a:xfrm>
          <a:noFill/>
          <a:ln/>
        </p:spPr>
      </p:pic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5003800" y="4508500"/>
            <a:ext cx="41402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Источниками искусственного </a:t>
            </a:r>
            <a:r>
              <a:rPr lang="ru-RU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загряз-нения</a:t>
            </a:r>
            <a:r>
              <a:rPr lang="ru-RU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служат промышленные, транспортные и бытовые выбросы. При высокой концентрации газов, пыли во влажном воздухе в промышленных районах возникает </a:t>
            </a:r>
            <a:r>
              <a:rPr lang="ru-RU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ядовитый туман - смог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468313" y="2997200"/>
            <a:ext cx="4248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Смог в Лондоне (5-9 декабря 1952 г.)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7467600" cy="5697559"/>
          </a:xfrm>
        </p:spPr>
        <p:txBody>
          <a:bodyPr>
            <a:normAutofit fontScale="92500" lnSpcReduction="10000"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Что- то трудно становится дышать! Ага, это дворники сжигают листву, чтобы не вывозить её за город.</a:t>
            </a:r>
          </a:p>
          <a:p>
            <a:r>
              <a:rPr lang="ru-RU" sz="4400" dirty="0" smtClean="0">
                <a:solidFill>
                  <a:srgbClr val="FFFF00"/>
                </a:solidFill>
              </a:rPr>
              <a:t>Чем это грозит нам, и какой экологический закон дворники нарушают?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3" name="Picture 9" descr="зс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6000" contrast="18000"/>
          </a:blip>
          <a:srcRect/>
          <a:stretch>
            <a:fillRect/>
          </a:stretch>
        </p:blipFill>
        <p:spPr>
          <a:xfrm>
            <a:off x="6548438" y="188913"/>
            <a:ext cx="2328862" cy="3671887"/>
          </a:xfrm>
          <a:noFill/>
          <a:ln/>
        </p:spPr>
      </p:pic>
      <p:pic>
        <p:nvPicPr>
          <p:cNvPr id="26634" name="Picture 10" descr="эко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6000" contrast="18000"/>
          </a:blip>
          <a:srcRect/>
          <a:stretch>
            <a:fillRect/>
          </a:stretch>
        </p:blipFill>
        <p:spPr>
          <a:xfrm>
            <a:off x="179388" y="3500438"/>
            <a:ext cx="3960812" cy="3100387"/>
          </a:xfrm>
          <a:noFill/>
          <a:ln/>
        </p:spPr>
      </p:pic>
      <p:pic>
        <p:nvPicPr>
          <p:cNvPr id="26635" name="Picture 11" descr="зс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lum bright="6000" contrast="18000"/>
          </a:blip>
          <a:srcRect/>
          <a:stretch>
            <a:fillRect/>
          </a:stretch>
        </p:blipFill>
        <p:spPr>
          <a:xfrm>
            <a:off x="250825" y="260350"/>
            <a:ext cx="3816350" cy="3070225"/>
          </a:xfrm>
          <a:noFill/>
          <a:ln/>
        </p:spPr>
      </p:pic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4211638" y="333375"/>
            <a:ext cx="230505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Выбросы ТЭС, </a:t>
            </a: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металлургических комбинатов и транспорта </a:t>
            </a:r>
            <a:r>
              <a:rPr lang="ru-RU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содержат </a:t>
            </a: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большое </a:t>
            </a:r>
            <a:r>
              <a:rPr lang="ru-RU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количество 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SO</a:t>
            </a:r>
            <a:r>
              <a:rPr lang="ru-RU" sz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2(сернистый газ)</a:t>
            </a:r>
            <a:r>
              <a:rPr lang="ru-RU" sz="1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что приводит к </a:t>
            </a:r>
            <a:r>
              <a:rPr lang="ru-RU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выпадению</a:t>
            </a:r>
            <a:r>
              <a:rPr lang="ru-RU" sz="1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кислотных дождей</a:t>
            </a: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(диоксид серы растворяется в атмосферной влаге), которые угнетают растительность, ускоряют коррозию металла, разрушают строения.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4356100" y="4437063"/>
            <a:ext cx="4787900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Уничтоженный кислотными дождями хвойный лес – типичная картина деградации лесных массивов вокруг крупных промышленных районов Европы и Северной Америки.</a:t>
            </a:r>
          </a:p>
          <a:p>
            <a:pPr>
              <a:spcBef>
                <a:spcPct val="50000"/>
              </a:spcBef>
            </a:pP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Ущерб от кислотных дождей в Западной Европе достигает 1,1 млрд. долларов ежегодно, несмотря на самую совершенную очистку газовых выбросов.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81075"/>
            <a:ext cx="4537075" cy="5688013"/>
          </a:xfrm>
        </p:spPr>
        <p:txBody>
          <a:bodyPr/>
          <a:lstStyle/>
          <a:p>
            <a:r>
              <a:rPr lang="ru-RU" sz="2000">
                <a:latin typeface="Arial" charset="0"/>
              </a:rPr>
              <a:t>Среди прочих газов в атмосферу поступает около 1 млрд. т. фреонов (используются в аэрозолях, холодильных установках), которые вместе с закисями азота (сверхзвуковая авиация и ракеты) в верхних слоях атмосферы разрушают озоновый слой. Уже сейчас в Северной Европе, Канаде, Австралии и Южной Америки резко возросла заболеваемость раком кожи.  </a:t>
            </a:r>
          </a:p>
        </p:txBody>
      </p:sp>
      <p:pic>
        <p:nvPicPr>
          <p:cNvPr id="28681" name="Picture 9" descr="NASA0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lum bright="6000" contrast="24000"/>
          </a:blip>
          <a:srcRect/>
          <a:stretch>
            <a:fillRect/>
          </a:stretch>
        </p:blipFill>
        <p:spPr>
          <a:xfrm>
            <a:off x="5557838" y="3284538"/>
            <a:ext cx="3275012" cy="3413125"/>
          </a:xfrm>
          <a:noFill/>
          <a:ln/>
        </p:spPr>
      </p:pic>
      <p:pic>
        <p:nvPicPr>
          <p:cNvPr id="28683" name="Picture 11" descr="FALCON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6000" contrast="18000"/>
          </a:blip>
          <a:srcRect/>
          <a:stretch>
            <a:fillRect/>
          </a:stretch>
        </p:blipFill>
        <p:spPr>
          <a:xfrm>
            <a:off x="4859338" y="188913"/>
            <a:ext cx="3927475" cy="2944812"/>
          </a:xfrm>
          <a:noFill/>
          <a:ln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404813"/>
            <a:ext cx="3384550" cy="6264275"/>
          </a:xfrm>
        </p:spPr>
        <p:txBody>
          <a:bodyPr/>
          <a:lstStyle/>
          <a:p>
            <a:r>
              <a:rPr lang="ru-RU" sz="2000">
                <a:latin typeface="Arial" charset="0"/>
              </a:rPr>
              <a:t>В зонах наибольшего загрязнения атмосферы около крупных промышлен-ных городов происхо-дит увеличение частоты заболеваний органов дыхания, органов чувств, различ-ных аллергических заболеваний примерно в 2-3 раза. В этих регионах наиболее высокий показатель смертности – 14,9 на 1000 человек. Повысилась частота врожденных пороков развития новорож-денных.</a:t>
            </a:r>
          </a:p>
        </p:txBody>
      </p:sp>
      <p:pic>
        <p:nvPicPr>
          <p:cNvPr id="54279" name="Picture 7" descr="эко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6000" contrast="30000"/>
          </a:blip>
          <a:srcRect/>
          <a:stretch>
            <a:fillRect/>
          </a:stretch>
        </p:blipFill>
        <p:spPr>
          <a:xfrm>
            <a:off x="3779838" y="404813"/>
            <a:ext cx="5262562" cy="5903912"/>
          </a:xfrm>
          <a:noFill/>
          <a:ln/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8604"/>
            <a:ext cx="8229600" cy="5702321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/>
              <a:t>Цель: </a:t>
            </a:r>
            <a:r>
              <a:rPr lang="ru-RU" sz="2800" dirty="0" smtClean="0"/>
              <a:t>расширить представление детей об экологических законах; способствовать воспитанию патриотизма и гуманного отношения к родной природе; формировать негативную нравственную оценку нарушений в сфере природы, негативное отношение к бездумному, безответственному отношению к природе; побуждать детей к участию в природоохранных мероприятиях, к пропаганде экологических идей.</a:t>
            </a:r>
          </a:p>
          <a:p>
            <a:pPr>
              <a:buNone/>
            </a:pP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3821109" cy="6524625"/>
          </a:xfrm>
        </p:spPr>
        <p:txBody>
          <a:bodyPr/>
          <a:lstStyle/>
          <a:p>
            <a:r>
              <a:rPr lang="ru-RU" sz="1800" dirty="0">
                <a:latin typeface="Arial" charset="0"/>
              </a:rPr>
              <a:t>Ресурсы пресной воды, пригодной для </a:t>
            </a:r>
            <a:r>
              <a:rPr lang="ru-RU" sz="1800" dirty="0" smtClean="0">
                <a:latin typeface="Arial" charset="0"/>
              </a:rPr>
              <a:t>питья, снабжения </a:t>
            </a:r>
            <a:r>
              <a:rPr lang="ru-RU" sz="1800" dirty="0">
                <a:latin typeface="Arial" charset="0"/>
              </a:rPr>
              <a:t>промышленности, </a:t>
            </a:r>
            <a:r>
              <a:rPr lang="ru-RU" sz="1800" dirty="0" smtClean="0">
                <a:latin typeface="Arial" charset="0"/>
              </a:rPr>
              <a:t>ограничены </a:t>
            </a:r>
            <a:r>
              <a:rPr lang="ru-RU" sz="1800" dirty="0">
                <a:latin typeface="Arial" charset="0"/>
              </a:rPr>
              <a:t>во всем мире. </a:t>
            </a:r>
            <a:r>
              <a:rPr lang="ru-RU" sz="1800" b="1" dirty="0">
                <a:solidFill>
                  <a:srgbClr val="FFFF00"/>
                </a:solidFill>
                <a:latin typeface="Arial" charset="0"/>
              </a:rPr>
              <a:t>Главная причина – в </a:t>
            </a:r>
            <a:r>
              <a:rPr lang="ru-RU" sz="1800" b="1" dirty="0" smtClean="0">
                <a:solidFill>
                  <a:srgbClr val="FFFF00"/>
                </a:solidFill>
                <a:latin typeface="Arial" charset="0"/>
              </a:rPr>
              <a:t>загрязнении </a:t>
            </a:r>
            <a:r>
              <a:rPr lang="ru-RU" sz="1800" b="1" dirty="0">
                <a:solidFill>
                  <a:srgbClr val="FFFF00"/>
                </a:solidFill>
                <a:latin typeface="Arial" charset="0"/>
              </a:rPr>
              <a:t>вод </a:t>
            </a:r>
            <a:r>
              <a:rPr lang="ru-RU" sz="1800" b="1" dirty="0" smtClean="0">
                <a:solidFill>
                  <a:srgbClr val="FFFF00"/>
                </a:solidFill>
                <a:latin typeface="Arial" charset="0"/>
              </a:rPr>
              <a:t>промышленными</a:t>
            </a:r>
            <a:r>
              <a:rPr lang="ru-RU" sz="1800" b="1" dirty="0">
                <a:solidFill>
                  <a:srgbClr val="FFFF00"/>
                </a:solidFill>
                <a:latin typeface="Arial" charset="0"/>
              </a:rPr>
              <a:t>, транспортными и коммунальными стоками. Реки, протекающие через с/</a:t>
            </a:r>
            <a:r>
              <a:rPr lang="ru-RU" sz="1800" b="1" dirty="0" err="1">
                <a:solidFill>
                  <a:srgbClr val="FFFF00"/>
                </a:solidFill>
                <a:latin typeface="Arial" charset="0"/>
              </a:rPr>
              <a:t>х</a:t>
            </a:r>
            <a:r>
              <a:rPr lang="ru-RU" sz="1800" b="1" dirty="0">
                <a:solidFill>
                  <a:srgbClr val="FFFF00"/>
                </a:solidFill>
                <a:latin typeface="Arial" charset="0"/>
              </a:rPr>
              <a:t> районы, насыщены удобрениями и </a:t>
            </a:r>
            <a:r>
              <a:rPr lang="ru-RU" sz="1800" b="1" dirty="0" smtClean="0">
                <a:solidFill>
                  <a:srgbClr val="FFFF00"/>
                </a:solidFill>
                <a:latin typeface="Arial" charset="0"/>
              </a:rPr>
              <a:t>ядохимикатами</a:t>
            </a:r>
            <a:r>
              <a:rPr lang="ru-RU" sz="1800" b="1" dirty="0">
                <a:solidFill>
                  <a:srgbClr val="FFFF00"/>
                </a:solidFill>
                <a:latin typeface="Arial" charset="0"/>
              </a:rPr>
              <a:t>.</a:t>
            </a:r>
          </a:p>
          <a:p>
            <a:r>
              <a:rPr lang="ru-RU" sz="1800" b="1" dirty="0">
                <a:solidFill>
                  <a:srgbClr val="FFFF00"/>
                </a:solidFill>
                <a:latin typeface="Arial" charset="0"/>
              </a:rPr>
              <a:t>Сброс неочищенных бытовых стоков приводит к распространению инфекций. 80% </a:t>
            </a:r>
            <a:r>
              <a:rPr lang="ru-RU" sz="1800" b="1" dirty="0" smtClean="0">
                <a:solidFill>
                  <a:srgbClr val="FFFF00"/>
                </a:solidFill>
                <a:latin typeface="Arial" charset="0"/>
              </a:rPr>
              <a:t>заболеваний </a:t>
            </a:r>
            <a:r>
              <a:rPr lang="ru-RU" sz="1800" b="1" dirty="0">
                <a:solidFill>
                  <a:srgbClr val="FFFF00"/>
                </a:solidFill>
                <a:latin typeface="Arial" charset="0"/>
              </a:rPr>
              <a:t>и треть смертельных случаев связаны с </a:t>
            </a:r>
            <a:r>
              <a:rPr lang="ru-RU" sz="1800" b="1" dirty="0" smtClean="0">
                <a:solidFill>
                  <a:srgbClr val="FFFF00"/>
                </a:solidFill>
                <a:latin typeface="Arial" charset="0"/>
              </a:rPr>
              <a:t>потреблением </a:t>
            </a:r>
            <a:r>
              <a:rPr lang="ru-RU" sz="1800" b="1" dirty="0">
                <a:solidFill>
                  <a:srgbClr val="FFFF00"/>
                </a:solidFill>
                <a:latin typeface="Arial" charset="0"/>
              </a:rPr>
              <a:t>загрязненной воды </a:t>
            </a:r>
          </a:p>
        </p:txBody>
      </p:sp>
      <p:pic>
        <p:nvPicPr>
          <p:cNvPr id="19464" name="Picture 8" descr="зс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bright="12000" contrast="30000"/>
          </a:blip>
          <a:srcRect/>
          <a:stretch>
            <a:fillRect/>
          </a:stretch>
        </p:blipFill>
        <p:spPr>
          <a:xfrm>
            <a:off x="4140200" y="260350"/>
            <a:ext cx="4676775" cy="3163888"/>
          </a:xfrm>
          <a:noFill/>
          <a:ln/>
        </p:spPr>
      </p:pic>
      <p:pic>
        <p:nvPicPr>
          <p:cNvPr id="19465" name="Picture 9" descr="0300000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lum bright="6000" contrast="12000"/>
          </a:blip>
          <a:srcRect/>
          <a:stretch>
            <a:fillRect/>
          </a:stretch>
        </p:blipFill>
        <p:spPr>
          <a:xfrm>
            <a:off x="4140200" y="3565525"/>
            <a:ext cx="4781550" cy="3132138"/>
          </a:xfrm>
          <a:noFill/>
          <a:ln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243060"/>
            <a:ext cx="671517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3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Завод сбросил в реку сточные воды, загрязнённые ядовитыми веществами. Чем это грозит водоёму и жителям города? Какой экологический закон нарушен? И как правильно действовать в этой ситуации?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4" name="Picture 8" descr="эко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6000" contrast="24000"/>
          </a:blip>
          <a:srcRect/>
          <a:stretch>
            <a:fillRect/>
          </a:stretch>
        </p:blipFill>
        <p:spPr>
          <a:xfrm>
            <a:off x="250825" y="260350"/>
            <a:ext cx="5041900" cy="2944813"/>
          </a:xfrm>
          <a:noFill/>
          <a:ln/>
        </p:spPr>
      </p:pic>
      <p:pic>
        <p:nvPicPr>
          <p:cNvPr id="34825" name="Picture 9" descr="эко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-6000" contrast="24000"/>
          </a:blip>
          <a:srcRect/>
          <a:stretch>
            <a:fillRect/>
          </a:stretch>
        </p:blipFill>
        <p:spPr>
          <a:xfrm>
            <a:off x="250825" y="3351213"/>
            <a:ext cx="5041900" cy="3275012"/>
          </a:xfrm>
          <a:noFill/>
          <a:ln/>
        </p:spPr>
      </p:pic>
      <p:sp>
        <p:nvSpPr>
          <p:cNvPr id="34831" name="Rectangle 15"/>
          <p:cNvSpPr>
            <a:spLocks noGrp="1" noChangeArrowheads="1"/>
          </p:cNvSpPr>
          <p:nvPr>
            <p:ph type="body" sz="half" idx="3"/>
          </p:nvPr>
        </p:nvSpPr>
        <p:spPr>
          <a:xfrm>
            <a:off x="5364163" y="260350"/>
            <a:ext cx="3600450" cy="6337300"/>
          </a:xfrm>
        </p:spPr>
        <p:txBody>
          <a:bodyPr/>
          <a:lstStyle/>
          <a:p>
            <a:r>
              <a:rPr lang="ru-RU" sz="1800">
                <a:latin typeface="Arial" charset="0"/>
              </a:rPr>
              <a:t>Очень опасны для биосфе-ры отходы химической промышленности, а аварии на химических объектах вызывают массовые поражения людей и живот-ных и приводят к заражению всего приземного слоя биосферы (авария в Бхопале в 1984 г. привела к гибели 3 тыс. чел., 20 тыс. ослепли и у более 200 тыс. чел. отмечались параличи и др.поражения).</a:t>
            </a:r>
          </a:p>
          <a:p>
            <a:r>
              <a:rPr lang="ru-RU" sz="1800">
                <a:latin typeface="Arial" charset="0"/>
              </a:rPr>
              <a:t>Опасных химические отходы часто складируют в щебеночных карьерах, а емкости с пестицидами и лабораторными отходами хранят на складах и маркируют как товар, а не отходы.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333375"/>
            <a:ext cx="3924300" cy="6335713"/>
          </a:xfrm>
        </p:spPr>
        <p:txBody>
          <a:bodyPr/>
          <a:lstStyle/>
          <a:p>
            <a:r>
              <a:rPr lang="ru-RU" sz="2000">
                <a:latin typeface="Arial" charset="0"/>
              </a:rPr>
              <a:t>Самое опасное загрязнение окружающей среды – радиоактивное. Источниками радиоактив-ного загрязнения служат атомные взрывы, производство ядерного топлива, эксплуатация атомных судов, медицинское и научное оборудование, аварии на атомных электростанциях и предприятиях ( на«Маяке» в 1957 г., на Чернобыльской АЭС в 1986 г.). Повышение допустимых доз приводит к возникновению злокачест-венных новообразований, лейкемии и генетическим мутациям.</a:t>
            </a:r>
          </a:p>
        </p:txBody>
      </p:sp>
      <p:pic>
        <p:nvPicPr>
          <p:cNvPr id="56328" name="Picture 8" descr="эко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bright="-6000" contrast="24000"/>
          </a:blip>
          <a:srcRect/>
          <a:stretch>
            <a:fillRect/>
          </a:stretch>
        </p:blipFill>
        <p:spPr>
          <a:xfrm>
            <a:off x="4356100" y="188913"/>
            <a:ext cx="4503738" cy="2941637"/>
          </a:xfrm>
          <a:noFill/>
          <a:ln/>
        </p:spPr>
      </p:pic>
      <p:pic>
        <p:nvPicPr>
          <p:cNvPr id="56329" name="Picture 9" descr="B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lum bright="6000" contrast="18000"/>
          </a:blip>
          <a:srcRect/>
          <a:stretch>
            <a:fillRect/>
          </a:stretch>
        </p:blipFill>
        <p:spPr>
          <a:xfrm>
            <a:off x="4356100" y="3500438"/>
            <a:ext cx="4575175" cy="3168650"/>
          </a:xfrm>
          <a:noFill/>
          <a:ln/>
        </p:spPr>
      </p:pic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4356100" y="3068638"/>
            <a:ext cx="4537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Места захоронения радиоактивных веществ в море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0" name="Picture 8" descr="зс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6000" contrast="18000"/>
          </a:blip>
          <a:srcRect/>
          <a:stretch>
            <a:fillRect/>
          </a:stretch>
        </p:blipFill>
        <p:spPr>
          <a:xfrm>
            <a:off x="179388" y="260350"/>
            <a:ext cx="3998912" cy="6264275"/>
          </a:xfrm>
          <a:noFill/>
          <a:ln/>
        </p:spPr>
      </p:pic>
      <p:pic>
        <p:nvPicPr>
          <p:cNvPr id="38921" name="Picture 9" descr="зс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6000" contrast="18000"/>
          </a:blip>
          <a:srcRect/>
          <a:stretch>
            <a:fillRect/>
          </a:stretch>
        </p:blipFill>
        <p:spPr>
          <a:xfrm>
            <a:off x="6588125" y="260350"/>
            <a:ext cx="2301875" cy="3313113"/>
          </a:xfrm>
          <a:noFill/>
          <a:ln/>
        </p:spPr>
      </p:pic>
      <p:pic>
        <p:nvPicPr>
          <p:cNvPr id="38922" name="Picture 10" descr="зс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lum bright="6000" contrast="18000"/>
          </a:blip>
          <a:srcRect/>
          <a:stretch>
            <a:fillRect/>
          </a:stretch>
        </p:blipFill>
        <p:spPr>
          <a:xfrm>
            <a:off x="4932363" y="3752850"/>
            <a:ext cx="4032250" cy="2873375"/>
          </a:xfrm>
          <a:noFill/>
          <a:ln/>
        </p:spPr>
      </p:pic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4284663" y="333375"/>
            <a:ext cx="23749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Разработка нефтяных и газовых место-рождений приво-дит к сильному загрязнению поверхности почвы, водоемов и гибели растений и животных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4" name="Picture 8" descr="D0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6000" contrast="18000"/>
          </a:blip>
          <a:srcRect/>
          <a:stretch>
            <a:fillRect/>
          </a:stretch>
        </p:blipFill>
        <p:spPr>
          <a:xfrm>
            <a:off x="250825" y="333375"/>
            <a:ext cx="3816350" cy="2860675"/>
          </a:xfrm>
          <a:noFill/>
          <a:ln/>
        </p:spPr>
      </p:pic>
      <p:pic>
        <p:nvPicPr>
          <p:cNvPr id="45065" name="Picture 9" descr="D0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>
          <a:xfrm>
            <a:off x="250825" y="3692525"/>
            <a:ext cx="3816350" cy="2862263"/>
          </a:xfrm>
          <a:noFill/>
          <a:ln/>
        </p:spPr>
      </p:pic>
      <p:pic>
        <p:nvPicPr>
          <p:cNvPr id="45066" name="Picture 10" descr="эко 8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 cstate="print">
            <a:lum contrast="12000"/>
          </a:blip>
          <a:srcRect/>
          <a:stretch>
            <a:fillRect/>
          </a:stretch>
        </p:blipFill>
        <p:spPr>
          <a:xfrm>
            <a:off x="4284663" y="333375"/>
            <a:ext cx="4613275" cy="3359150"/>
          </a:xfrm>
          <a:noFill/>
          <a:ln/>
        </p:spPr>
      </p:pic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4140200" y="3933825"/>
            <a:ext cx="4859338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Промышленные и бытовые отходы загрязняют все среды биосферы. На 1 жителя городов приходится 1-1,5 т. мусора в год. Для создания свалок (полигонов) бытовых отходов ежегодно их хозяйственного оборота выводится до 1 млн. га, а сжигание бытового мусора приводит к загрязнению атмосферы ядовитыми веществами.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5" name="Picture 7" descr="Yose1-8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12000" contrast="12000"/>
          </a:blip>
          <a:srcRect/>
          <a:stretch>
            <a:fillRect/>
          </a:stretch>
        </p:blipFill>
        <p:spPr>
          <a:xfrm>
            <a:off x="179388" y="260350"/>
            <a:ext cx="4248150" cy="3186113"/>
          </a:xfrm>
          <a:noFill/>
          <a:ln/>
        </p:spPr>
      </p:pic>
      <p:sp>
        <p:nvSpPr>
          <p:cNvPr id="63498" name="Rectangle 10"/>
          <p:cNvSpPr>
            <a:spLocks noGrp="1" noChangeArrowheads="1"/>
          </p:cNvSpPr>
          <p:nvPr>
            <p:ph type="body" sz="half" idx="3"/>
          </p:nvPr>
        </p:nvSpPr>
        <p:spPr>
          <a:xfrm>
            <a:off x="4643438" y="260350"/>
            <a:ext cx="4254500" cy="6337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dirty="0">
                <a:latin typeface="Arial" charset="0"/>
              </a:rPr>
              <a:t>Появление растений способствовало накоплению О</a:t>
            </a:r>
            <a:r>
              <a:rPr lang="ru-RU" sz="1200" dirty="0">
                <a:latin typeface="Arial" charset="0"/>
              </a:rPr>
              <a:t>2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smtClean="0">
                <a:latin typeface="Arial" charset="0"/>
              </a:rPr>
              <a:t>(КИСЛОРОД)в </a:t>
            </a:r>
            <a:r>
              <a:rPr lang="ru-RU" sz="2000" dirty="0">
                <a:latin typeface="Arial" charset="0"/>
              </a:rPr>
              <a:t>атмосфере, обриванию озонового слоя, что создало поверхность суши пригодной для жизни и эволюции животных. Современная хозяйственная деятельность человека приводит к такому изменению экологических условий, что подрывает способность живой природы к саморегуляции.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latin typeface="Arial" charset="0"/>
              </a:rPr>
              <a:t>Сведение лесов грозит глобальными изменениями в биосфере. Особенно опасна гибель тропических лесов, где сосредоточено 60% видов растений, многие из которых не восстанавливаются после вырубки.</a:t>
            </a:r>
          </a:p>
          <a:p>
            <a:pPr>
              <a:lnSpc>
                <a:spcPct val="90000"/>
              </a:lnSpc>
            </a:pPr>
            <a:endParaRPr lang="ru-RU" sz="2000" dirty="0">
              <a:latin typeface="Arial" charset="0"/>
            </a:endParaRPr>
          </a:p>
        </p:txBody>
      </p:sp>
      <p:pic>
        <p:nvPicPr>
          <p:cNvPr id="63501" name="Picture 13" descr="Img016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>
          <a:xfrm>
            <a:off x="250825" y="3840163"/>
            <a:ext cx="4176713" cy="2786062"/>
          </a:xfrm>
          <a:noFill/>
          <a:ln/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7467600" cy="5840435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3100" dirty="0" smtClean="0">
                <a:solidFill>
                  <a:srgbClr val="FFFF00"/>
                </a:solidFill>
              </a:rPr>
              <a:t>Мы выехали за город, в дачный посёлок. Когда- то тут было болото, весело квакали лягушки, тучей клубились комары. Но дачники решили избавиться от болота и начали его сушить. И каким последствиям для речки и леса это может привести? Какой закон нарушают люди, желая улучшить природу?</a:t>
            </a:r>
            <a:endParaRPr lang="ru-RU" sz="31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333375"/>
            <a:ext cx="4321175" cy="6264275"/>
          </a:xfrm>
        </p:spPr>
        <p:txBody>
          <a:bodyPr/>
          <a:lstStyle/>
          <a:p>
            <a:r>
              <a:rPr lang="ru-RU" sz="2000">
                <a:latin typeface="Arial" charset="0"/>
              </a:rPr>
              <a:t>На протяжении всей своей жизни человек оказывал на животных прямое (истреблял) и косвенное (уничтожение мест обитания, вырубка лесов, распашка полей, загрязнение среды) воздействия.</a:t>
            </a:r>
          </a:p>
          <a:p>
            <a:r>
              <a:rPr lang="ru-RU" sz="2000">
                <a:latin typeface="Arial" charset="0"/>
              </a:rPr>
              <a:t>За последние 400 лет с лица Земли по вине человека исчезло113 видов птиц, 83 вида млекопитающих и тысячи беспозвоночных.</a:t>
            </a:r>
          </a:p>
          <a:p>
            <a:r>
              <a:rPr lang="ru-RU" sz="2000">
                <a:latin typeface="Arial" charset="0"/>
              </a:rPr>
              <a:t>Исчезновение многих видов может привести к разбалан-сировке экосистем. Свободные ниши займут низшие организмы, способные ускорить процесс деградации живых сообществ.</a:t>
            </a:r>
          </a:p>
        </p:txBody>
      </p:sp>
      <p:pic>
        <p:nvPicPr>
          <p:cNvPr id="66568" name="Picture 8" descr="эко 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bright="6000" contrast="18000"/>
          </a:blip>
          <a:srcRect/>
          <a:stretch>
            <a:fillRect/>
          </a:stretch>
        </p:blipFill>
        <p:spPr>
          <a:xfrm>
            <a:off x="4716463" y="188913"/>
            <a:ext cx="4265612" cy="3481387"/>
          </a:xfrm>
          <a:noFill/>
          <a:ln/>
        </p:spPr>
      </p:pic>
      <p:pic>
        <p:nvPicPr>
          <p:cNvPr id="66569" name="Picture 9" descr="Fish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>
          <a:xfrm>
            <a:off x="4716463" y="3813175"/>
            <a:ext cx="4221162" cy="2811463"/>
          </a:xfrm>
          <a:noFill/>
          <a:ln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Пути выхода из сложившейся ситуации: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9325" cy="52578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ru-RU" sz="2400"/>
              <a:t>Осуществлять строгий контроль за выбросами вредных веществ. </a:t>
            </a:r>
          </a:p>
          <a:p>
            <a:pPr marL="609600" indent="-609600">
              <a:lnSpc>
                <a:spcPct val="80000"/>
              </a:lnSpc>
            </a:pPr>
            <a:r>
              <a:rPr lang="ru-RU" sz="2400"/>
              <a:t>Повторное использование отходов. Вторичная переработка. </a:t>
            </a:r>
          </a:p>
          <a:p>
            <a:pPr marL="609600" indent="-609600">
              <a:lnSpc>
                <a:spcPct val="80000"/>
              </a:lnSpc>
            </a:pPr>
            <a:r>
              <a:rPr lang="ru-RU" sz="2400"/>
              <a:t>Использовать фильтры, малоотходные технологии. </a:t>
            </a:r>
          </a:p>
          <a:p>
            <a:pPr marL="609600" indent="-609600">
              <a:lnSpc>
                <a:spcPct val="80000"/>
              </a:lnSpc>
            </a:pPr>
            <a:r>
              <a:rPr lang="ru-RU" sz="2400"/>
              <a:t>Рациональное и полное использование ресурсов. Во время добычи нефти образуется попутный газ, который сжигают в факелах, а можно использовать как сырье для химической промышленности. Извлекать из руды все ценное (Норильск).</a:t>
            </a:r>
          </a:p>
          <a:p>
            <a:pPr marL="609600" indent="-609600">
              <a:lnSpc>
                <a:spcPct val="80000"/>
              </a:lnSpc>
            </a:pPr>
            <a:r>
              <a:rPr lang="ru-RU" sz="2400"/>
              <a:t>Восстановление лесов. В Швеции эта проблема решена. За последние 100 лет площадь лесов там увеличилась вдвое, так как они сажали 50 деревьев на одного жителя в год.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11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</a:blip>
          <a:srcRect/>
          <a:stretch>
            <a:fillRect/>
          </a:stretch>
        </p:blipFill>
        <p:spPr bwMode="auto">
          <a:xfrm>
            <a:off x="214282" y="3357562"/>
            <a:ext cx="414337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1" descr="зс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lum bright="6000" contrast="18000"/>
          </a:blip>
          <a:srcRect/>
          <a:stretch>
            <a:fillRect/>
          </a:stretch>
        </p:blipFill>
        <p:spPr>
          <a:xfrm>
            <a:off x="4391025" y="3357562"/>
            <a:ext cx="4752975" cy="3357586"/>
          </a:xfrm>
          <a:prstGeom prst="rect">
            <a:avLst/>
          </a:prstGeom>
          <a:noFill/>
          <a:ln/>
        </p:spPr>
      </p:pic>
      <p:sp>
        <p:nvSpPr>
          <p:cNvPr id="8" name="TextBox 7"/>
          <p:cNvSpPr txBox="1"/>
          <p:nvPr/>
        </p:nvSpPr>
        <p:spPr>
          <a:xfrm>
            <a:off x="714348" y="357166"/>
            <a:ext cx="6500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Наша бедная земля на пороге экологической катастрофы…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/>
              <a:t>Захоронение радиоактивных отходов. 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Использование нетрадиционных источников энергии (солнце, приливы и отливы, ветер).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Перевод автомобилей на газовое топливо и электротопливо. 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Создание </a:t>
            </a:r>
            <a:r>
              <a:rPr lang="ru-RU" sz="2400" dirty="0"/>
              <a:t>сети заповедников и национальных парков. Изменить свое отношение к природе от покорения к сотрудничеству, то есть выполнить один из законов </a:t>
            </a:r>
            <a:r>
              <a:rPr lang="ru-RU" sz="2400" dirty="0" err="1"/>
              <a:t>Барри</a:t>
            </a:r>
            <a:r>
              <a:rPr lang="ru-RU" sz="2400" dirty="0"/>
              <a:t> Коммонера "Природа знает лучше"</a:t>
            </a:r>
          </a:p>
          <a:p>
            <a:pPr>
              <a:lnSpc>
                <a:spcPct val="80000"/>
              </a:lnSpc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8516938" cy="6264275"/>
          </a:xfrm>
        </p:spPr>
        <p:txBody>
          <a:bodyPr/>
          <a:lstStyle/>
          <a:p>
            <a:r>
              <a:rPr lang="ru-RU" sz="1800">
                <a:solidFill>
                  <a:srgbClr val="FFFF00"/>
                </a:solidFill>
              </a:rPr>
              <a:t>                        </a:t>
            </a:r>
            <a:r>
              <a:rPr lang="ru-RU" sz="1800" b="1" i="1">
                <a:solidFill>
                  <a:srgbClr val="FFFF00"/>
                </a:solidFill>
                <a:latin typeface="Arial" charset="0"/>
              </a:rPr>
              <a:t>Люди повинуются законам природы, даже когда </a:t>
            </a:r>
          </a:p>
          <a:p>
            <a:pPr>
              <a:buFont typeface="Wingdings" pitchFamily="2" charset="2"/>
              <a:buNone/>
            </a:pPr>
            <a:r>
              <a:rPr lang="ru-RU" sz="1800" b="1" i="1">
                <a:solidFill>
                  <a:srgbClr val="FFFF00"/>
                </a:solidFill>
                <a:latin typeface="Arial" charset="0"/>
              </a:rPr>
              <a:t>                                    действуют против них</a:t>
            </a:r>
          </a:p>
          <a:p>
            <a:pPr>
              <a:buFont typeface="Wingdings" pitchFamily="2" charset="2"/>
              <a:buNone/>
            </a:pPr>
            <a:r>
              <a:rPr lang="ru-RU" sz="1800" b="1" i="1">
                <a:solidFill>
                  <a:srgbClr val="FFFF00"/>
                </a:solidFill>
                <a:latin typeface="Arial" charset="0"/>
              </a:rPr>
              <a:t>                                                                                                 И.В. Гете</a:t>
            </a:r>
          </a:p>
          <a:p>
            <a:pPr>
              <a:buFont typeface="Wingdings" pitchFamily="2" charset="2"/>
              <a:buNone/>
            </a:pPr>
            <a:r>
              <a:rPr lang="ru-RU" sz="1800" b="1" i="1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pPr>
              <a:buFont typeface="Wingdings" pitchFamily="2" charset="2"/>
              <a:buNone/>
            </a:pPr>
            <a:endParaRPr lang="ru-RU" sz="1800" b="1" i="1">
              <a:solidFill>
                <a:srgbClr val="FFFF00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ru-RU" sz="2400">
                <a:solidFill>
                  <a:srgbClr val="FFFF00"/>
                </a:solidFill>
                <a:latin typeface="Arial" charset="0"/>
              </a:rPr>
              <a:t>	</a:t>
            </a:r>
            <a:r>
              <a:rPr lang="ru-RU" sz="2800">
                <a:latin typeface="Arial" charset="0"/>
              </a:rPr>
              <a:t>Для решения глобальных экологических проблем требуется всестороннее, постоянное международное сотрудничество. Необходимы меры экономического, правового и воспитательного характера.</a:t>
            </a:r>
          </a:p>
          <a:p>
            <a:pPr>
              <a:buFont typeface="Wingdings" pitchFamily="2" charset="2"/>
              <a:buNone/>
            </a:pPr>
            <a:endParaRPr lang="ru-RU" sz="2800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ru-RU" sz="2800">
                <a:latin typeface="Arial" charset="0"/>
              </a:rPr>
              <a:t>			</a:t>
            </a:r>
            <a:r>
              <a:rPr lang="ru-RU" sz="1800" b="1" i="1">
                <a:latin typeface="Arial" charset="0"/>
              </a:rPr>
              <a:t>	</a:t>
            </a:r>
            <a:r>
              <a:rPr lang="ru-RU" sz="1800" b="1" i="1">
                <a:solidFill>
                  <a:srgbClr val="FFFF00"/>
                </a:solidFill>
                <a:latin typeface="Arial" charset="0"/>
              </a:rPr>
              <a:t>Два мира есть у человека:</a:t>
            </a:r>
          </a:p>
          <a:p>
            <a:pPr>
              <a:buFont typeface="Wingdings" pitchFamily="2" charset="2"/>
              <a:buNone/>
            </a:pPr>
            <a:r>
              <a:rPr lang="ru-RU" sz="1800" b="1" i="1">
                <a:solidFill>
                  <a:srgbClr val="FFFF00"/>
                </a:solidFill>
                <a:latin typeface="Arial" charset="0"/>
              </a:rPr>
              <a:t>                                           Один, который нас творил,</a:t>
            </a:r>
          </a:p>
          <a:p>
            <a:pPr>
              <a:buFont typeface="Wingdings" pitchFamily="2" charset="2"/>
              <a:buNone/>
            </a:pPr>
            <a:r>
              <a:rPr lang="ru-RU" sz="1800" b="1" i="1">
                <a:solidFill>
                  <a:srgbClr val="FFFF00"/>
                </a:solidFill>
                <a:latin typeface="Arial" charset="0"/>
              </a:rPr>
              <a:t>                                           Другой, который мы от века</a:t>
            </a:r>
          </a:p>
          <a:p>
            <a:pPr>
              <a:buFont typeface="Wingdings" pitchFamily="2" charset="2"/>
              <a:buNone/>
            </a:pPr>
            <a:r>
              <a:rPr lang="ru-RU" sz="1800" b="1" i="1">
                <a:solidFill>
                  <a:srgbClr val="FFFF00"/>
                </a:solidFill>
                <a:latin typeface="Arial" charset="0"/>
              </a:rPr>
              <a:t>                                           Творим, по мере наших сил.</a:t>
            </a:r>
          </a:p>
          <a:p>
            <a:pPr>
              <a:buFont typeface="Wingdings" pitchFamily="2" charset="2"/>
              <a:buNone/>
            </a:pPr>
            <a:r>
              <a:rPr lang="ru-RU" sz="1800" b="1" i="1">
                <a:solidFill>
                  <a:srgbClr val="FFFF00"/>
                </a:solidFill>
                <a:latin typeface="Arial" charset="0"/>
              </a:rPr>
              <a:t>                                                                                          Н. Заболоцкий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800" smtClean="0"/>
          </a:p>
          <a:p>
            <a:pPr algn="ctr">
              <a:buNone/>
            </a:pPr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172450" cy="30861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Экологические </a:t>
            </a:r>
            <a:r>
              <a:rPr lang="ru-RU" sz="3200" b="1" dirty="0">
                <a:solidFill>
                  <a:srgbClr val="FF0000"/>
                </a:solidFill>
              </a:rPr>
              <a:t>проблемы человечества – это проблемы, касающиеся всего человечества. 	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Ни одно государство не в состоянии справиться с этими проблемами.</a:t>
            </a:r>
          </a:p>
        </p:txBody>
      </p:sp>
      <p:pic>
        <p:nvPicPr>
          <p:cNvPr id="74755" name="Picture 3" descr="Земля из космо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3529013"/>
            <a:ext cx="4932362" cy="33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0"/>
            <a:ext cx="750099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Самые значимые проблемы: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 исчезли и продолжают исчезать с лица земли тысячи видов редких представителей фауны и флоры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 сильно сократились площади, занятые лесами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 стремительно уменьшаются запасы полезных ископаемых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 разрушаются экосистемы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 чистый воздух и питьевая вода становиться дефицитом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 уровень загрязнения атмосферы в некоторых местах достиг предельного уровня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 озоновый слой, который защищает все живое от губительного космического излучения, частично нарушен.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усор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1" y="428604"/>
            <a:ext cx="8572560" cy="60007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348" y="500042"/>
            <a:ext cx="771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Неужели у вас нет сердца? Не засоряйте природу!!!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14290"/>
            <a:ext cx="7286676" cy="6357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Причины </a:t>
            </a:r>
            <a:r>
              <a:rPr lang="ru-RU" sz="4000" dirty="0" smtClean="0"/>
              <a:t>экологических проблем</a:t>
            </a:r>
            <a:r>
              <a:rPr lang="ru-RU" sz="4000" dirty="0"/>
              <a:t>:</a:t>
            </a:r>
            <a:endParaRPr lang="ru-RU" sz="4000" b="1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огромные масштабы человеческой деятельности, радикально изменяющей природу, общество, образ жизни людей.</a:t>
            </a:r>
            <a:endParaRPr lang="ru-RU" b="1" dirty="0"/>
          </a:p>
          <a:p>
            <a:r>
              <a:rPr lang="ru-RU" dirty="0"/>
              <a:t>неспособность человека рационально распорядиться этой могучей силой.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5435600" y="404813"/>
            <a:ext cx="3529013" cy="5726112"/>
          </a:xfrm>
        </p:spPr>
        <p:txBody>
          <a:bodyPr/>
          <a:lstStyle/>
          <a:p>
            <a:r>
              <a:rPr lang="ru-RU" sz="1600" b="1" dirty="0">
                <a:solidFill>
                  <a:srgbClr val="FFFF00"/>
                </a:solidFill>
                <a:latin typeface="Arial" charset="0"/>
              </a:rPr>
              <a:t>Никогда человек не имел такого влияния не окружающую его среду, как теперь, никогда это влияние не было так разнообразно и так сильно. Человек настоящего времени представляет из себя геологическую силу… </a:t>
            </a:r>
          </a:p>
          <a:p>
            <a:r>
              <a:rPr lang="ru-RU" sz="1600" b="1" dirty="0">
                <a:solidFill>
                  <a:srgbClr val="FFFF00"/>
                </a:solidFill>
                <a:latin typeface="Arial" charset="0"/>
              </a:rPr>
              <a:t>                 </a:t>
            </a:r>
            <a:r>
              <a:rPr lang="ru-RU" sz="1600" b="1" i="1" dirty="0">
                <a:solidFill>
                  <a:srgbClr val="FFFF00"/>
                </a:solidFill>
                <a:latin typeface="Arial" charset="0"/>
              </a:rPr>
              <a:t>В.И. Вернадский</a:t>
            </a:r>
          </a:p>
          <a:p>
            <a:endParaRPr lang="ru-RU" sz="1600" b="1" i="1" dirty="0">
              <a:solidFill>
                <a:srgbClr val="FFFF00"/>
              </a:solidFill>
              <a:latin typeface="Arial" charset="0"/>
            </a:endParaRPr>
          </a:p>
          <a:p>
            <a:endParaRPr lang="ru-RU" sz="1600" b="1" i="1" dirty="0">
              <a:solidFill>
                <a:srgbClr val="FFFF00"/>
              </a:solidFill>
              <a:latin typeface="Arial" charset="0"/>
            </a:endParaRPr>
          </a:p>
          <a:p>
            <a:r>
              <a:rPr lang="ru-RU" sz="2000" dirty="0">
                <a:latin typeface="Arial" charset="0"/>
              </a:rPr>
              <a:t>Сложности и противоречия</a:t>
            </a:r>
            <a:r>
              <a:rPr lang="ru-RU" sz="20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000" dirty="0">
                <a:latin typeface="Arial" charset="0"/>
              </a:rPr>
              <a:t>социального, экономического и культурного развития человечества породили современные экологические проблемы</a:t>
            </a:r>
          </a:p>
        </p:txBody>
      </p:sp>
      <p:pic>
        <p:nvPicPr>
          <p:cNvPr id="8200" name="Picture 8" descr="эко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476250"/>
            <a:ext cx="4897437" cy="2925763"/>
          </a:xfrm>
          <a:noFill/>
          <a:ln/>
        </p:spPr>
      </p:pic>
      <p:pic>
        <p:nvPicPr>
          <p:cNvPr id="8203" name="Picture 11" descr="эко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3644900"/>
            <a:ext cx="4897437" cy="2809875"/>
          </a:xfrm>
          <a:noFill/>
          <a:ln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701</TotalTime>
  <Words>1399</Words>
  <Application>Microsoft Office PowerPoint</Application>
  <PresentationFormat>Экран (4:3)</PresentationFormat>
  <Paragraphs>82</Paragraphs>
  <Slides>32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Глобус</vt:lpstr>
      <vt:lpstr>Слайд 1</vt:lpstr>
      <vt:lpstr>Слайд 2</vt:lpstr>
      <vt:lpstr>Слайд 3</vt:lpstr>
      <vt:lpstr>Экологические проблемы человечества – это проблемы, касающиеся всего человечества.   Ни одно государство не в состоянии справиться с этими проблемами.</vt:lpstr>
      <vt:lpstr>Слайд 5</vt:lpstr>
      <vt:lpstr>Слайд 6</vt:lpstr>
      <vt:lpstr>Слайд 7</vt:lpstr>
      <vt:lpstr>Причины экологических проблем: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Пути выхода из сложившейся ситуации: </vt:lpstr>
      <vt:lpstr>Слайд 30</vt:lpstr>
      <vt:lpstr>Слайд 31</vt:lpstr>
      <vt:lpstr>Слайд 32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ГЛОБАЛЬНЫЕ ЭКОЛОГИЧЕСКИЕ ПРОБЛЕМЫ</dc:title>
  <dc:creator>ПАПА</dc:creator>
  <cp:lastModifiedBy>даша</cp:lastModifiedBy>
  <cp:revision>27</cp:revision>
  <dcterms:created xsi:type="dcterms:W3CDTF">2005-11-07T14:22:31Z</dcterms:created>
  <dcterms:modified xsi:type="dcterms:W3CDTF">2012-03-15T03:22:38Z</dcterms:modified>
</cp:coreProperties>
</file>