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56" r:id="rId8"/>
    <p:sldId id="25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  <p:sldId id="26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7D6C-C7CC-4954-9DB5-997C4B7B67F8}" type="datetimeFigureOut">
              <a:rPr lang="ru-RU" smtClean="0"/>
              <a:pPr/>
              <a:t>27.11.2011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FAFF-82D6-4F4B-9D2F-215CB452A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design.ru/aphorism/author/a_tolstoy_ln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design.ru/aphorism/author/a_tolstoy_l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%d1%81%d0%b5%d0%bc%d1%8c%d1%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3632"/>
            <a:ext cx="9144000" cy="6034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9185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Семья?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1066" y="5643578"/>
            <a:ext cx="4434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Автор:Гурьянова</a:t>
            </a:r>
            <a:r>
              <a:rPr lang="ru-RU" dirty="0" smtClean="0"/>
              <a:t> М.Б. 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 начальных классов МОУ СОШ № 1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Петровска Саратовской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9741"/>
            <a:ext cx="7363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Социальные функции семьи: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643578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Исследователи единодушны, в том, что функции отражают исторический характер связи между семьёй и обществом, динамику семейных изменений на разных исторических этапах.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5000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Современная семья утратила многие функции, цементировавшие её в прошлом: производственную, охранительную, образовательную и др. Однако часть функций являются устойчивыми к изменениям, в этом смысле их можно назвать традиционными.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</a:t>
            </a:r>
            <a:r>
              <a:rPr lang="ru-RU" dirty="0" smtClean="0"/>
              <a:t>традиционным можно </a:t>
            </a:r>
            <a:r>
              <a:rPr lang="ru-RU" dirty="0"/>
              <a:t>отнести следующие функции:</a:t>
            </a:r>
          </a:p>
          <a:p>
            <a:r>
              <a:rPr lang="ru-RU" dirty="0"/>
              <a:t>а) </a:t>
            </a:r>
            <a:r>
              <a:rPr lang="ru-RU" b="1" dirty="0"/>
              <a:t>репродуктивная</a:t>
            </a:r>
            <a:r>
              <a:rPr lang="ru-RU" dirty="0"/>
              <a:t> — в любой семье важнейшей является проблема деторождения. </a:t>
            </a:r>
          </a:p>
          <a:p>
            <a:r>
              <a:rPr lang="ru-RU" dirty="0"/>
              <a:t>б) </a:t>
            </a:r>
            <a:r>
              <a:rPr lang="ru-RU" b="1" dirty="0"/>
              <a:t>хозяйственно-экономическая</a:t>
            </a:r>
            <a:r>
              <a:rPr lang="ru-RU" dirty="0"/>
              <a:t> — включает питание семьи, приобретение и содержание домашнего имущества, одежды, обуви, благоустройство жилища, создание домашнего уюта, организацию жизни и быта семьи, формирование и расходование домашнего бюджета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в) </a:t>
            </a:r>
            <a:r>
              <a:rPr lang="ru-RU" b="1" dirty="0"/>
              <a:t>регенеративная</a:t>
            </a:r>
            <a:r>
              <a:rPr lang="ru-RU" dirty="0"/>
              <a:t> —Означает наследование статуса, фамилии, имущества, социального положения. </a:t>
            </a:r>
          </a:p>
          <a:p>
            <a:r>
              <a:rPr lang="ru-RU" dirty="0"/>
              <a:t>г) </a:t>
            </a:r>
            <a:r>
              <a:rPr lang="ru-RU" b="1" dirty="0"/>
              <a:t>образовательно-воспитательная</a:t>
            </a:r>
            <a:r>
              <a:rPr lang="ru-RU" dirty="0"/>
              <a:t> —Состоит в удовлетворении потребностей в отцовстве и материнстве, контактах с детьми, их воспитании, самореализации в детях;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Важными показателями благоприятного психологического климата семьи являются стремление её членов проводить свободное время в домашнем кругу, беседовать на интересующие всех темы, вместе выполнять домашнюю работу, подчёркивать достоинства и добрые дела каждого.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657671"/>
            <a:ext cx="7286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Такой климат способствует гармонии, снижению остроты возникающих конфликтов, снятию стрессовых состояний, повышению оценки собственной социальной значимости и реализации личностного потенциала каждого члена семьи.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Исходной основой благоприятного климата семьи являются супружеские отношения.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714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Совместная жизнь требует от супругов готовности к компромиссу, умения считаться с потребностями партнёра, уступать друг другу, развивать в себе такие качества, как взаимное уважение, доверие, взаимопонимание.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Счастлив тот, кто счастлив у себя дома. - </a:t>
            </a:r>
            <a:r>
              <a:rPr lang="ru-RU" i="1" dirty="0" smtClean="0">
                <a:hlinkClick r:id="rId3"/>
              </a:rPr>
              <a:t>Л. 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мая-международный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день семьи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24745"/>
            <a:ext cx="9144000" cy="48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2848" y="2967335"/>
            <a:ext cx="94897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семью!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Семья-самое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главное в жизни!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dirty="0" smtClean="0"/>
              <a:t>Все счастливые семьи похожи друг на друга, каждая несчастливая семья несчастлива по-своему. - </a:t>
            </a:r>
            <a:r>
              <a:rPr lang="ru-RU" i="1" dirty="0" smtClean="0">
                <a:hlinkClick r:id="rId3"/>
              </a:rPr>
              <a:t>Л. 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142852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Семья́</a:t>
            </a:r>
            <a:r>
              <a:rPr lang="ru-RU" dirty="0"/>
              <a:t> — организованная социальная группа, члены которой связаны общностью быта, взаимной моральной ответственностью и социальной необходимостью, которая обусловлена потребностью общества в физическом и духовном </a:t>
            </a:r>
            <a:r>
              <a:rPr lang="ru-RU" dirty="0"/>
              <a:t>самовоспроизводстве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Семья принадлежит к важнейшим общественным ценностям. Каждый член общества, помимо социального статуса, этнической принадлежности, имущественного и материального положения, с момента рождения и до конца жизни обладает такой характеристикой, как семейно-брачное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29322" y="2143116"/>
            <a:ext cx="3071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ребёнка семья — это среда, в которой складываются условия его физического, психического, эмоционального и интеллектуального развития.</a:t>
            </a:r>
          </a:p>
        </p:txBody>
      </p:sp>
      <p:pic>
        <p:nvPicPr>
          <p:cNvPr id="5" name="Рисунок 4" descr="1748853.jpg"/>
          <p:cNvPicPr>
            <a:picLocks noChangeAspect="1"/>
          </p:cNvPicPr>
          <p:nvPr/>
        </p:nvPicPr>
        <p:blipFill>
          <a:blip r:embed="rId2" cstate="print"/>
          <a:srcRect l="4660" t="3333" r="4660" b="3333"/>
          <a:stretch>
            <a:fillRect/>
          </a:stretch>
        </p:blipFill>
        <p:spPr>
          <a:xfrm>
            <a:off x="-1" y="0"/>
            <a:ext cx="58782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DEBCF">
                <a:alpha val="41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455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взрослого человека семья является источником удовлетворения ряда его потребностей и малым коллективом, предъявляющим к нему разнообразные и достаточно сложные требования. На стадиях жизненного цикла человека последовательно меняются его функции и статус в семье.</a:t>
            </a:r>
          </a:p>
        </p:txBody>
      </p:sp>
      <p:pic>
        <p:nvPicPr>
          <p:cNvPr id="3" name="Рисунок 2" descr="46f62f7d6c1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-22860"/>
            <a:ext cx="4572000" cy="688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Современная американская семья, включая всех родственников, среднего класса со Среднего Запада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799px-US-hoosier-family.jpg"/>
          <p:cNvPicPr>
            <a:picLocks noChangeAspect="1"/>
          </p:cNvPicPr>
          <p:nvPr/>
        </p:nvPicPr>
        <p:blipFill>
          <a:blip r:embed="rId2" cstate="print"/>
          <a:srcRect t="7990" b="6783"/>
          <a:stretch>
            <a:fillRect/>
          </a:stretch>
        </p:blipFill>
        <p:spPr>
          <a:xfrm>
            <a:off x="-1" y="0"/>
            <a:ext cx="9152915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Современная испанская семья, включая всех родственников</a:t>
            </a:r>
            <a:endParaRPr lang="ru-RU" dirty="0"/>
          </a:p>
        </p:txBody>
      </p:sp>
      <p:pic>
        <p:nvPicPr>
          <p:cNvPr id="4" name="Содержимое 3" descr="800px-FamiliaOj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191"/>
          <a:stretch>
            <a:fillRect/>
          </a:stretch>
        </p:blipFill>
        <p:spPr>
          <a:xfrm>
            <a:off x="0" y="1142984"/>
            <a:ext cx="9144000" cy="5715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94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Аспекты семьи: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как социальный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институт,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характеризующийся опредёленными социальными нормами, санкциями, образцами поведения, правами и обязанностями, регулирующими отношения между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супругами,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между родителями и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экономическая: объединяет лиц, связанных экономически — общим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семейным бюджетом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территориальная, объединяет лиц по признаку совместного проживания.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Биологическая: состоит из родителей и детей.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379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Все счастливые семьи похожи друг на друга, каждая несчастливая семья несчастлива по-своему. - Л. Толстой</vt:lpstr>
      <vt:lpstr>Слайд 3</vt:lpstr>
      <vt:lpstr>Слайд 4</vt:lpstr>
      <vt:lpstr>Слайд 5</vt:lpstr>
      <vt:lpstr>Слайд 6</vt:lpstr>
      <vt:lpstr>Слайд 7</vt:lpstr>
      <vt:lpstr>Современная испанская семья, включая всех родственников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Счастлив тот, кто счастлив у себя дома. - Л. Толстой</vt:lpstr>
      <vt:lpstr>15 мая-международный день семьи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2001-12-31T21:55:18Z</dcterms:created>
  <dcterms:modified xsi:type="dcterms:W3CDTF">2011-11-27T17:39:18Z</dcterms:modified>
</cp:coreProperties>
</file>