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6" r:id="rId5"/>
    <p:sldId id="265" r:id="rId6"/>
    <p:sldId id="264" r:id="rId7"/>
    <p:sldId id="261" r:id="rId8"/>
    <p:sldId id="259" r:id="rId9"/>
    <p:sldId id="273" r:id="rId10"/>
    <p:sldId id="272" r:id="rId11"/>
    <p:sldId id="270" r:id="rId12"/>
    <p:sldId id="260" r:id="rId13"/>
    <p:sldId id="274" r:id="rId14"/>
    <p:sldId id="262" r:id="rId15"/>
    <p:sldId id="275" r:id="rId16"/>
    <p:sldId id="26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00"/>
    <a:srgbClr val="006600"/>
    <a:srgbClr val="193200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9989-DADE-4874-9331-C5C9BE304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2237F-65C3-4314-803A-EC6D49EB8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3D218-E2B2-41AE-A02A-3835A5C0E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F7689-F0AF-4A06-82C4-2FE181FAD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58924-0774-4F30-8402-406A807F3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4E247-10F9-4B1A-82F3-E9F550882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82284-AA13-43B7-A626-CFF9CA5AD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E649B-9BFD-4C31-8BB8-9BAD5093B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5F086-84D9-4A7F-81F4-58A2B3FFF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673D4-3222-45D0-8A36-4AD12C964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7EEC3-8D04-42E5-8DAF-722539DD3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8" name="Picture 11" descr="water_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0DB28EB-297E-4F77-951C-383FB1273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g-2006-04.photosight.ru/17/1384166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082.radikal.ru/0908/56/4df7503edc0a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5;&#1083;&#1080;&#1089;&#1077;&#1077;&#1074;&#1072;%20&#1058;.&#1052;.%20&#1052;&#1054;&#1059;%20&#1057;&#1054;&#1064;&#8470;!\26%20&#1044;&#1086;&#1088;&#1086;&#1078;&#1082;&#1072;%2026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5" name="Rectangle 7"/>
          <p:cNvSpPr>
            <a:spLocks noGrp="1" noChangeArrowheads="1"/>
          </p:cNvSpPr>
          <p:nvPr/>
        </p:nvSpPr>
        <p:spPr bwMode="auto">
          <a:xfrm>
            <a:off x="755650" y="37893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8686800" cy="2209800"/>
          </a:xfrm>
        </p:spPr>
        <p:txBody>
          <a:bodyPr/>
          <a:lstStyle/>
          <a:p>
            <a:pPr eaLnBrk="1" hangingPunct="1"/>
            <a:r>
              <a:rPr lang="ru-RU" sz="8800" i="1" smtClean="0">
                <a:solidFill>
                  <a:srgbClr val="008A00"/>
                </a:solidFill>
              </a:rPr>
              <a:t>Мы и природа!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10000"/>
            <a:ext cx="6400800" cy="1752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8" name="Picture 2" descr="C:\Users\6kab\Desktop\Конференция\P10407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438400"/>
            <a:ext cx="57388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2964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                          </a:t>
            </a:r>
            <a:r>
              <a:rPr lang="ru-RU" sz="4000"/>
              <a:t>  </a:t>
            </a:r>
          </a:p>
          <a:p>
            <a:r>
              <a:rPr lang="ru-RU" sz="4000"/>
              <a:t>              </a:t>
            </a:r>
            <a:r>
              <a:rPr lang="ru-RU" sz="4000">
                <a:solidFill>
                  <a:srgbClr val="006600"/>
                </a:solidFill>
              </a:rPr>
              <a:t>Правила поведения в лесу.</a:t>
            </a:r>
          </a:p>
          <a:p>
            <a:endParaRPr lang="ru-RU" sz="2800"/>
          </a:p>
          <a:p>
            <a:r>
              <a:rPr lang="ru-RU" sz="2800"/>
              <a:t>         </a:t>
            </a:r>
            <a:r>
              <a:rPr lang="ru-RU" sz="3200">
                <a:solidFill>
                  <a:srgbClr val="006600"/>
                </a:solidFill>
              </a:rPr>
              <a:t> Не рубить  деревья и кустарники.</a:t>
            </a:r>
          </a:p>
          <a:p>
            <a:r>
              <a:rPr lang="ru-RU" sz="3200">
                <a:solidFill>
                  <a:srgbClr val="006600"/>
                </a:solidFill>
              </a:rPr>
              <a:t>         Не разводить костры под деревьями.</a:t>
            </a:r>
          </a:p>
          <a:p>
            <a:r>
              <a:rPr lang="ru-RU" sz="3200">
                <a:solidFill>
                  <a:srgbClr val="006600"/>
                </a:solidFill>
              </a:rPr>
              <a:t>         Не оставлять мусор.</a:t>
            </a:r>
          </a:p>
          <a:p>
            <a:r>
              <a:rPr lang="ru-RU" sz="3200">
                <a:solidFill>
                  <a:srgbClr val="006600"/>
                </a:solidFill>
              </a:rPr>
              <a:t>         Не рвать цветов.</a:t>
            </a:r>
          </a:p>
          <a:p>
            <a:r>
              <a:rPr lang="ru-RU" sz="3200">
                <a:solidFill>
                  <a:srgbClr val="006600"/>
                </a:solidFill>
              </a:rPr>
              <a:t>         Не разорять гнёзда птиц.</a:t>
            </a:r>
          </a:p>
          <a:p>
            <a:r>
              <a:rPr lang="ru-RU" sz="3200">
                <a:solidFill>
                  <a:srgbClr val="006600"/>
                </a:solidFill>
              </a:rPr>
              <a:t>         Не брать домой детёнышей зверей.</a:t>
            </a:r>
          </a:p>
          <a:p>
            <a:r>
              <a:rPr lang="ru-RU" sz="3200">
                <a:solidFill>
                  <a:srgbClr val="006600"/>
                </a:solidFill>
              </a:rPr>
              <a:t>         Не шуметь, не кричать в лесу.</a:t>
            </a:r>
          </a:p>
          <a:p>
            <a:r>
              <a:rPr lang="ru-RU" sz="3200">
                <a:solidFill>
                  <a:srgbClr val="006600"/>
                </a:solidFill>
              </a:rPr>
              <a:t>         Не ломать веток деревьев и кустарников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33600"/>
            <a:ext cx="41148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304800" y="4800600"/>
            <a:ext cx="220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скворец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133350"/>
            <a:ext cx="3043238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6934200" y="3048000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дятел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854450"/>
            <a:ext cx="34290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4"/>
          <p:cNvSpPr txBox="1">
            <a:spLocks noChangeArrowheads="1"/>
          </p:cNvSpPr>
          <p:nvPr/>
        </p:nvSpPr>
        <p:spPr bwMode="auto">
          <a:xfrm>
            <a:off x="7696200" y="557530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сова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762000" y="1219200"/>
            <a:ext cx="7315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7315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09600" y="1295400"/>
            <a:ext cx="80772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006600"/>
                </a:solidFill>
                <a:latin typeface="Arial Unicode MS" pitchFamily="34" charset="-128"/>
                <a:cs typeface="Times New Roman" pitchFamily="18" charset="0"/>
              </a:rPr>
              <a:t>Ты, дружок, смотри, не подкачай!</a:t>
            </a:r>
          </a:p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006600"/>
                </a:solidFill>
                <a:latin typeface="Arial Unicode MS" pitchFamily="34" charset="-128"/>
                <a:cs typeface="Times New Roman" pitchFamily="18" charset="0"/>
              </a:rPr>
              <a:t>Правдивым быть и добрым обещай!</a:t>
            </a:r>
          </a:p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006600"/>
                </a:solidFill>
                <a:latin typeface="Arial Unicode MS" pitchFamily="34" charset="-128"/>
                <a:cs typeface="Times New Roman" pitchFamily="18" charset="0"/>
              </a:rPr>
              <a:t>Не обижай ни птаху, ни сверчка,</a:t>
            </a:r>
          </a:p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006600"/>
                </a:solidFill>
                <a:latin typeface="Arial Unicode MS" pitchFamily="34" charset="-128"/>
                <a:cs typeface="Times New Roman" pitchFamily="18" charset="0"/>
              </a:rPr>
              <a:t>Не покупай для бабочки сачка!</a:t>
            </a:r>
          </a:p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006600"/>
                </a:solidFill>
                <a:latin typeface="Arial Unicode MS" pitchFamily="34" charset="-128"/>
                <a:cs typeface="Times New Roman" pitchFamily="18" charset="0"/>
              </a:rPr>
              <a:t>Люби цветы, леса, простор полей-</a:t>
            </a:r>
          </a:p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006600"/>
                </a:solidFill>
                <a:latin typeface="Arial Unicode MS" pitchFamily="34" charset="-128"/>
                <a:cs typeface="Times New Roman" pitchFamily="18" charset="0"/>
              </a:rPr>
              <a:t>Всё, что зовётся Родиной твоей!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71600" y="609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6000" kern="0" dirty="0">
                <a:solidFill>
                  <a:srgbClr val="006600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6kab\Desktop\Конференция\P10407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6324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981200" y="6096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Обсуждение в группах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1828800" y="609600"/>
            <a:ext cx="678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  <a:p>
            <a:endParaRPr lang="ru-RU"/>
          </a:p>
        </p:txBody>
      </p:sp>
      <p:pic>
        <p:nvPicPr>
          <p:cNvPr id="27651" name="i-main-pic" descr="Картинка 43 из 3789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572000"/>
            <a:ext cx="22098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30163" y="1676400"/>
            <a:ext cx="9220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rgbClr val="008A00"/>
                </a:solidFill>
              </a:rPr>
              <a:t>Экология – наука о доме, который есть у каждого растения, животного, человека</a:t>
            </a:r>
            <a:r>
              <a:rPr lang="ru-RU"/>
              <a:t>.</a:t>
            </a:r>
          </a:p>
          <a:p>
            <a:r>
              <a:rPr lang="ru-RU" sz="3600" i="1">
                <a:solidFill>
                  <a:srgbClr val="006600"/>
                </a:solidFill>
              </a:rPr>
              <a:t>Экология – наука, которая исследует, как живые существа связаны со всем тем, что их окружает.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505200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C:\Users\6kab\Desktop\Конференция\P10407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25" y="76200"/>
            <a:ext cx="464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C:\Users\6kab\Desktop\Конференция\P10407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75" y="3505200"/>
            <a:ext cx="454342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2524125" y="2971800"/>
            <a:ext cx="5219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8A00"/>
                </a:solidFill>
              </a:rPr>
              <a:t>Подведение итогов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38200" y="54451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7200" kern="0" dirty="0">
              <a:solidFill>
                <a:srgbClr val="FF00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5" name="Picture 10" descr="pictureview7-pid-b0e7-et-47645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9067800" cy="67437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601200" cy="4525963"/>
          </a:xfrm>
        </p:spPr>
        <p:txBody>
          <a:bodyPr/>
          <a:lstStyle/>
          <a:p>
            <a:pPr>
              <a:defRPr/>
            </a:pPr>
            <a:endParaRPr lang="ru-RU" dirty="0"/>
          </a:p>
          <a:p>
            <a:pPr marL="0" indent="0">
              <a:buFontTx/>
              <a:buNone/>
              <a:defRPr/>
            </a:pPr>
            <a:r>
              <a:rPr lang="ru-RU" sz="4800" dirty="0" smtClean="0">
                <a:solidFill>
                  <a:srgbClr val="008A00"/>
                </a:solidFill>
              </a:rPr>
              <a:t>     «</a:t>
            </a:r>
            <a:r>
              <a:rPr lang="ru-RU" sz="4800" dirty="0">
                <a:solidFill>
                  <a:srgbClr val="008A00"/>
                </a:solidFill>
              </a:rPr>
              <a:t>Счастье – это быть с природой, видеть её, </a:t>
            </a:r>
            <a:r>
              <a:rPr lang="ru-RU" sz="4800" dirty="0" smtClean="0">
                <a:solidFill>
                  <a:srgbClr val="008A00"/>
                </a:solidFill>
              </a:rPr>
              <a:t>говорить</a:t>
            </a:r>
          </a:p>
          <a:p>
            <a:pPr marL="0" indent="0">
              <a:buFontTx/>
              <a:buNone/>
              <a:defRPr/>
            </a:pPr>
            <a:r>
              <a:rPr lang="ru-RU" sz="4800" dirty="0" smtClean="0">
                <a:solidFill>
                  <a:srgbClr val="008A00"/>
                </a:solidFill>
              </a:rPr>
              <a:t> </a:t>
            </a:r>
            <a:r>
              <a:rPr lang="ru-RU" sz="4800" dirty="0">
                <a:solidFill>
                  <a:srgbClr val="008A00"/>
                </a:solidFill>
              </a:rPr>
              <a:t>с ней.» </a:t>
            </a:r>
            <a:endParaRPr lang="ru-RU" sz="4800" dirty="0" smtClean="0">
              <a:solidFill>
                <a:srgbClr val="008A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sz="4400" dirty="0">
                <a:solidFill>
                  <a:srgbClr val="008A00"/>
                </a:solidFill>
              </a:rPr>
              <a:t> </a:t>
            </a:r>
            <a:r>
              <a:rPr lang="ru-RU" sz="4400" dirty="0" smtClean="0">
                <a:solidFill>
                  <a:srgbClr val="008A00"/>
                </a:solidFill>
              </a:rPr>
              <a:t>                       </a:t>
            </a:r>
            <a:r>
              <a:rPr lang="ru-RU" sz="4400" dirty="0" err="1" smtClean="0">
                <a:solidFill>
                  <a:srgbClr val="008A00"/>
                </a:solidFill>
              </a:rPr>
              <a:t>Л.Н.Толстой</a:t>
            </a:r>
            <a:r>
              <a:rPr lang="ru-RU" sz="4400" dirty="0">
                <a:solidFill>
                  <a:srgbClr val="008A00"/>
                </a:solidFill>
              </a:rPr>
              <a:t>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 txBox="1">
            <a:spLocks noChangeArrowheads="1"/>
          </p:cNvSpPr>
          <p:nvPr/>
        </p:nvSpPr>
        <p:spPr bwMode="auto">
          <a:xfrm>
            <a:off x="-457200" y="-76200"/>
            <a:ext cx="9829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i="1">
                <a:solidFill>
                  <a:srgbClr val="006600"/>
                </a:solidFill>
              </a:rPr>
              <a:t>    Через нос проходит в грудь</a:t>
            </a:r>
          </a:p>
          <a:p>
            <a:pPr algn="ctr"/>
            <a:r>
              <a:rPr lang="ru-RU" sz="2800" i="1">
                <a:solidFill>
                  <a:srgbClr val="006600"/>
                </a:solidFill>
              </a:rPr>
              <a:t>  И обратный держит путь.</a:t>
            </a:r>
          </a:p>
          <a:p>
            <a:pPr algn="ctr"/>
            <a:r>
              <a:rPr lang="ru-RU" sz="2800" i="1">
                <a:solidFill>
                  <a:srgbClr val="006600"/>
                </a:solidFill>
              </a:rPr>
              <a:t>Он невидимый, и всё же – </a:t>
            </a:r>
          </a:p>
          <a:p>
            <a:pPr algn="ctr"/>
            <a:r>
              <a:rPr lang="ru-RU" sz="2800" i="1">
                <a:solidFill>
                  <a:srgbClr val="006600"/>
                </a:solidFill>
              </a:rPr>
              <a:t>     Без него мы жить не можем</a:t>
            </a:r>
            <a:r>
              <a:rPr lang="ru-RU" sz="4800" i="1">
                <a:solidFill>
                  <a:srgbClr val="006600"/>
                </a:solidFill>
              </a:rPr>
              <a:t>.</a:t>
            </a:r>
          </a:p>
        </p:txBody>
      </p:sp>
      <p:pic>
        <p:nvPicPr>
          <p:cNvPr id="15362" name="Picture 2" descr="C:\Users\6kab\Desktop\Конференция\P1040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4483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6kab\Desktop\Конференция\P10407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0" y="3200400"/>
            <a:ext cx="4540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600200" y="0"/>
            <a:ext cx="7772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rgbClr val="7030A0"/>
                </a:solidFill>
              </a:rPr>
              <a:t>       Загрязнение воздуха.</a:t>
            </a:r>
          </a:p>
          <a:p>
            <a:r>
              <a:rPr lang="ru-RU" sz="3600" i="1">
                <a:solidFill>
                  <a:srgbClr val="7030A0"/>
                </a:solidFill>
              </a:rPr>
              <a:t>Выхлопные газы автомобилей, газы, выходящие из труб заводов  фабрик, наносят неповторимый вред воздуху, которым мы дышим.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971800"/>
            <a:ext cx="3057525" cy="35147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327400"/>
            <a:ext cx="4970463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153400" cy="2133600"/>
          </a:xfrm>
        </p:spPr>
        <p:txBody>
          <a:bodyPr/>
          <a:lstStyle/>
          <a:p>
            <a:r>
              <a:rPr lang="ru-RU" sz="4800" smtClean="0">
                <a:solidFill>
                  <a:srgbClr val="006600"/>
                </a:solidFill>
                <a:latin typeface="Monotype Corsiva" pitchFamily="66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676400" y="609600"/>
            <a:ext cx="7086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006600"/>
                </a:solidFill>
              </a:rPr>
              <a:t>Очень добродушная, </a:t>
            </a:r>
          </a:p>
          <a:p>
            <a:r>
              <a:rPr lang="ru-RU" sz="3200" i="1">
                <a:solidFill>
                  <a:srgbClr val="006600"/>
                </a:solidFill>
              </a:rPr>
              <a:t>Я мягкая, послушная, </a:t>
            </a:r>
          </a:p>
          <a:p>
            <a:r>
              <a:rPr lang="ru-RU" sz="3200" i="1">
                <a:solidFill>
                  <a:srgbClr val="006600"/>
                </a:solidFill>
              </a:rPr>
              <a:t>Но когда я захочу,</a:t>
            </a:r>
          </a:p>
          <a:p>
            <a:r>
              <a:rPr lang="ru-RU" sz="3200" i="1">
                <a:solidFill>
                  <a:srgbClr val="006600"/>
                </a:solidFill>
              </a:rPr>
              <a:t>Даже камень источу.</a:t>
            </a:r>
          </a:p>
        </p:txBody>
      </p:sp>
      <p:pic>
        <p:nvPicPr>
          <p:cNvPr id="17411" name="Picture 2" descr="C:\Users\6kab\Desktop\Конференция\P1040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3200400"/>
            <a:ext cx="44862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Users\6kab\Desktop\Конференция\P10407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1038" y="3268663"/>
            <a:ext cx="4648200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006600"/>
                </a:solidFill>
              </a:rPr>
              <a:t>Загрязнение водоёмов                                                                                                                                  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6238" y="2133600"/>
            <a:ext cx="5265737" cy="42497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609600" indent="-609600">
              <a:buFontTx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987675" y="25654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/>
          </a:p>
        </p:txBody>
      </p:sp>
      <p:pic>
        <p:nvPicPr>
          <p:cNvPr id="7" name="Picture 2" descr="D:\ДОКУМЕНТЫ\рамки для фото\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03350"/>
            <a:ext cx="44196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149600"/>
            <a:ext cx="42672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2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295400"/>
            <a:ext cx="77724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228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7200" kern="0" dirty="0">
                <a:solidFill>
                  <a:srgbClr val="0070C0"/>
                </a:solidFill>
                <a:latin typeface="Monotype Corsiva" pitchFamily="66" charset="0"/>
                <a:ea typeface="+mj-ea"/>
                <a:cs typeface="+mj-cs"/>
              </a:rPr>
              <a:t> 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77724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4400" kern="0" dirty="0">
              <a:solidFill>
                <a:srgbClr val="008A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-533400"/>
            <a:ext cx="8915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800">
                <a:solidFill>
                  <a:srgbClr val="FFFF00"/>
                </a:solidFill>
                <a:latin typeface="Monotype Corsiva" pitchFamily="66" charset="0"/>
              </a:rPr>
              <a:t>ЛЕС – НАШЕ БОГАТС</a:t>
            </a:r>
            <a:r>
              <a:rPr lang="ru-RU" sz="4800">
                <a:solidFill>
                  <a:srgbClr val="FFFF00"/>
                </a:solidFill>
              </a:rPr>
              <a:t>Т</a:t>
            </a:r>
            <a:r>
              <a:rPr lang="ru-RU" sz="4800">
                <a:solidFill>
                  <a:srgbClr val="FFFF00"/>
                </a:solidFill>
                <a:latin typeface="Monotype Corsiva" pitchFamily="66" charset="0"/>
              </a:rPr>
              <a:t>ВО,</a:t>
            </a:r>
          </a:p>
          <a:p>
            <a:pPr algn="ctr"/>
            <a:r>
              <a:rPr lang="ru-RU" sz="4800">
                <a:solidFill>
                  <a:srgbClr val="FFFF00"/>
                </a:solidFill>
                <a:latin typeface="Monotype Corsiva" pitchFamily="66" charset="0"/>
              </a:rPr>
              <a:t>БЕРЕГИ ЕГО!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7" name="26 Дорожка 2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" y="685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228600" y="1447800"/>
            <a:ext cx="6096000" cy="3962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kern="0" dirty="0">
                <a:solidFill>
                  <a:srgbClr val="006600"/>
                </a:solidFill>
                <a:latin typeface="Monotype Corsiva" pitchFamily="66" charset="0"/>
                <a:ea typeface="+mj-ea"/>
                <a:cs typeface="+mj-cs"/>
              </a:rPr>
              <a:t>Вырубка леса</a:t>
            </a:r>
          </a:p>
          <a:p>
            <a:pPr>
              <a:buFontTx/>
              <a:buChar char="-"/>
              <a:defRPr/>
            </a:pPr>
            <a:r>
              <a:rPr lang="ru-RU" sz="4000" kern="0" dirty="0">
                <a:solidFill>
                  <a:srgbClr val="006600"/>
                </a:solidFill>
                <a:latin typeface="Monotype Corsiva" pitchFamily="66" charset="0"/>
                <a:ea typeface="+mj-ea"/>
                <a:cs typeface="+mj-cs"/>
              </a:rPr>
              <a:t>                                                                                      </a:t>
            </a:r>
          </a:p>
        </p:txBody>
      </p:sp>
      <p:pic>
        <p:nvPicPr>
          <p:cNvPr id="6" name="Picture 2" descr="F:\экология\image_25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3962400" cy="282416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8" name="Picture 2" descr="F:\экология\lesnoi_pogar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09600"/>
            <a:ext cx="3886200" cy="26924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8038" y="3387725"/>
            <a:ext cx="3789362" cy="30130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4724400" y="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008A00"/>
                </a:solidFill>
              </a:rPr>
              <a:t>Лесные пожары</a:t>
            </a:r>
          </a:p>
        </p:txBody>
      </p:sp>
      <p:sp>
        <p:nvSpPr>
          <p:cNvPr id="21510" name="TextBox 11"/>
          <p:cNvSpPr txBox="1">
            <a:spLocks noChangeArrowheads="1"/>
          </p:cNvSpPr>
          <p:nvPr/>
        </p:nvSpPr>
        <p:spPr bwMode="auto">
          <a:xfrm>
            <a:off x="0" y="5410200"/>
            <a:ext cx="4618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solidFill>
                  <a:srgbClr val="006600"/>
                </a:solidFill>
              </a:rPr>
              <a:t>Мусор, бытовые отходы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6kab\Desktop\Конференция\P1040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4200"/>
            <a:ext cx="4800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C:\Users\6kab\Desktop\Конференция\P10407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"/>
            <a:ext cx="44196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0" y="20574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Штыканова И.А. рассказала о правилах поведения на водоёмах </a:t>
            </a: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4800600" y="365760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B050"/>
                </a:solidFill>
              </a:rPr>
              <a:t>Койнов Г.И. рассказал о правилах поведения в лесу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489</TotalTime>
  <Words>199</Words>
  <Application>Microsoft Office PowerPoint</Application>
  <PresentationFormat>Экран (4:3)</PresentationFormat>
  <Paragraphs>53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Monotype Corsiva</vt:lpstr>
      <vt:lpstr>Arial Unicode MS</vt:lpstr>
      <vt:lpstr>Times New Roman</vt:lpstr>
      <vt:lpstr>Оформление по умолчанию</vt:lpstr>
      <vt:lpstr>Оформление по умолчанию</vt:lpstr>
      <vt:lpstr>Мы и природа!</vt:lpstr>
      <vt:lpstr>Слайд 2</vt:lpstr>
      <vt:lpstr>Слайд 3</vt:lpstr>
      <vt:lpstr>Слайд 4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Загрязнение водоёмов                                                                                                                                  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Admin</cp:lastModifiedBy>
  <cp:revision>79</cp:revision>
  <cp:lastPrinted>1601-01-01T00:00:00Z</cp:lastPrinted>
  <dcterms:created xsi:type="dcterms:W3CDTF">1601-01-01T00:00:00Z</dcterms:created>
  <dcterms:modified xsi:type="dcterms:W3CDTF">2013-05-12T09:43:58Z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