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48" r:id="rId2"/>
    <p:sldId id="256" r:id="rId3"/>
    <p:sldId id="257" r:id="rId4"/>
    <p:sldId id="322" r:id="rId5"/>
    <p:sldId id="323" r:id="rId6"/>
    <p:sldId id="260" r:id="rId7"/>
    <p:sldId id="261" r:id="rId8"/>
    <p:sldId id="262" r:id="rId9"/>
    <p:sldId id="361" r:id="rId10"/>
    <p:sldId id="263" r:id="rId11"/>
    <p:sldId id="362" r:id="rId12"/>
    <p:sldId id="360" r:id="rId13"/>
    <p:sldId id="363" r:id="rId14"/>
    <p:sldId id="265" r:id="rId15"/>
    <p:sldId id="364" r:id="rId16"/>
    <p:sldId id="352" r:id="rId17"/>
    <p:sldId id="365" r:id="rId18"/>
    <p:sldId id="36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B5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4" autoAdjust="0"/>
    <p:restoredTop sz="94305" autoAdjust="0"/>
  </p:normalViewPr>
  <p:slideViewPr>
    <p:cSldViewPr>
      <p:cViewPr>
        <p:scale>
          <a:sx n="69" d="100"/>
          <a:sy n="69" d="100"/>
        </p:scale>
        <p:origin x="-126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B1C7D7-4FE8-4647-8038-E99CAA3F5FF0}" type="datetimeFigureOut">
              <a:rPr lang="ru-RU"/>
              <a:pPr>
                <a:defRPr/>
              </a:pPr>
              <a:t>02.03.2012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556EC7-FE9F-49CF-B836-EC2F19CB7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087678-6FC4-4A39-B13E-432E83E1616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53145-FA3B-4D7E-96A4-DBD3E735826E}" type="datetimeFigureOut">
              <a:rPr lang="en-US"/>
              <a:pPr>
                <a:defRPr/>
              </a:pPr>
              <a:t>3/2/2012</a:t>
            </a:fld>
            <a:endParaRPr lang="en-US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933E1-3960-41D4-881C-A1C0530FA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3AE34-CC78-4D47-BCC6-7D9A22360AB1}" type="datetimeFigureOut">
              <a:rPr lang="en-US"/>
              <a:pPr>
                <a:defRPr/>
              </a:pPr>
              <a:t>3/2/2012</a:t>
            </a:fld>
            <a:endParaRPr lang="en-US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F110F-84CA-49AC-BDF0-639A491D8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9A441-E821-4D7F-8885-C1FC18CF1338}" type="datetimeFigureOut">
              <a:rPr lang="en-US"/>
              <a:pPr>
                <a:defRPr/>
              </a:pPr>
              <a:t>3/2/2012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575CC-DF7B-42DD-A9CC-2CA12F6E6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46D2C-DC8A-41E4-BE8C-561A9F1D49AA}" type="datetimeFigureOut">
              <a:rPr lang="en-US"/>
              <a:pPr>
                <a:defRPr/>
              </a:pPr>
              <a:t>3/2/2012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BCE2C-6AAA-4890-805A-1C929CA74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82BF-A772-4B4F-9DD7-34222631F79B}" type="datetimeFigureOut">
              <a:rPr lang="en-US"/>
              <a:pPr>
                <a:defRPr/>
              </a:pPr>
              <a:t>3/2/2012</a:t>
            </a:fld>
            <a:endParaRPr lang="en-US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A584E-EF79-43DE-B70A-3D20AEC9C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C79DF-E5F2-4104-8AE7-49C928354B60}" type="datetimeFigureOut">
              <a:rPr lang="en-US"/>
              <a:pPr>
                <a:defRPr/>
              </a:pPr>
              <a:t>3/2/2012</a:t>
            </a:fld>
            <a:endParaRPr lang="en-US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E2E5F-6A48-4CF5-A037-8226C9B82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E7892-19BC-4887-88C0-618D7F805DDD}" type="datetimeFigureOut">
              <a:rPr lang="en-US"/>
              <a:pPr>
                <a:defRPr/>
              </a:pPr>
              <a:t>3/2/2012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4E610-5CC1-4F7E-9FC7-DE91C0A52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C8C34-8190-4ACB-AF9D-F0B721703F00}" type="datetimeFigureOut">
              <a:rPr lang="en-US"/>
              <a:pPr>
                <a:defRPr/>
              </a:pPr>
              <a:t>3/2/2012</a:t>
            </a:fld>
            <a:endParaRPr lang="en-US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5D193-B7CB-433C-9D28-C37B67AE3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C05C2-872E-45E4-8DC9-080CF81C384B}" type="datetimeFigureOut">
              <a:rPr lang="en-US"/>
              <a:pPr>
                <a:defRPr/>
              </a:pPr>
              <a:t>3/2/2012</a:t>
            </a:fld>
            <a:endParaRPr lang="en-US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0DA72-7953-4003-99D2-1CDD77C99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D0D8F-B444-4352-98CB-3BEE3847F512}" type="datetimeFigureOut">
              <a:rPr lang="en-US"/>
              <a:pPr>
                <a:defRPr/>
              </a:pPr>
              <a:t>3/2/2012</a:t>
            </a:fld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08A88-DE3B-4A1C-84BB-3595968C1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9AE02-B984-4C46-AD77-EC10C4B00806}" type="datetimeFigureOut">
              <a:rPr lang="en-US"/>
              <a:pPr>
                <a:defRPr/>
              </a:pPr>
              <a:t>3/2/2012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909D3-E127-4671-A2FB-6B16C0CFE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AC07BD-6475-42A8-BB65-2B9E1077212A}" type="datetimeFigureOut">
              <a:rPr lang="en-US"/>
              <a:pPr>
                <a:defRPr/>
              </a:pPr>
              <a:t>3/2/2012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4A2177-546D-4E2A-AEAB-A2D2A60DF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3" r:id="rId4"/>
    <p:sldLayoutId id="2147483819" r:id="rId5"/>
    <p:sldLayoutId id="2147483814" r:id="rId6"/>
    <p:sldLayoutId id="2147483820" r:id="rId7"/>
    <p:sldLayoutId id="2147483821" r:id="rId8"/>
    <p:sldLayoutId id="2147483822" r:id="rId9"/>
    <p:sldLayoutId id="2147483815" r:id="rId10"/>
    <p:sldLayoutId id="21474838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524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Дом: дети, отец, мать.»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Проект духовно-нравственного воспитания младших школьников.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685800" y="2971800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Автор-составитель</a:t>
            </a:r>
            <a:endParaRPr lang="ru-RU" sz="2400" b="1">
              <a:latin typeface="Franklin Gothic Book" pitchFamily="34" charset="0"/>
            </a:endParaRPr>
          </a:p>
        </p:txBody>
      </p:sp>
      <p:sp>
        <p:nvSpPr>
          <p:cNvPr id="10244" name="Прямоугольник 8"/>
          <p:cNvSpPr>
            <a:spLocks noChangeArrowheads="1"/>
          </p:cNvSpPr>
          <p:nvPr/>
        </p:nvSpPr>
        <p:spPr bwMode="auto">
          <a:xfrm>
            <a:off x="762000" y="3657600"/>
            <a:ext cx="4191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Бражникова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Валентина Федоровна</a:t>
            </a:r>
          </a:p>
          <a:p>
            <a:pPr algn="ctr"/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МБОУ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«Шелаболихинская СОШ№1»</a:t>
            </a: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2775" y="2654300"/>
            <a:ext cx="3451225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Второе направление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8001000" cy="4525963"/>
          </a:xfrm>
        </p:spPr>
        <p:txBody>
          <a:bodyPr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Как прекрасен этот мир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Раскрытие нравственной стороны познания окружающего мира, его богатства, красоты и разнообразия;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 по духовно-нравственной теме,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этические беседы, совместные экскурсии, часы общения, творческие работы, проекты, выставки, семейные чтения, семейные посиделки.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Классный час: «Народные приметы осени».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 поделок из природного материала, кормушек.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Экскурсия на Обь.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3"/>
          <p:cNvSpPr>
            <a:spLocks noGrp="1"/>
          </p:cNvSpPr>
          <p:nvPr>
            <p:ph sz="half" idx="1"/>
          </p:nvPr>
        </p:nvSpPr>
        <p:spPr>
          <a:xfrm>
            <a:off x="4572000" y="1066800"/>
            <a:ext cx="4038600" cy="4525963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Приятно встретиться с любимыми героями сказок, выполнить задания и получить сладкий приз.</a:t>
            </a:r>
          </a:p>
        </p:txBody>
      </p:sp>
      <p:sp>
        <p:nvSpPr>
          <p:cNvPr id="30723" name="Прямоугольник 6"/>
          <p:cNvSpPr>
            <a:spLocks noChangeArrowheads="1"/>
          </p:cNvSpPr>
          <p:nvPr/>
        </p:nvSpPr>
        <p:spPr bwMode="auto">
          <a:xfrm rot="10800000" flipV="1">
            <a:off x="457200" y="4097338"/>
            <a:ext cx="36576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Вместе с родителями мы совершаем выезды на природу, где  проводим конкурсы, ищем клад, играем в различные игры, просто танцуем…</a:t>
            </a:r>
          </a:p>
        </p:txBody>
      </p:sp>
      <p:sp>
        <p:nvSpPr>
          <p:cNvPr id="30724" name="Прямоугольник 7"/>
          <p:cNvSpPr>
            <a:spLocks noChangeArrowheads="1"/>
          </p:cNvSpPr>
          <p:nvPr/>
        </p:nvSpPr>
        <p:spPr bwMode="auto">
          <a:xfrm>
            <a:off x="-3124200" y="36576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.</a:t>
            </a:r>
          </a:p>
        </p:txBody>
      </p:sp>
      <p:pic>
        <p:nvPicPr>
          <p:cNvPr id="30725" name="Picture 2" descr="C:\Users\Евгений\Desktop\перезаг\P1090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267200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3" descr="C:\Users\Евгений\Desktop\перезаг\P1090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066800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Прямоугольник 6"/>
          <p:cNvSpPr>
            <a:spLocks noChangeArrowheads="1"/>
          </p:cNvSpPr>
          <p:nvPr/>
        </p:nvSpPr>
        <p:spPr bwMode="auto">
          <a:xfrm>
            <a:off x="2438400" y="304800"/>
            <a:ext cx="6096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Times New Roman" pitchFamily="18" charset="0"/>
                <a:cs typeface="Times New Roman" pitchFamily="18" charset="0"/>
              </a:rPr>
              <a:t>В мире природы</a:t>
            </a:r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Третье направление</a:t>
            </a:r>
            <a:endParaRPr lang="ru-RU" dirty="0"/>
          </a:p>
        </p:txBody>
      </p:sp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1905000" y="1295400"/>
            <a:ext cx="5448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Franklin Gothic Book" pitchFamily="34" charset="0"/>
              </a:rPr>
              <a:t>«Здоровый образ жизни</a:t>
            </a:r>
            <a:r>
              <a:rPr lang="ru-RU" sz="3200">
                <a:latin typeface="Franklin Gothic Book" pitchFamily="34" charset="0"/>
              </a:rPr>
              <a:t>»</a:t>
            </a: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1371600" y="2438400"/>
            <a:ext cx="72390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000" b="1">
                <a:latin typeface="Franklin Gothic Book" pitchFamily="34" charset="0"/>
              </a:rPr>
              <a:t>  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Классные часы по профилактике вредных привычек. «О вреде курения», «Влияние алкоголя на детский организм».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  На примере семьи, средствами художественно-эстетического цикла воспитывать нравственную личность, стремящуюся к правде, добру, красоте внутренней и внешней.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  Совместные прогулки, кроссы, спортивные соревнования, праздники, беседы-практикумы, походы, эстафеты, турниры, встречи и пр.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  «День Здоровья», «Мама, папа, я - спортивная семья», «А ну-ка, мальчики!», «Зарничка».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День Здоровья</a:t>
            </a:r>
            <a:endParaRPr lang="ru-RU" dirty="0"/>
          </a:p>
        </p:txBody>
      </p:sp>
      <p:sp>
        <p:nvSpPr>
          <p:cNvPr id="33795" name="Прямоугольник 11"/>
          <p:cNvSpPr>
            <a:spLocks noChangeArrowheads="1"/>
          </p:cNvSpPr>
          <p:nvPr/>
        </p:nvSpPr>
        <p:spPr bwMode="auto">
          <a:xfrm>
            <a:off x="2667000" y="1295400"/>
            <a:ext cx="4572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Чтоб здоровым быть сполна</a:t>
            </a:r>
          </a:p>
          <a:p>
            <a:r>
              <a:rPr lang="ru-RU" b="1">
                <a:latin typeface="Franklin Gothic Book" pitchFamily="34" charset="0"/>
              </a:rPr>
              <a:t> Физкультура всем нужна.</a:t>
            </a:r>
          </a:p>
          <a:p>
            <a:r>
              <a:rPr lang="ru-RU" b="1">
                <a:latin typeface="Franklin Gothic Book" pitchFamily="34" charset="0"/>
              </a:rPr>
              <a:t> Для начала по порядку -</a:t>
            </a:r>
          </a:p>
          <a:p>
            <a:r>
              <a:rPr lang="ru-RU" b="1">
                <a:latin typeface="Franklin Gothic Book" pitchFamily="34" charset="0"/>
              </a:rPr>
              <a:t> Утром сделаем зарядку!</a:t>
            </a:r>
          </a:p>
          <a:p>
            <a:endParaRPr lang="ru-RU" b="1">
              <a:latin typeface="Franklin Gothic Book" pitchFamily="34" charset="0"/>
            </a:endParaRPr>
          </a:p>
          <a:p>
            <a:r>
              <a:rPr lang="ru-RU" b="1">
                <a:latin typeface="Franklin Gothic Book" pitchFamily="34" charset="0"/>
              </a:rPr>
              <a:t> И без всякого сомненья</a:t>
            </a:r>
          </a:p>
          <a:p>
            <a:r>
              <a:rPr lang="ru-RU" b="1">
                <a:latin typeface="Franklin Gothic Book" pitchFamily="34" charset="0"/>
              </a:rPr>
              <a:t> Есть хорошее решенье -</a:t>
            </a:r>
          </a:p>
          <a:p>
            <a:r>
              <a:rPr lang="ru-RU" b="1">
                <a:latin typeface="Franklin Gothic Book" pitchFamily="34" charset="0"/>
              </a:rPr>
              <a:t> Бег полезен и игра</a:t>
            </a:r>
          </a:p>
          <a:p>
            <a:r>
              <a:rPr lang="ru-RU" b="1">
                <a:latin typeface="Franklin Gothic Book" pitchFamily="34" charset="0"/>
              </a:rPr>
              <a:t> Занимайся детвора!</a:t>
            </a:r>
          </a:p>
        </p:txBody>
      </p:sp>
      <p:pic>
        <p:nvPicPr>
          <p:cNvPr id="33796" name="Picture 2" descr="C:\Users\Евгений\Desktop\перезаг\100_83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343400"/>
            <a:ext cx="24892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3" descr="C:\Users\Евгений\Desktop\перезаг\100_8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495800"/>
            <a:ext cx="23415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7" descr="D:\Баба Валя\спорт\SAM_07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038350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8" descr="D:\Баба Валя\спорт\SAM_07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873292">
            <a:off x="264319" y="1853406"/>
            <a:ext cx="2179638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Четвертое  направление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8001000" cy="4525963"/>
          </a:xfrm>
        </p:spPr>
        <p:txBody>
          <a:bodyPr>
            <a:normAutofit fontScale="5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300" b="1" dirty="0" smtClean="0"/>
              <a:t>Учёба и труд рядом идут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/>
              <a:t> 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Формирование ценности знания, ориентированного на идею педагогики сотрудничества;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воспитание положительного отношения к труду как важной ценности, развитие потребности в творческом труде;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формирование единства знания и духовности направленного на благо человека, Отечества. 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организация самообслуживания, трудовые десанты,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беседы, экскурсии, праздники,  ролевые и деловые игры, слёты, встречи с интересными людьми, выставки, конкурсы и т.д.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Классные часы: «Береги минуту», «Тысячи профессий», «Умственный и физический труд», «Необходимость труда».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Конкурс рисунков: «Работа моих родителей»</a:t>
            </a:r>
            <a:endParaRPr lang="ru-RU" sz="3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Наши успехи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1828800"/>
            <a:ext cx="8534400" cy="3429000"/>
          </a:xfrm>
        </p:spPr>
        <p:txBody>
          <a:bodyPr/>
          <a:lstStyle/>
          <a:p>
            <a:pPr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Мы участвовали в классных и школьных мероприятиях. Приняли участие во Всероссийских и Международных конкурсах. Получили- 83 диплома победителя и  65 сертификатов участника. </a:t>
            </a:r>
          </a:p>
        </p:txBody>
      </p:sp>
      <p:pic>
        <p:nvPicPr>
          <p:cNvPr id="37892" name="Picture 2" descr="D:\Баба Валя\280750-280751-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4876800"/>
            <a:ext cx="10207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3" descr="D:\Баба Валя\Новая папка\d-10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800600"/>
            <a:ext cx="102393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5" descr="C:\Users\Евгений\Desktop\в школу\258635-258638-im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876800"/>
            <a:ext cx="9953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3" descr="D:\297817-297818-im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800600"/>
            <a:ext cx="9906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3" descr="C:\Users\Евгений\Desktop\в школу\газета1\сканирование00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4800600"/>
            <a:ext cx="1071563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2" descr="D:\дипломы\d-86-10111Ягупов Артем ЗН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4800600"/>
            <a:ext cx="10668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Пятое направление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2209800" y="990600"/>
            <a:ext cx="510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Я – россиянин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6" name="TextBox 5"/>
          <p:cNvSpPr txBox="1">
            <a:spLocks noChangeArrowheads="1"/>
          </p:cNvSpPr>
          <p:nvPr/>
        </p:nvSpPr>
        <p:spPr bwMode="auto">
          <a:xfrm>
            <a:off x="1066800" y="2362200"/>
            <a:ext cx="70866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  Воспитание любви к родному краю, уважения к защитникам Отечества.</a:t>
            </a:r>
          </a:p>
          <a:p>
            <a:pPr>
              <a:buFont typeface="Wingdings" pitchFamily="2" charset="2"/>
              <a:buChar char="v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  Развитие чувства патриотизма.</a:t>
            </a:r>
          </a:p>
          <a:p>
            <a:pPr>
              <a:buFont typeface="Wingdings" pitchFamily="2" charset="2"/>
              <a:buChar char="v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  Развитие личности гражданина, защитника Отечества, ответственного отношения к семье, к людям.</a:t>
            </a:r>
          </a:p>
          <a:p>
            <a:pPr>
              <a:buFont typeface="Wingdings" pitchFamily="2" charset="2"/>
              <a:buChar char="v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  Поддержка стремления семьи к духовному росту, к высшим духовным ценностям, реализующимся в служении ближним, обществу, Отечеству.</a:t>
            </a:r>
          </a:p>
          <a:p>
            <a:pPr>
              <a:buFont typeface="Wingdings" pitchFamily="2" charset="2"/>
              <a:buChar char="v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  «Школа и ее правила». «Правила для учащихся». «Права ребенка». Стихи о Родине. Месячник пожилого человека. «Их именем названы улицы села.» Памятники села. Флаг, герб, гимн – символы страны и родного края. Живи и помни. Вахта памяти.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8229600" cy="8842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ВОВ, Афганистан, Чечня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1" name="TextBox 7"/>
          <p:cNvSpPr txBox="1">
            <a:spLocks noChangeArrowheads="1"/>
          </p:cNvSpPr>
          <p:nvPr/>
        </p:nvSpPr>
        <p:spPr bwMode="auto">
          <a:xfrm>
            <a:off x="5867400" y="213360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43012" name="Прямоугольник 13"/>
          <p:cNvSpPr>
            <a:spLocks noChangeArrowheads="1"/>
          </p:cNvSpPr>
          <p:nvPr/>
        </p:nvSpPr>
        <p:spPr bwMode="auto">
          <a:xfrm>
            <a:off x="152400" y="1600200"/>
            <a:ext cx="4572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Помните! Через века, через года,- помните!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О тех, кто уже не придет никогда,- помните!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Не плачьте! В горле сдержите стоны, горькие стоны.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Памяти павших будьте достойны! Вечно достойны!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3" name="Picture 3" descr="C:\Users\Евгений\Desktop\перезаг\P1090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91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7" descr="C:\Users\Евгений\Desktop\перезаг\IMG_3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838200"/>
            <a:ext cx="28956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Прямоугольник 7"/>
          <p:cNvSpPr>
            <a:spLocks noChangeArrowheads="1"/>
          </p:cNvSpPr>
          <p:nvPr/>
        </p:nvSpPr>
        <p:spPr bwMode="auto">
          <a:xfrm>
            <a:off x="5029200" y="3048000"/>
            <a:ext cx="4572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Им бы было как и нам сегодня: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Может сорок или сорок пять,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Но они останутся навечно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Молодыми в памяти для Нас!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6" name="Picture 8" descr="C:\Users\Евгений\Desktop\перезаг\IMG_35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3942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Русская изба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Прямоугольник 8"/>
          <p:cNvSpPr>
            <a:spLocks noChangeArrowheads="1"/>
          </p:cNvSpPr>
          <p:nvPr/>
        </p:nvSpPr>
        <p:spPr bwMode="auto">
          <a:xfrm>
            <a:off x="304800" y="2209800"/>
            <a:ext cx="403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Мы входим в устье той избы -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Невысоки там потолки.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Чулан в углу увидел ты,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И красный угол там вдали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988" name="Прямоугольник 10"/>
          <p:cNvSpPr>
            <a:spLocks noChangeArrowheads="1"/>
          </p:cNvSpPr>
          <p:nvPr/>
        </p:nvSpPr>
        <p:spPr bwMode="auto">
          <a:xfrm>
            <a:off x="5486400" y="33528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Тут предок наш с тобою жил,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Всю жизнь ,в лаптях и проходив.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Он хлебом мир весь накормил,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Богатства так и не нажив.</a:t>
            </a:r>
          </a:p>
        </p:txBody>
      </p:sp>
      <p:pic>
        <p:nvPicPr>
          <p:cNvPr id="41989" name="Picture 2" descr="C:\Users\Евгений\Desktop\перезаг\SAM_0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006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3" descr="C:\Users\Евгений\Desktop\перезаг\SAM_0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0668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4" descr="C:\Users\Евгений\Desktop\перезаг\SAM_07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7244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6" descr="C:\Users\Евгений\Desktop\перезаг\SAM_07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80060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8229600" cy="1219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Проблема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Содержимое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algn="just" eaLnBrk="1" hangingPunct="1"/>
            <a:r>
              <a:rPr lang="ru-RU" b="1" smtClean="0"/>
              <a:t>В настоящее время семейное воспитание находится в стадии кризиса. Причинами кризиса современной семьи и семейного воспитания является рекламирование СМИ образцов низкопробной культуры, разгул бескультурья, распущенности, эгоизма и насилия; материальные ценности доминируют над духовными, поэтому у детей искажены представления о милосердии, великодушии, доброте, справедливости, патриотизме, гражданственности.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Содержимое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   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Определяется потребностью общества в духовно – нравственном воспитании как необходимом элементе сохранения и дальнейшего развития социума. </a:t>
            </a:r>
          </a:p>
        </p:txBody>
      </p:sp>
      <p:pic>
        <p:nvPicPr>
          <p:cNvPr id="12292" name="Picture 2" descr="C:\Users\Евгений\Desktop\перезаг\P1090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29565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8686800" cy="4525963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Создать условия для воспитания личности, стремящейся к духовному росту, доброте, способной противостоять злу. </a:t>
            </a:r>
          </a:p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Сохранение духовно-нравственного здоровья детей, приобщение их к духовным и нравственным ценностям.</a:t>
            </a:r>
          </a:p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Возрождение лучших отечественных традиций семейного воспитания.</a:t>
            </a:r>
          </a:p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33400" y="1951038"/>
            <a:ext cx="8610600" cy="4906962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Развивать духовно-нравственные ценности у обучающихся.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Воспитывать  чувства благоговения к святыням, почтения и любви к родителям и окружающим, бережного отношения к окружающему миру через 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компетентностный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подход в образовании.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Формировать стремление семьи к духовному росту, к высшим духовным ценностям, реализующимся в служении ближним, обществу, Отечеству.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Способствовать повышению значения семейных ценностей, общественной роли семьи как первого наставника ребёнка в духовно-нравственном воспитании.</a:t>
            </a:r>
            <a:br>
              <a:rPr lang="ru-RU" sz="3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Сроки реализации проекта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1.09.2011-30.05.2015  год.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2895600"/>
            <a:ext cx="42672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Давайте познакомимся.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Как прекрасен этот мир.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 .Здоровый образ жизни.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4. Учеба и труд рядом идут.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Я-россиянин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4572000" y="1752600"/>
            <a:ext cx="419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Работать будем по пяти направлениям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5365" name="Picture 2" descr="C:\Users\Евгений\Desktop\перезаг\SAM_0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08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686800" cy="8412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Содержимое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8686800" cy="914400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Учащиеся 1 класса и их родители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388" name="Picture 2" descr="C:\Users\Евгений\Desktop\перезаг\P1090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7813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Первое направление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600200" y="1143000"/>
            <a:ext cx="6400800" cy="4525963"/>
          </a:xfrm>
        </p:spPr>
        <p:txBody>
          <a:bodyPr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Давайте познакомимся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/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Изучение семей, семейных традиций,  взаимоотношений в семье.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Тестирование.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Анкетирование.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Опрос, эссе.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Творческие работы учащихся.   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Педагогические  наблюдения.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Беседы с детьми и родителями.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Классные часы: «Мой дом. Мои обязанности», «Праздники в семье», «Семейные традиции», «Работа моих родителей».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мы: такие разные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Прямоугольник 5"/>
          <p:cNvSpPr>
            <a:spLocks noChangeArrowheads="1"/>
          </p:cNvSpPr>
          <p:nvPr/>
        </p:nvSpPr>
        <p:spPr bwMode="auto">
          <a:xfrm>
            <a:off x="152400" y="1981200"/>
            <a:ext cx="4572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Я свяжу тебе жизнь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Из пушистых мохеровых ниток.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Я свяжу тебе жизнь -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Не солгу ни единой петли.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Я свяжу тебе жизнь,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Где узором по полю молитвы -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Пожелания счастья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лучах настоящей любви!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Я свяжу тебе жизнь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Из веселой меланжевой пряжи,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Я свяжу тебе жизнь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И потом от души подарю.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Где я нитки беру?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Никому никогда не признаюсь.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Чтоб связать тебе жизнь,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Я тайком распускаю свою...</a:t>
            </a:r>
          </a:p>
        </p:txBody>
      </p:sp>
      <p:pic>
        <p:nvPicPr>
          <p:cNvPr id="18436" name="Picture 15" descr="C:\Users\Евгений\Desktop\перезаг\IMG_3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362200"/>
            <a:ext cx="4721225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2237</TotalTime>
  <Words>766</Words>
  <Application>Microsoft Office PowerPoint</Application>
  <PresentationFormat>Экран (4:3)</PresentationFormat>
  <Paragraphs>121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«Дом: дети, отец, мать.» Проект духовно-нравственного воспитания младших школьников.</vt:lpstr>
      <vt:lpstr>Проблема  </vt:lpstr>
      <vt:lpstr>Актуальность</vt:lpstr>
      <vt:lpstr>Цели</vt:lpstr>
      <vt:lpstr>Задачи</vt:lpstr>
      <vt:lpstr>Сроки реализации проекта  1.09.2011-30.05.2015  год.</vt:lpstr>
      <vt:lpstr>Участники проекта</vt:lpstr>
      <vt:lpstr>Первое направление</vt:lpstr>
      <vt:lpstr>Это мы: такие разные</vt:lpstr>
      <vt:lpstr>Второе направление</vt:lpstr>
      <vt:lpstr>Слайд 11</vt:lpstr>
      <vt:lpstr>Третье направление</vt:lpstr>
      <vt:lpstr>День Здоровья</vt:lpstr>
      <vt:lpstr>Четвертое  направление</vt:lpstr>
      <vt:lpstr>Наши успехи</vt:lpstr>
      <vt:lpstr>Пятое направление</vt:lpstr>
      <vt:lpstr>ВОВ, Афганистан, Чечня</vt:lpstr>
      <vt:lpstr>Русская изба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Евгений</cp:lastModifiedBy>
  <cp:revision>602</cp:revision>
  <dcterms:created xsi:type="dcterms:W3CDTF">2011-12-24T12:21:59Z</dcterms:created>
  <dcterms:modified xsi:type="dcterms:W3CDTF">2012-03-02T13:16:23Z</dcterms:modified>
</cp:coreProperties>
</file>