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8" r:id="rId2"/>
    <p:sldId id="329" r:id="rId3"/>
    <p:sldId id="318" r:id="rId4"/>
    <p:sldId id="259" r:id="rId5"/>
    <p:sldId id="272" r:id="rId6"/>
    <p:sldId id="294" r:id="rId7"/>
    <p:sldId id="295" r:id="rId8"/>
    <p:sldId id="279" r:id="rId9"/>
    <p:sldId id="297" r:id="rId10"/>
    <p:sldId id="298" r:id="rId11"/>
    <p:sldId id="304" r:id="rId12"/>
    <p:sldId id="280" r:id="rId13"/>
    <p:sldId id="282" r:id="rId14"/>
    <p:sldId id="283" r:id="rId15"/>
    <p:sldId id="284" r:id="rId16"/>
    <p:sldId id="296" r:id="rId17"/>
    <p:sldId id="285" r:id="rId18"/>
    <p:sldId id="289" r:id="rId19"/>
    <p:sldId id="290" r:id="rId20"/>
    <p:sldId id="291" r:id="rId21"/>
    <p:sldId id="292" r:id="rId22"/>
    <p:sldId id="293" r:id="rId23"/>
    <p:sldId id="299" r:id="rId24"/>
    <p:sldId id="324" r:id="rId25"/>
    <p:sldId id="323" r:id="rId26"/>
    <p:sldId id="321" r:id="rId27"/>
    <p:sldId id="326" r:id="rId28"/>
    <p:sldId id="327" r:id="rId29"/>
    <p:sldId id="322" r:id="rId30"/>
    <p:sldId id="303" r:id="rId31"/>
    <p:sldId id="305" r:id="rId32"/>
    <p:sldId id="306" r:id="rId33"/>
    <p:sldId id="307" r:id="rId34"/>
    <p:sldId id="32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>
        <p:scale>
          <a:sx n="63" d="100"/>
          <a:sy n="63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1CA2D-D3E5-43DD-91AC-36941EDAB6CF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EE5F7-06D0-4F99-8336-097A44FE3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E5F7-06D0-4F99-8336-097A44FE32B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36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Дороги войны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283" y="2500312"/>
            <a:ext cx="6929486" cy="4357688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Лавиной стальной наступали, </a:t>
            </a:r>
          </a:p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За танками - море огня. </a:t>
            </a:r>
          </a:p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Волна за волной налетали </a:t>
            </a:r>
          </a:p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Громады средь белого дня.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 </a:t>
            </a:r>
          </a:p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Со смертью и кровью ранений </a:t>
            </a:r>
          </a:p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И с криками вдов и сирот </a:t>
            </a:r>
          </a:p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Бросали мы избы селений </a:t>
            </a:r>
          </a:p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В тот проклятый русскими год.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 Горела земля под ногами</a:t>
            </a:r>
          </a:p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В захваченном сходу краю. </a:t>
            </a:r>
          </a:p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Дрались до конца мы с врагами </a:t>
            </a:r>
          </a:p>
          <a:p>
            <a:pPr algn="l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И гибли в неравном бою.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2357430"/>
            <a:ext cx="782956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6456"/>
          <a:stretch>
            <a:fillRect/>
          </a:stretch>
        </p:blipFill>
        <p:spPr bwMode="auto">
          <a:xfrm>
            <a:off x="6643702" y="370304"/>
            <a:ext cx="2286016" cy="314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9124" y="1571612"/>
            <a:ext cx="200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И. Рубцов.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Герой России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9286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Рубцов Иван Фёдорович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500990" cy="457200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1200" b="1" dirty="0" smtClean="0">
                <a:solidFill>
                  <a:schemeClr val="bg1"/>
                </a:solidFill>
              </a:rPr>
              <a:t>Указом Президента Российской Федерации за мужество и героизм, проявленные в борьбе с немецко-фашистскими захватчиками в Великой Отечественной войне 1941-1945 года присвоено звание Героя Российской Федерации. За годы войны он совершил рекордное количество боевых вылетов - 397, на его счету - 17 вражеских самолётов. В 273 боевых вылетах он был ведущим группы прикрытия. 331 вылет на сопровождение штурмовиков. Рубцов сбил наибольшее количество вражеских самолётов. 12 лично, 1 в группе и 4 самолёта он поджёг. </a:t>
            </a:r>
          </a:p>
          <a:p>
            <a:pPr algn="just"/>
            <a:r>
              <a:rPr lang="ru-RU" sz="11200" b="1" dirty="0" smtClean="0">
                <a:solidFill>
                  <a:schemeClr val="bg1"/>
                </a:solidFill>
              </a:rPr>
              <a:t> </a:t>
            </a:r>
          </a:p>
          <a:p>
            <a:pPr algn="just"/>
            <a:endParaRPr lang="ru-RU" sz="98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4463"/>
            <a:ext cx="885828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2"/>
            <a:ext cx="9213883" cy="699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88005">
            <a:off x="480935" y="709823"/>
            <a:ext cx="5505422" cy="41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81384">
            <a:off x="5267453" y="1553777"/>
            <a:ext cx="4030318" cy="558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3"/>
            <a:ext cx="7929618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Всего три недели хозяйничали фашисты на узле, но успели натворить немало злодеяний</a:t>
            </a:r>
            <a:r>
              <a:rPr lang="ru-RU" dirty="0" smtClean="0"/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72322">
            <a:off x="114773" y="1240577"/>
            <a:ext cx="5228863" cy="36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26299">
            <a:off x="4346430" y="2918816"/>
            <a:ext cx="5066765" cy="380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3730"/>
            <a:ext cx="8858280" cy="69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00013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Освобождение Узловой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40" y="1714488"/>
            <a:ext cx="8143964" cy="4429132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В.Д. Васильев вспоминал: «Мела пурга. На окраине Узловой темнели силуэты фашистских танков. Разведка донесла, что немцы готовятся удирать. Медленно тянутся минуты. Наконец вверх взмыла ракета – и батарея капитана </a:t>
            </a:r>
            <a:r>
              <a:rPr lang="ru-RU" sz="2200" b="1" dirty="0" err="1" smtClean="0">
                <a:solidFill>
                  <a:schemeClr val="bg1"/>
                </a:solidFill>
              </a:rPr>
              <a:t>Обуховского</a:t>
            </a:r>
            <a:r>
              <a:rPr lang="ru-RU" sz="2200" b="1" dirty="0" smtClean="0">
                <a:solidFill>
                  <a:schemeClr val="bg1"/>
                </a:solidFill>
              </a:rPr>
              <a:t> беглым огнем накрыла фашистов. А в это время часть полка была уже в седлах, другая – ждала приказа о наступлении на станцию. Едва прекратился артиллерийский огонь, в воздухе грянуло мощное «Ура!». Полк занял город почти без потерь». </a:t>
            </a:r>
            <a:r>
              <a:rPr lang="ru-RU" sz="2200" b="1" dirty="0" err="1" smtClean="0">
                <a:solidFill>
                  <a:schemeClr val="bg1"/>
                </a:solidFill>
              </a:rPr>
              <a:t>Узловчане</a:t>
            </a:r>
            <a:r>
              <a:rPr lang="ru-RU" sz="2200" b="1" dirty="0" smtClean="0">
                <a:solidFill>
                  <a:schemeClr val="bg1"/>
                </a:solidFill>
              </a:rPr>
              <a:t> хорошо запомнили день освобождения. Рассказывает Д.В. Романов: «Как только наши части вошли в город, улицы стали заполняться народом. Город ожил. Жители со слезами радости на глазах встречали солдат, делились с ними хлебом, махоркой. А на другой день, на Советской площади провели митинг, посвященный освобождению Узловой от немецких захватчиков</a:t>
            </a:r>
            <a:r>
              <a:rPr lang="ru-RU" sz="2400" b="1" dirty="0" smtClean="0">
                <a:solidFill>
                  <a:schemeClr val="bg1"/>
                </a:solidFill>
              </a:rPr>
              <a:t>».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385765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Герои  </a:t>
            </a:r>
            <a:r>
              <a:rPr lang="ru-RU" b="1" dirty="0" err="1" smtClean="0">
                <a:solidFill>
                  <a:schemeClr val="bg1"/>
                </a:solidFill>
              </a:rPr>
              <a:t>узловчане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1643050"/>
            <a:ext cx="81439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Лапшин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Егор Иванович – председатель колхоза, председатель Каменского сельсовета. Зверски замучен фашистами как коммунист. Его родная д.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Любовка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в 1966 г. стала частью города – улицей  братьев Лапшиных.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Лапшин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Тихон Иванович – строитель, железнодорожник, дежурный по ст. Бобрик-Донской. Зверски замучен фашистами как коммунист вместе с братом. Именем его названа улица.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Смоленский</a:t>
            </a:r>
            <a:r>
              <a:rPr lang="ru-RU" dirty="0" smtClean="0">
                <a:solidFill>
                  <a:schemeClr val="bg1"/>
                </a:solidFill>
              </a:rPr>
              <a:t> Сергей Михайлович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90063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Герой Советского Союза, работал бригадиром проходчиков на шахте №2 треста «</a:t>
            </a:r>
            <a:r>
              <a:rPr lang="ru-RU" b="1" dirty="0" err="1" smtClean="0">
                <a:solidFill>
                  <a:schemeClr val="bg1"/>
                </a:solidFill>
              </a:rPr>
              <a:t>Узловскуголь</a:t>
            </a:r>
            <a:r>
              <a:rPr lang="ru-RU" b="1" dirty="0" smtClean="0">
                <a:solidFill>
                  <a:schemeClr val="bg1"/>
                </a:solidFill>
              </a:rPr>
              <a:t>» Тульской области. Участник Великой Отечественной войны. Геройски погиб в бою за город Запорожье. Именем его названа улица.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Родился в 1911 году в городе </a:t>
            </a:r>
            <a:r>
              <a:rPr lang="ru-RU" b="1" dirty="0" err="1" smtClean="0">
                <a:solidFill>
                  <a:schemeClr val="bg1"/>
                </a:solidFill>
              </a:rPr>
              <a:t>Чемеркино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Волоконовского</a:t>
            </a:r>
            <a:r>
              <a:rPr lang="ru-RU" b="1" dirty="0" smtClean="0">
                <a:solidFill>
                  <a:schemeClr val="bg1"/>
                </a:solidFill>
              </a:rPr>
              <a:t> района Белгородской области. До призыва в Советскую Армию работал на шахте № 2 треста ''</a:t>
            </a:r>
            <a:r>
              <a:rPr lang="ru-RU" b="1" dirty="0" err="1" smtClean="0">
                <a:solidFill>
                  <a:schemeClr val="bg1"/>
                </a:solidFill>
              </a:rPr>
              <a:t>Узловскуголь</a:t>
            </a:r>
            <a:r>
              <a:rPr lang="ru-RU" b="1" dirty="0" smtClean="0">
                <a:solidFill>
                  <a:schemeClr val="bg1"/>
                </a:solidFill>
              </a:rPr>
              <a:t>''. С марта 1942 года участвовал в Великой Отечественной Войне. 24 октября 1943 года пал смертью храбрых при форсировании Днепра. Звание Героя Советского Союза присвоено 22 февраля 1944 года. 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00174"/>
            <a:ext cx="3429024" cy="455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857224" y="285729"/>
            <a:ext cx="7772400" cy="642942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143380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5357826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36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57422" y="5189851"/>
            <a:ext cx="635798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МБОУ  гимназия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г. Узловая  Тульской области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428868"/>
            <a:ext cx="635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Классный час,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посвящённый 70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-</a:t>
            </a:r>
            <a:r>
              <a:rPr lang="ru-RU" sz="2800" b="1" dirty="0" err="1" smtClean="0">
                <a:solidFill>
                  <a:schemeClr val="bg1"/>
                </a:solidFill>
              </a:rPr>
              <a:t>летию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освобождения Узловой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57166"/>
            <a:ext cx="82153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Узловая в  годы Великой Отечественной войны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Трегубов</a:t>
            </a:r>
            <a:r>
              <a:rPr lang="ru-RU" dirty="0" smtClean="0">
                <a:solidFill>
                  <a:schemeClr val="bg1"/>
                </a:solidFill>
              </a:rPr>
              <a:t> Николай Михайлович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357430"/>
            <a:ext cx="7429552" cy="392906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5900" dirty="0" smtClean="0">
                <a:solidFill>
                  <a:schemeClr val="bg1"/>
                </a:solidFill>
              </a:rPr>
              <a:t>- майор, военный лётчик, Герой Советского Союза. Участник Великой Отечественной войны с июня 1941 г. Командир эскадрильи истребительного авиационного полка. Совершил 411 боевых вылетов, в воздушных боях лично сбил 14 и в группе – 3 самолёта противника. Именем его названа улица. </a:t>
            </a:r>
          </a:p>
          <a:p>
            <a:pPr algn="just"/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00240"/>
            <a:ext cx="349884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Медведев    Дмитрий Александрович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786742" cy="457203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- военный лётчик, Герой Советского Союза. Его имя носит родная школа №59.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Родился в 1918 году в городе Узловая. Окончил одесское военно-авиационное училище. В боях с японскими самураями в районе реки Халхин-Гол сбил 3 вражеских самолёта, за что награждён орденом Красного Знамени. Участвовал в финской кампании (февраль-март 1940 года), затем в Великой Отечественной Войне. Звание Героя Советского Союза присвоено 15 мая 1946 года. В 1967 году присвоено звание генерал-лейтенант. Член КПСС.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3116"/>
            <a:ext cx="33575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3"/>
            <a:ext cx="7772400" cy="114300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Зоя   Воскресенская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714488"/>
            <a:ext cx="3143272" cy="486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058152" cy="14700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1"/>
                </a:solidFill>
              </a:rPr>
              <a:t>Шалимов Николай Дмитриевич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715304" cy="350046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Родился в 1925 году в деревне </a:t>
            </a:r>
            <a:r>
              <a:rPr lang="ru-RU" sz="2400" b="1" dirty="0" err="1" smtClean="0">
                <a:solidFill>
                  <a:schemeClr val="bg1"/>
                </a:solidFill>
              </a:rPr>
              <a:t>Верховье-Люторичи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Узловского</a:t>
            </a:r>
            <a:r>
              <a:rPr lang="ru-RU" sz="2400" b="1" dirty="0" smtClean="0">
                <a:solidFill>
                  <a:schemeClr val="bg1"/>
                </a:solidFill>
              </a:rPr>
              <a:t> района. До ухода в ряды Советской Армии работал в колхозе, а затем трактористом на </a:t>
            </a:r>
            <a:r>
              <a:rPr lang="ru-RU" sz="2400" b="1" dirty="0" err="1" smtClean="0">
                <a:solidFill>
                  <a:schemeClr val="bg1"/>
                </a:solidFill>
              </a:rPr>
              <a:t>Узловской</a:t>
            </a:r>
            <a:r>
              <a:rPr lang="ru-RU" sz="2400" b="1" dirty="0" smtClean="0">
                <a:solidFill>
                  <a:schemeClr val="bg1"/>
                </a:solidFill>
              </a:rPr>
              <a:t> МТС. В армию призван в январе 1943 года. Отделение сержанта Шалимова отбросило фашистов за Днестр. За двое суток(18 и 19 марта 1944 года) бойцы Шалимова отразили более 15 вражеских атак, уничтожив при этом десятки гитлеровцев. Звание Героя Советского Союза присвоено Николаю Дмитриевичу 3 сентября 1944 года. После войны Шалимов работал в родном селе бригадиром тракторной бригады. В 1960 году погиб при исполнении служебных обязанностей. </a:t>
            </a:r>
          </a:p>
          <a:p>
            <a:pPr algn="just"/>
            <a:endParaRPr lang="ru-RU" sz="24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lum bright="-30000" contrast="6000"/>
            <a:grayscl/>
          </a:blip>
          <a:srcRect/>
          <a:stretch>
            <a:fillRect/>
          </a:stretch>
        </p:blipFill>
        <p:spPr>
          <a:xfrm>
            <a:off x="3214678" y="1643050"/>
            <a:ext cx="2928958" cy="454185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Юрков Дмитрий Григорьевич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072494" cy="5429288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Родился в 1914 году в деревне Дубовка </a:t>
            </a:r>
            <a:r>
              <a:rPr lang="ru-RU" sz="2200" b="1" dirty="0" err="1" smtClean="0">
                <a:solidFill>
                  <a:schemeClr val="bg1"/>
                </a:solidFill>
              </a:rPr>
              <a:t>Узловского</a:t>
            </a:r>
            <a:r>
              <a:rPr lang="ru-RU" sz="2200" b="1" dirty="0" smtClean="0">
                <a:solidFill>
                  <a:schemeClr val="bg1"/>
                </a:solidFill>
              </a:rPr>
              <a:t> района. После учёбы в школе работал председателем колхоза. В июне 1941 года призван в Советскую Армию. 28 августа 1943 года при прорыве сильно укреплённой вражеской полосы в районе деревни Горки, Дмитрий Григорьевич первым ворвался в немецкие траншеи и начался бой. 18 сентября 1943 года в бою под </a:t>
            </a:r>
            <a:r>
              <a:rPr lang="ru-RU" sz="2200" b="1" dirty="0" err="1" smtClean="0">
                <a:solidFill>
                  <a:schemeClr val="bg1"/>
                </a:solidFill>
              </a:rPr>
              <a:t>Болтутино</a:t>
            </a:r>
            <a:r>
              <a:rPr lang="ru-RU" sz="2200" b="1" dirty="0" smtClean="0">
                <a:solidFill>
                  <a:schemeClr val="bg1"/>
                </a:solidFill>
              </a:rPr>
              <a:t> лейтенант Юрков первым со своим взводом ворвался в деревню и в ожесточённом бою нанёс противнику большие потери. Лично Юрков уничтожил 25 солдат врага и 3 станковых пулемёта. В боях подразделение лейтенанта </a:t>
            </a:r>
            <a:r>
              <a:rPr lang="ru-RU" sz="2200" b="1" dirty="0" err="1" smtClean="0">
                <a:solidFill>
                  <a:schemeClr val="bg1"/>
                </a:solidFill>
              </a:rPr>
              <a:t>Юркова</a:t>
            </a:r>
            <a:r>
              <a:rPr lang="ru-RU" sz="2200" b="1" dirty="0" smtClean="0">
                <a:solidFill>
                  <a:schemeClr val="bg1"/>
                </a:solidFill>
              </a:rPr>
              <a:t> уничтожило 6 вражеских танков, 2 из них подбил сам Юрков. Звание Героя Советского Союза присвоено 3 июня 1944 года. В 1946 году демобилизовался. Работал на стройках. В 1967 году жил в Москве. </a:t>
            </a:r>
          </a:p>
          <a:p>
            <a:pPr algn="just"/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lum bright="-30000" contrast="6000"/>
            <a:grayscl/>
          </a:blip>
          <a:srcRect/>
          <a:stretch>
            <a:fillRect/>
          </a:stretch>
        </p:blipFill>
        <p:spPr>
          <a:xfrm>
            <a:off x="3357554" y="1428736"/>
            <a:ext cx="3429024" cy="521497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Мусатов</a:t>
            </a:r>
            <a:r>
              <a:rPr lang="ru-RU" b="1" dirty="0" smtClean="0">
                <a:solidFill>
                  <a:schemeClr val="bg1"/>
                </a:solidFill>
              </a:rPr>
              <a:t> Николай Алексеевич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7858180" cy="3929066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Родился в 1911 году в селе Каменка </a:t>
            </a:r>
            <a:r>
              <a:rPr lang="ru-RU" sz="2200" b="1" dirty="0" err="1" smtClean="0">
                <a:solidFill>
                  <a:schemeClr val="bg1"/>
                </a:solidFill>
              </a:rPr>
              <a:t>Узловского</a:t>
            </a:r>
            <a:r>
              <a:rPr lang="ru-RU" sz="2200" b="1" dirty="0" smtClean="0">
                <a:solidFill>
                  <a:schemeClr val="bg1"/>
                </a:solidFill>
              </a:rPr>
              <a:t> района. До 1929 года работал на кирпичном заводе станция Купавка и на Воскресенском химкомбинате. Затем учился в московском </a:t>
            </a:r>
            <a:r>
              <a:rPr lang="ru-RU" sz="2200" b="1" dirty="0" err="1" smtClean="0">
                <a:solidFill>
                  <a:schemeClr val="bg1"/>
                </a:solidFill>
              </a:rPr>
              <a:t>строительно</a:t>
            </a:r>
            <a:r>
              <a:rPr lang="ru-RU" sz="2200" b="1" dirty="0" smtClean="0">
                <a:solidFill>
                  <a:schemeClr val="bg1"/>
                </a:solidFill>
              </a:rPr>
              <a:t>- индустриальном техникуме. В июне 1933 года призван в ряды Советской Армии. С октября 1942 года </a:t>
            </a:r>
            <a:r>
              <a:rPr lang="ru-RU" sz="2200" b="1" dirty="0" err="1" smtClean="0">
                <a:solidFill>
                  <a:schemeClr val="bg1"/>
                </a:solidFill>
              </a:rPr>
              <a:t>Мусатов</a:t>
            </a:r>
            <a:r>
              <a:rPr lang="ru-RU" sz="2200" b="1" dirty="0" smtClean="0">
                <a:solidFill>
                  <a:schemeClr val="bg1"/>
                </a:solidFill>
              </a:rPr>
              <a:t> командует авиационном полком. На счету воинов полка 4067 боевых вылетов. В числе уничтоженных 10 видов транспорта, подводная лодка, 33 самолёта, десятки сторожевых и торпедных катеров, 44 склада, артиллерийские и зенитные батареи. За активную боевую деятельность и высокую эффективность авиационный полк </a:t>
            </a:r>
            <a:r>
              <a:rPr lang="ru-RU" sz="2200" b="1" dirty="0" err="1" smtClean="0">
                <a:solidFill>
                  <a:schemeClr val="bg1"/>
                </a:solidFill>
              </a:rPr>
              <a:t>Н.А.Мусатова</a:t>
            </a:r>
            <a:r>
              <a:rPr lang="ru-RU" sz="2200" b="1" dirty="0" smtClean="0">
                <a:solidFill>
                  <a:schemeClr val="bg1"/>
                </a:solidFill>
              </a:rPr>
              <a:t> был переименован в гвардейский </a:t>
            </a:r>
            <a:r>
              <a:rPr lang="ru-RU" sz="2200" b="1" dirty="0" err="1" smtClean="0">
                <a:solidFill>
                  <a:schemeClr val="bg1"/>
                </a:solidFill>
              </a:rPr>
              <a:t>Констанский</a:t>
            </a:r>
            <a:r>
              <a:rPr lang="ru-RU" sz="2200" b="1" dirty="0" smtClean="0">
                <a:solidFill>
                  <a:schemeClr val="bg1"/>
                </a:solidFill>
              </a:rPr>
              <a:t> и награждён орденом Красного Знамени. Звание Героя Советского Союза присвоено 15 мая 1945 года. В 1961 году в звании генерал-майора уволен из армии по болезни в запас. В сентябре 1965 года умер. 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grayscl/>
          </a:blip>
          <a:srcRect/>
          <a:stretch>
            <a:fillRect/>
          </a:stretch>
        </p:blipFill>
        <p:spPr>
          <a:xfrm>
            <a:off x="3214678" y="1142984"/>
            <a:ext cx="3429024" cy="52864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Самсонов Иван Алексеевич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7500990" cy="4214842"/>
          </a:xfrm>
        </p:spPr>
        <p:txBody>
          <a:bodyPr>
            <a:noAutofit/>
          </a:bodyPr>
          <a:lstStyle/>
          <a:p>
            <a:pPr algn="just"/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Родился в 1922 году в деревне Сычёвка </a:t>
            </a:r>
            <a:r>
              <a:rPr lang="ru-RU" sz="2400" b="1" dirty="0" err="1" smtClean="0">
                <a:solidFill>
                  <a:schemeClr val="bg1"/>
                </a:solidFill>
              </a:rPr>
              <a:t>Узловского</a:t>
            </a:r>
            <a:r>
              <a:rPr lang="ru-RU" sz="2400" b="1" dirty="0" smtClean="0">
                <a:solidFill>
                  <a:schemeClr val="bg1"/>
                </a:solidFill>
              </a:rPr>
              <a:t> района. Работал маркшейдером на шахте. В Советской Армии с 1942 года. Окончил курсы среднего комсостава, после чего был командиром взвода миномётчиков. Участник Сталинградской битвы. Звание Героя Советского Союза присвоено 22 февраля 1944 года. Погиб в бою с врагами Советской Родины. </a:t>
            </a:r>
          </a:p>
          <a:p>
            <a:pPr algn="just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grayscl/>
          </a:blip>
          <a:srcRect/>
          <a:stretch>
            <a:fillRect/>
          </a:stretch>
        </p:blipFill>
        <p:spPr>
          <a:xfrm>
            <a:off x="3357553" y="1571612"/>
            <a:ext cx="2983541" cy="442915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Буфетов Сергей Игнатьевич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00174"/>
            <a:ext cx="7258056" cy="507209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Родился в 1915 году в деревне </a:t>
            </a:r>
            <a:r>
              <a:rPr lang="ru-RU" sz="2400" b="1" dirty="0" err="1" smtClean="0">
                <a:solidFill>
                  <a:schemeClr val="bg1"/>
                </a:solidFill>
              </a:rPr>
              <a:t>Кондуки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Епифанского</a:t>
            </a:r>
            <a:r>
              <a:rPr lang="ru-RU" sz="2400" b="1" dirty="0" smtClean="0">
                <a:solidFill>
                  <a:schemeClr val="bg1"/>
                </a:solidFill>
              </a:rPr>
              <a:t> уезда </a:t>
            </a:r>
            <a:r>
              <a:rPr lang="ru-RU" sz="2400" b="1" dirty="0" err="1" smtClean="0">
                <a:solidFill>
                  <a:schemeClr val="bg1"/>
                </a:solidFill>
              </a:rPr>
              <a:t>Узловского</a:t>
            </a:r>
            <a:r>
              <a:rPr lang="ru-RU" sz="2400" b="1" dirty="0" smtClean="0">
                <a:solidFill>
                  <a:schemeClr val="bg1"/>
                </a:solidFill>
              </a:rPr>
              <a:t> района. По окончании семилетней школы трудился в местном колхозе, а затем переехал в Москву и работал токарем на одном из заводов столицы. В 1933 году призван в ряды Советской Армии. Воевал в должности командира 3-го дивизиона. Летом 1942 года Сергея Игнатьевича наградили орденом Красной Звезды. В 1943 году был награждён орденом Красного Знамени, а 18 ноября 1944 года присвоено звание героя Советского Союза. Буфетов принимал участие в войне против </a:t>
            </a:r>
            <a:r>
              <a:rPr lang="ru-RU" sz="2400" b="1" dirty="0" err="1" smtClean="0">
                <a:solidFill>
                  <a:schemeClr val="bg1"/>
                </a:solidFill>
              </a:rPr>
              <a:t>белофинов</a:t>
            </a:r>
            <a:r>
              <a:rPr lang="ru-RU" sz="2400" b="1" dirty="0" smtClean="0">
                <a:solidFill>
                  <a:schemeClr val="bg1"/>
                </a:solidFill>
              </a:rPr>
              <a:t> и в Великой Отечественной Войне. Погиб 22 июня 1944 года. </a:t>
            </a:r>
          </a:p>
          <a:p>
            <a:pPr algn="just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Королёв Иван Георгиевич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00174"/>
            <a:ext cx="7472370" cy="535782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Родился в 1921 году в деревни </a:t>
            </a:r>
            <a:r>
              <a:rPr lang="ru-RU" sz="2400" b="1" dirty="0" err="1" smtClean="0">
                <a:solidFill>
                  <a:schemeClr val="bg1"/>
                </a:solidFill>
              </a:rPr>
              <a:t>Ламки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Узловского</a:t>
            </a:r>
            <a:r>
              <a:rPr lang="ru-RU" sz="2400" b="1" dirty="0" smtClean="0">
                <a:solidFill>
                  <a:schemeClr val="bg1"/>
                </a:solidFill>
              </a:rPr>
              <a:t> района. После семилетки учился в техникуме, занимался в московском аэроклубе. Окончил </a:t>
            </a:r>
            <a:r>
              <a:rPr lang="ru-RU" sz="2400" b="1" dirty="0" err="1" smtClean="0">
                <a:solidFill>
                  <a:schemeClr val="bg1"/>
                </a:solidFill>
              </a:rPr>
              <a:t>Качинское</a:t>
            </a:r>
            <a:r>
              <a:rPr lang="ru-RU" sz="2400" b="1" dirty="0" smtClean="0">
                <a:solidFill>
                  <a:schemeClr val="bg1"/>
                </a:solidFill>
              </a:rPr>
              <a:t> авиационное училище. "Товарищ Королёв - бесстрашный лётчик - истребитель, отлично владеющий боевым самолётом." Такой отзыв об Иване Георгиевиче Королёве записан в наградном листе 30 сентября 1941 года. К тому времени на его счету было уже 129 боевых вылетов, 35 воздушных боёв с самолётами фашистов. Летом и осенью 1942 года он сражался над берегами Волги. Звание Героя Советского Союза присвоено 10 февраля 1942 года. В 1967 году был полковник запаса. Член КПСС. </a:t>
            </a:r>
          </a:p>
          <a:p>
            <a:pPr algn="just"/>
            <a:endParaRPr lang="ru-RU" sz="24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65833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* </a:t>
            </a:r>
            <a:r>
              <a:rPr lang="ru-RU" sz="3600" b="1" dirty="0" err="1" smtClean="0">
                <a:solidFill>
                  <a:schemeClr val="bg1"/>
                </a:solidFill>
              </a:rPr>
              <a:t>Барабанин</a:t>
            </a:r>
            <a:r>
              <a:rPr lang="ru-RU" sz="3600" b="1" dirty="0" smtClean="0">
                <a:solidFill>
                  <a:schemeClr val="bg1"/>
                </a:solidFill>
              </a:rPr>
              <a:t> Алексей Матвеевич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 *  </a:t>
            </a:r>
            <a:r>
              <a:rPr lang="ru-RU" sz="3600" b="1" dirty="0" smtClean="0">
                <a:solidFill>
                  <a:schemeClr val="bg1"/>
                </a:solidFill>
              </a:rPr>
              <a:t>Ваничкин Владимир Васильевич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*  </a:t>
            </a:r>
            <a:r>
              <a:rPr lang="ru-RU" sz="3600" b="1" dirty="0" smtClean="0">
                <a:solidFill>
                  <a:schemeClr val="bg1"/>
                </a:solidFill>
              </a:rPr>
              <a:t>Макарычев Михаил Александрович 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 *  </a:t>
            </a:r>
            <a:r>
              <a:rPr lang="ru-RU" sz="3600" b="1" dirty="0" err="1" smtClean="0">
                <a:solidFill>
                  <a:schemeClr val="bg1"/>
                </a:solidFill>
              </a:rPr>
              <a:t>Масюженко</a:t>
            </a:r>
            <a:r>
              <a:rPr lang="ru-RU" sz="3600" b="1" dirty="0" smtClean="0">
                <a:solidFill>
                  <a:schemeClr val="bg1"/>
                </a:solidFill>
              </a:rPr>
              <a:t> Александр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Николаевич 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*  </a:t>
            </a:r>
            <a:r>
              <a:rPr lang="ru-RU" sz="3600" b="1" dirty="0" smtClean="0">
                <a:solidFill>
                  <a:schemeClr val="bg1"/>
                </a:solidFill>
              </a:rPr>
              <a:t>Кузякин Матвей Яковлевич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 *  C</a:t>
            </a:r>
            <a:r>
              <a:rPr lang="ru-RU" sz="3600" b="1" dirty="0" err="1" smtClean="0">
                <a:solidFill>
                  <a:schemeClr val="bg1"/>
                </a:solidFill>
              </a:rPr>
              <a:t>идоров</a:t>
            </a:r>
            <a:r>
              <a:rPr lang="ru-RU" sz="3600" b="1" dirty="0" smtClean="0">
                <a:solidFill>
                  <a:schemeClr val="bg1"/>
                </a:solidFill>
              </a:rPr>
              <a:t> Иван Петрович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ru-RU" sz="3600" b="1" dirty="0" smtClean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*  </a:t>
            </a:r>
            <a:r>
              <a:rPr lang="ru-RU" sz="3600" b="1" dirty="0" smtClean="0">
                <a:solidFill>
                  <a:schemeClr val="bg1"/>
                </a:solidFill>
              </a:rPr>
              <a:t>Шаталин Алексей Николаевич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1"/>
            <a:ext cx="7772400" cy="428628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215370" cy="4286280"/>
          </a:xfrm>
        </p:spPr>
        <p:txBody>
          <a:bodyPr>
            <a:noAutofit/>
          </a:bodyPr>
          <a:lstStyle/>
          <a:p>
            <a:pPr algn="just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36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382" y="714356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Приближается 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70</a:t>
            </a:r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-я годовщина со дня освобождения  Узловой от немецко-фашистских захватчиков. Каждый год, в середине декабря мы вновь и вновь возвращаемся к событиям далекого 1941 года, когда части Красной Армии, остановили и погнали врага с родной земли. 14 декабря 1941 года 108-й кавалерийский полк под командованием подполковника В.Д.Васильева освободил наш город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42918"/>
            <a:ext cx="5286412" cy="621508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7000" b="1" dirty="0" smtClean="0">
                <a:solidFill>
                  <a:schemeClr val="bg1"/>
                </a:solidFill>
              </a:rPr>
              <a:t>В Узловой и районе множество мест, связанных с памятными событиями, происходившими в разное время. Братская могила с Вечным Огнём и мемориальным комплексом на площади им. 50-летия Победы, братские могилы в с. Каменка, д. </a:t>
            </a:r>
            <a:r>
              <a:rPr lang="ru-RU" sz="7000" b="1" dirty="0" err="1" smtClean="0">
                <a:solidFill>
                  <a:schemeClr val="bg1"/>
                </a:solidFill>
              </a:rPr>
              <a:t>Торбеевка</a:t>
            </a:r>
            <a:r>
              <a:rPr lang="ru-RU" sz="7000" b="1" dirty="0" smtClean="0">
                <a:solidFill>
                  <a:schemeClr val="bg1"/>
                </a:solidFill>
              </a:rPr>
              <a:t>, д. Дубовое, д. Крутой Верх, д. </a:t>
            </a:r>
            <a:r>
              <a:rPr lang="ru-RU" sz="7000" b="1" dirty="0" err="1" smtClean="0">
                <a:solidFill>
                  <a:schemeClr val="bg1"/>
                </a:solidFill>
              </a:rPr>
              <a:t>Огарёвка</a:t>
            </a:r>
            <a:r>
              <a:rPr lang="ru-RU" sz="7000" b="1" dirty="0" smtClean="0">
                <a:solidFill>
                  <a:schemeClr val="bg1"/>
                </a:solidFill>
              </a:rPr>
              <a:t>, с. </a:t>
            </a:r>
            <a:r>
              <a:rPr lang="ru-RU" sz="7000" b="1" dirty="0" err="1" smtClean="0">
                <a:solidFill>
                  <a:schemeClr val="bg1"/>
                </a:solidFill>
              </a:rPr>
              <a:t>Смородино</a:t>
            </a:r>
            <a:r>
              <a:rPr lang="ru-RU" sz="7000" b="1" dirty="0" smtClean="0">
                <a:solidFill>
                  <a:schemeClr val="bg1"/>
                </a:solidFill>
              </a:rPr>
              <a:t>, д. </a:t>
            </a:r>
            <a:r>
              <a:rPr lang="ru-RU" sz="7000" b="1" dirty="0" err="1" smtClean="0">
                <a:solidFill>
                  <a:schemeClr val="bg1"/>
                </a:solidFill>
              </a:rPr>
              <a:t>Ракитино</a:t>
            </a:r>
            <a:r>
              <a:rPr lang="ru-RU" sz="7000" b="1" dirty="0" smtClean="0">
                <a:solidFill>
                  <a:schemeClr val="bg1"/>
                </a:solidFill>
              </a:rPr>
              <a:t>,  д. Пестово,  мемориальные комплексы в память о погибших односельчанах  установлены в н.п. Фёдоровка, </a:t>
            </a:r>
            <a:r>
              <a:rPr lang="ru-RU" sz="7000" b="1" dirty="0" err="1" smtClean="0">
                <a:solidFill>
                  <a:schemeClr val="bg1"/>
                </a:solidFill>
              </a:rPr>
              <a:t>Ракитино</a:t>
            </a:r>
            <a:r>
              <a:rPr lang="ru-RU" sz="7000" b="1" dirty="0" smtClean="0">
                <a:solidFill>
                  <a:schemeClr val="bg1"/>
                </a:solidFill>
              </a:rPr>
              <a:t>, </a:t>
            </a:r>
            <a:r>
              <a:rPr lang="ru-RU" sz="7000" b="1" dirty="0" err="1" smtClean="0">
                <a:solidFill>
                  <a:schemeClr val="bg1"/>
                </a:solidFill>
              </a:rPr>
              <a:t>Бутырки</a:t>
            </a:r>
            <a:r>
              <a:rPr lang="ru-RU" sz="7000" b="1" dirty="0" smtClean="0">
                <a:solidFill>
                  <a:schemeClr val="bg1"/>
                </a:solidFill>
              </a:rPr>
              <a:t>, </a:t>
            </a:r>
            <a:r>
              <a:rPr lang="ru-RU" sz="7000" b="1" dirty="0" err="1" smtClean="0">
                <a:solidFill>
                  <a:schemeClr val="bg1"/>
                </a:solidFill>
              </a:rPr>
              <a:t>Прилесье</a:t>
            </a:r>
            <a:r>
              <a:rPr lang="ru-RU" sz="7000" b="1" dirty="0" smtClean="0">
                <a:solidFill>
                  <a:schemeClr val="bg1"/>
                </a:solidFill>
              </a:rPr>
              <a:t>, Шаховское.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642918"/>
            <a:ext cx="36251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928938"/>
            <a:ext cx="8001000" cy="121443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71480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Образ девушки, смотрящей с высоты постамента на город, символизирует подвиг зенитчиц, охранявших нашу Узловую,  железнодорожную станцию от налётов фашистской авиации. Их фамилии на мраморной доске: </a:t>
            </a:r>
            <a:r>
              <a:rPr lang="ru-RU" sz="2400" b="1" dirty="0" err="1" smtClean="0">
                <a:solidFill>
                  <a:schemeClr val="bg1"/>
                </a:solidFill>
              </a:rPr>
              <a:t>Октябрина</a:t>
            </a:r>
            <a:r>
              <a:rPr lang="ru-RU" sz="2400" b="1" dirty="0" smtClean="0">
                <a:solidFill>
                  <a:schemeClr val="bg1"/>
                </a:solidFill>
              </a:rPr>
              <a:t> Смирнова, </a:t>
            </a:r>
            <a:r>
              <a:rPr lang="ru-RU" sz="2400" b="1" dirty="0" err="1" smtClean="0">
                <a:solidFill>
                  <a:schemeClr val="bg1"/>
                </a:solidFill>
              </a:rPr>
              <a:t>Ираида</a:t>
            </a:r>
            <a:r>
              <a:rPr lang="ru-RU" sz="2400" b="1" dirty="0" smtClean="0">
                <a:solidFill>
                  <a:schemeClr val="bg1"/>
                </a:solidFill>
              </a:rPr>
              <a:t> Туркина, имена ещё трёх,  к сожалению, не установлены – это Субботина, </a:t>
            </a:r>
            <a:r>
              <a:rPr lang="ru-RU" sz="2400" b="1" dirty="0" err="1" smtClean="0">
                <a:solidFill>
                  <a:schemeClr val="bg1"/>
                </a:solidFill>
              </a:rPr>
              <a:t>Вольфсон</a:t>
            </a:r>
            <a:r>
              <a:rPr lang="ru-RU" sz="2400" b="1" dirty="0" smtClean="0">
                <a:solidFill>
                  <a:schemeClr val="bg1"/>
                </a:solidFill>
              </a:rPr>
              <a:t>, Денисова. Этот  зенитный расчёт погиб  13 мая 1943 года, в день самой тяжёлой  и последней бомбёжки Узловой. Вот как по-военному строго рассказывает об этом письмо из политотдела части: «13.05.1943 г. при отражении налёта вражеской авиации на ст. Узловая в количестве до 70 самолётов 10-88 и Х-111 ефрейтор Смирнова </a:t>
            </a:r>
            <a:r>
              <a:rPr lang="ru-RU" sz="2400" b="1" dirty="0" err="1" smtClean="0">
                <a:solidFill>
                  <a:schemeClr val="bg1"/>
                </a:solidFill>
              </a:rPr>
              <a:t>Октябрина</a:t>
            </a:r>
            <a:r>
              <a:rPr lang="ru-RU" sz="2400" b="1" dirty="0" smtClean="0">
                <a:solidFill>
                  <a:schemeClr val="bg1"/>
                </a:solidFill>
              </a:rPr>
              <a:t> Николаевна, несмотря на то, что она в это время болела и имела освобождение от врача, в самый разгар боя выбежала из землянки и заняла своё место у прибора управления огнём 3-А,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8604"/>
            <a:ext cx="49292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и на вопрос командира батареи: «Вы же болеете?» она ответила: «Моё место сейчас здесь, у прибора, где мои товарищи отражают налёт фашистских стервятников». В 22.00 после трёхкратной ожесточённой бомбардировки огневой позиции прямым попаданием в прибор управления 3-А одной их авиабомб весом 100 кг ефрейтор Смирнова вместе с 4-мя девушками, лучшими её подругами, пала смертью храбрых. Похоронена на ст. Узловая в районе огневой позиции 14.05.43 г. в 18.00. За время пребывания в части ефрейтор О. Н. Смирнова   являлась образцом в дисциплине, учёбе и быту, она принимала активное участие в массовой работе, являлась редактором  «Боевого листка»…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7" y="357166"/>
            <a:ext cx="3498843" cy="51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1"/>
            <a:ext cx="7772400" cy="214314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85728"/>
            <a:ext cx="7258056" cy="69294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Есть город в России…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Не очень велик, да известен.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Над ним, как легенды,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Проплыли седые века.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О городе этом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Немало вы слышали песен.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Не очень велик он,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Да слава его велика.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 Есть город в России …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Стоял он, как воин, на страже.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Дорогу к Москве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Он собою не раз прикрывал.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О стены его разбивались нашествия вражьи,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 А он, непреклонный, оружие грозно ковал.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r>
              <a:rPr lang="ru-RU" sz="2400" b="1" i="1" dirty="0" smtClean="0">
                <a:solidFill>
                  <a:schemeClr val="bg1"/>
                </a:solidFill>
              </a:rPr>
              <a:t>                                             Ю. Щёлоков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86974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78579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Вы  в битве Родину спасли,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Преодолели все преграды.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Спасибо вам от всей земли,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За всё спасибо вам, солдаты.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4357694"/>
            <a:ext cx="4572000" cy="2805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Мы помним всех по именам,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И всех обнять мы рады!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От всей души спасибо вам,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Спасибо вам, солдаты!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 октябре 1941г. враг приблизился к Туле.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857364"/>
            <a:ext cx="7929618" cy="392906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        </a:t>
            </a:r>
            <a:r>
              <a:rPr lang="ru-RU" sz="2200" b="1" dirty="0" smtClean="0">
                <a:solidFill>
                  <a:schemeClr val="bg1"/>
                </a:solidFill>
              </a:rPr>
              <a:t>К октябрю 1941 года немецкие захватчики довольно сильно продвинулись в глубь России. Такое быстрое продвижение вперед объяснялось огромными преимуществами в боевой технике.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        Известно, что Гудериан считался одним из самых талантливых генералов. Целый ряд успешных операций, проведенных им, подтверждает это. Перед выходом к Туле ему удалось с ходу взять Орел, разрезав нашу оборону на дальних подступах к нему, быстро пройдя на танках большое расстояние и по сути дела застав довольно сильные части, находившиеся в городе, врасплох. По словам самого Гудериана, захват города произошел настолько неожиданно, что, когда его танки вступили в Орел, там ходили трамваи</a:t>
            </a:r>
            <a:r>
              <a:rPr lang="ru-RU" sz="2200" b="1" dirty="0" smtClean="0"/>
              <a:t>. </a:t>
            </a:r>
            <a:endParaRPr lang="ru-RU" sz="2200" dirty="0" smtClean="0"/>
          </a:p>
          <a:p>
            <a:pPr algn="just"/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Бой под Тулой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C:\Documents and Settings\Женя\Рабочий стол\тула\050400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1857364"/>
            <a:ext cx="8072437" cy="4500563"/>
          </a:xfr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8215370" cy="584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85775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786742" cy="392906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В годы войны жизнь на прифронтовой станции, какой тогда стала Узловая, не затихала ни на минуту. Через Узловую в сторону Тулы шли воинские эшелоны, а с запада -  составы с эвакуированными и имуществом. 15 ноября 1941 г., всего за несколько дней до захвата города фашистами, железнодорожники приняли первый эшелон воинов-дальневосточников 239-й стрелковой дивизии, части которой непосредственно защищали Узловую, и в те дни спешно занимали оборону на рубеже Ильинка - </a:t>
            </a:r>
            <a:r>
              <a:rPr lang="ru-RU" sz="2400" b="1" dirty="0" err="1" smtClean="0">
                <a:solidFill>
                  <a:schemeClr val="bg1"/>
                </a:solidFill>
              </a:rPr>
              <a:t>Черемуховка</a:t>
            </a:r>
            <a:r>
              <a:rPr lang="ru-RU" sz="2400" b="1" dirty="0" smtClean="0">
                <a:solidFill>
                  <a:schemeClr val="bg1"/>
                </a:solidFill>
              </a:rPr>
              <a:t> - Федоровка. В последующие дни разгружались и шли прямо в бой другие подразделения этой дивизии.</a:t>
            </a:r>
          </a:p>
          <a:p>
            <a:pPr algn="just"/>
            <a:endParaRPr lang="ru-RU" sz="2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290"/>
            <a:ext cx="52408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9358378" cy="69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Боевые подруги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215370" cy="39290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 годы Великой Отечественной войны, в самое тяжёлое и страшное время, люди проявляли величайший героизм. Солдаты стояли насмерть на последних рубежах, грудью бросались на амбразуры вражеских дотов, летчики и танкисты шли на таран. Героями становились и медицинские работники. В каждом городе создавались санитарные дружины, молодые девушки записывались в сестры милосердия.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Узловская</a:t>
            </a:r>
            <a:r>
              <a:rPr lang="ru-RU" sz="2000" b="1" dirty="0" smtClean="0">
                <a:solidFill>
                  <a:schemeClr val="bg1"/>
                </a:solidFill>
              </a:rPr>
              <a:t> сандружина была создана до войны. Находилась при железнодорожном Обществе Красного Креста. В неё входили девушки: Ольга Хохлова, Мария </a:t>
            </a:r>
            <a:r>
              <a:rPr lang="ru-RU" sz="2000" b="1" dirty="0" err="1" smtClean="0">
                <a:solidFill>
                  <a:schemeClr val="bg1"/>
                </a:solidFill>
              </a:rPr>
              <a:t>Самосудова</a:t>
            </a:r>
            <a:r>
              <a:rPr lang="ru-RU" sz="2000" b="1" dirty="0" smtClean="0">
                <a:solidFill>
                  <a:schemeClr val="bg1"/>
                </a:solidFill>
              </a:rPr>
              <a:t>, Серафима Меркулова, Анна Мартынова, Зинаида Бровкина, Екатерина Быкова, Евдокия Белоусова, Ольга </a:t>
            </a:r>
            <a:r>
              <a:rPr lang="ru-RU" sz="2000" b="1" dirty="0" err="1" smtClean="0">
                <a:solidFill>
                  <a:schemeClr val="bg1"/>
                </a:solidFill>
              </a:rPr>
              <a:t>Рузинская</a:t>
            </a:r>
            <a:r>
              <a:rPr lang="ru-RU" sz="2000" b="1" dirty="0" smtClean="0">
                <a:solidFill>
                  <a:schemeClr val="bg1"/>
                </a:solidFill>
              </a:rPr>
              <a:t>, Тамара Проняева, Елизавета </a:t>
            </a:r>
            <a:r>
              <a:rPr lang="ru-RU" sz="2000" b="1" dirty="0" err="1" smtClean="0">
                <a:solidFill>
                  <a:schemeClr val="bg1"/>
                </a:solidFill>
              </a:rPr>
              <a:t>Мещерикова</a:t>
            </a:r>
            <a:r>
              <a:rPr lang="ru-RU" sz="2000" b="1" dirty="0" smtClean="0">
                <a:solidFill>
                  <a:schemeClr val="bg1"/>
                </a:solidFill>
              </a:rPr>
              <a:t>, Зоя Пушкина, Валентина </a:t>
            </a:r>
            <a:r>
              <a:rPr lang="ru-RU" sz="2000" b="1" dirty="0" err="1" smtClean="0">
                <a:solidFill>
                  <a:schemeClr val="bg1"/>
                </a:solidFill>
              </a:rPr>
              <a:t>Долгушина</a:t>
            </a:r>
            <a:r>
              <a:rPr lang="ru-RU" sz="2000" b="1" dirty="0" smtClean="0">
                <a:solidFill>
                  <a:schemeClr val="bg1"/>
                </a:solidFill>
              </a:rPr>
              <a:t>, Анна Федорова, Валентина Бочкова, Полина Демидова, Александра Баранова, Мария Иванова, Зина Жаворонкова и др.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4857760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500174"/>
            <a:ext cx="335756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1500174"/>
            <a:ext cx="389881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2094</Words>
  <PresentationFormat>Экран (4:3)</PresentationFormat>
  <Paragraphs>94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В октябре 1941г. враг приблизился к Туле.</vt:lpstr>
      <vt:lpstr>Бой под Тулой</vt:lpstr>
      <vt:lpstr>Слайд 6</vt:lpstr>
      <vt:lpstr>Слайд 7</vt:lpstr>
      <vt:lpstr>Слайд 8</vt:lpstr>
      <vt:lpstr>Боевые подруги</vt:lpstr>
      <vt:lpstr>Дороги войны</vt:lpstr>
      <vt:lpstr>Рубцов Иван Фёдорович</vt:lpstr>
      <vt:lpstr>Слайд 12</vt:lpstr>
      <vt:lpstr>Слайд 13</vt:lpstr>
      <vt:lpstr>Слайд 14</vt:lpstr>
      <vt:lpstr>Всего три недели хозяйничали фашисты на узле, но успели натворить немало злодеяний.</vt:lpstr>
      <vt:lpstr>Слайд 16</vt:lpstr>
      <vt:lpstr>Освобождение Узловой</vt:lpstr>
      <vt:lpstr>Герои  узловчане</vt:lpstr>
      <vt:lpstr>Смоленский Сергей Михайлович</vt:lpstr>
      <vt:lpstr>Трегубов Николай Михайлович</vt:lpstr>
      <vt:lpstr>Медведев    Дмитрий Александрович</vt:lpstr>
      <vt:lpstr>Зоя   Воскресенская</vt:lpstr>
      <vt:lpstr>Шалимов Николай Дмитриевич </vt:lpstr>
      <vt:lpstr>Юрков Дмитрий Григорьевич </vt:lpstr>
      <vt:lpstr>Мусатов Николай Алексеевич </vt:lpstr>
      <vt:lpstr>Самсонов Иван Алексеевич </vt:lpstr>
      <vt:lpstr>Буфетов Сергей Игнатьевич </vt:lpstr>
      <vt:lpstr>Королёв Иван Георгиевич </vt:lpstr>
      <vt:lpstr>     * Барабанин Алексей Матвеевич  *  Ваничкин Владимир Васильевич  *  Макарычев Михаил Александрович   *  Масюженко Александр  Николаевич   *  Кузякин Матвей Яковлевич  *  Cидоров Иван Петрович  *  Шаталин Алексей Николаевич      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мой компьютер</cp:lastModifiedBy>
  <cp:revision>49</cp:revision>
  <dcterms:modified xsi:type="dcterms:W3CDTF">2012-02-15T09:28:59Z</dcterms:modified>
</cp:coreProperties>
</file>