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96" r:id="rId3"/>
    <p:sldId id="283" r:id="rId4"/>
    <p:sldId id="285" r:id="rId5"/>
    <p:sldId id="286" r:id="rId6"/>
    <p:sldId id="307" r:id="rId7"/>
    <p:sldId id="297" r:id="rId8"/>
    <p:sldId id="298" r:id="rId9"/>
    <p:sldId id="299" r:id="rId10"/>
    <p:sldId id="300" r:id="rId11"/>
    <p:sldId id="302" r:id="rId12"/>
    <p:sldId id="301" r:id="rId13"/>
    <p:sldId id="266" r:id="rId14"/>
    <p:sldId id="274" r:id="rId15"/>
    <p:sldId id="272" r:id="rId16"/>
    <p:sldId id="311" r:id="rId17"/>
    <p:sldId id="290" r:id="rId18"/>
    <p:sldId id="312" r:id="rId19"/>
    <p:sldId id="310" r:id="rId20"/>
    <p:sldId id="276" r:id="rId21"/>
    <p:sldId id="306" r:id="rId22"/>
    <p:sldId id="303" r:id="rId23"/>
    <p:sldId id="304" r:id="rId24"/>
    <p:sldId id="259" r:id="rId25"/>
    <p:sldId id="257" r:id="rId26"/>
    <p:sldId id="277" r:id="rId27"/>
    <p:sldId id="270" r:id="rId28"/>
    <p:sldId id="308" r:id="rId29"/>
    <p:sldId id="271" r:id="rId30"/>
    <p:sldId id="275" r:id="rId31"/>
    <p:sldId id="288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45" autoAdjust="0"/>
  </p:normalViewPr>
  <p:slideViewPr>
    <p:cSldViewPr>
      <p:cViewPr varScale="1">
        <p:scale>
          <a:sx n="75" d="100"/>
          <a:sy n="75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 sz="2800">
                <a:solidFill>
                  <a:srgbClr val="C00000"/>
                </a:solidFill>
              </a:defRPr>
            </a:pPr>
            <a:r>
              <a:rPr lang="ru-RU" dirty="0" smtClean="0"/>
              <a:t>Национальный состав учащихся МБОУСОШ № 69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59860620871501E-2"/>
          <c:y val="0.20632869409264559"/>
          <c:w val="0.73350745790922478"/>
          <c:h val="0.793570121538468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 учащихся школы №69</c:v>
                </c:pt>
              </c:strCache>
            </c:strRef>
          </c:tx>
          <c:explosion val="25"/>
          <c:dPt>
            <c:idx val="0"/>
            <c:bubble3D val="0"/>
            <c:explosion val="10"/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Русские</c:v>
                </c:pt>
                <c:pt idx="1">
                  <c:v>Татары</c:v>
                </c:pt>
                <c:pt idx="2">
                  <c:v>Чуваши</c:v>
                </c:pt>
                <c:pt idx="3">
                  <c:v>Мордва</c:v>
                </c:pt>
                <c:pt idx="4">
                  <c:v>Азербайджанцы</c:v>
                </c:pt>
                <c:pt idx="5">
                  <c:v>Украинцы</c:v>
                </c:pt>
                <c:pt idx="6">
                  <c:v>Белорусы</c:v>
                </c:pt>
                <c:pt idx="7">
                  <c:v>Табасараны</c:v>
                </c:pt>
                <c:pt idx="8">
                  <c:v>Казахи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280</c:v>
                </c:pt>
                <c:pt idx="1">
                  <c:v>51</c:v>
                </c:pt>
                <c:pt idx="2">
                  <c:v>47</c:v>
                </c:pt>
                <c:pt idx="3">
                  <c:v>13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99155699944563"/>
          <c:y val="0.19040577873165421"/>
          <c:w val="0.24881963181176045"/>
          <c:h val="0.80862192290600765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%D0%A5%D1%80%D0%B0%D0%BC_%D0%B2_%D0%90%D1%80%D1%81%D0%BA%D0%BE%D0%BC.JPG?uselang=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image" Target="../media/image34.gif"/><Relationship Id="rId3" Type="http://schemas.openxmlformats.org/officeDocument/2006/relationships/image" Target="../media/image22.jpeg"/><Relationship Id="rId7" Type="http://schemas.openxmlformats.org/officeDocument/2006/relationships/hyperlink" Target="http://o-druzhbe.ru/show_pic.php?name=z001.jpg" TargetMode="External"/><Relationship Id="rId12" Type="http://schemas.openxmlformats.org/officeDocument/2006/relationships/image" Target="../media/image28.jpeg"/><Relationship Id="rId17" Type="http://schemas.openxmlformats.org/officeDocument/2006/relationships/image" Target="../media/image33.gif"/><Relationship Id="rId2" Type="http://schemas.openxmlformats.org/officeDocument/2006/relationships/hyperlink" Target="http://o-druzhbe.ru/show_pic.php?name=d007.jpg" TargetMode="External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hyperlink" Target="http://o-druzhbe.ru/show_pic.php?name=m002.jpg" TargetMode="External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o-druzhbe.ru/show_pic.php?name=z013.jpg" TargetMode="External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8183880" cy="22488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учителем начальных классов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МБОУ средняя общеобразовательная школа №69 г. Ульяновска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Борисовой Альбиной Николаевной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"Мы разные, но мы </a:t>
            </a:r>
            <a:r>
              <a:rPr lang="ru-RU" kern="10" dirty="0" err="1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ульяновцы</a:t>
            </a: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. </a:t>
            </a: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Мы  </a:t>
            </a:r>
            <a:r>
              <a:rPr lang="ru-RU" kern="10" dirty="0" err="1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ульяновцы</a:t>
            </a: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, но мы разные..."</a:t>
            </a:r>
          </a:p>
          <a:p>
            <a:pPr algn="ctr">
              <a:buNone/>
            </a:pP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http://t1.gstatic.com/images?q=tbn:ANd9GcQwyVLreMMGN9R5VSa6Q0a04zP7lV8BtNm7Gg1ebbxsv4YgBOZe8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428868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tlen.narod.ru/o_tolerantnosti/1.png?rand=4882162917323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5295900" cy="23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366939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571480"/>
            <a:ext cx="4286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На рубеже 18-19 веков во Франции жил некто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Талейран </a:t>
            </a:r>
            <a:r>
              <a:rPr lang="ru-RU" sz="2000" b="1" u="sng" dirty="0" err="1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Перигор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, князь.  </a:t>
            </a:r>
            <a:r>
              <a:rPr lang="ru-RU" sz="2000" b="1" dirty="0" smtClean="0">
                <a:solidFill>
                  <a:srgbClr val="C00000"/>
                </a:solidFill>
              </a:rPr>
              <a:t>Он отличался тем, что при разных правительствах оставался министром иностранных дел. Его особый талант был в том, что он умел учитывать настроения окружающих, уважать их, решать проблему, ища различные оптимальные (т.е. удобные для всех) выходы из сложившейся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600" b="1" dirty="0" smtClean="0">
                <a:solidFill>
                  <a:srgbClr val="C00000"/>
                </a:solidFill>
              </a:rPr>
              <a:t>Толерантная  личность</a:t>
            </a:r>
            <a:r>
              <a:rPr lang="ru-RU" sz="4600" b="1" dirty="0" smtClean="0"/>
              <a:t> </a:t>
            </a:r>
            <a:r>
              <a:rPr lang="ru-RU" sz="4600" b="1" dirty="0" smtClean="0">
                <a:solidFill>
                  <a:srgbClr val="0070C0"/>
                </a:solidFill>
              </a:rPr>
              <a:t>– это путь человека, хорошо знающего себя, комфортно чувствующего себя в окружающей среде, понимающего других людей и готового всегда прийти на помощь, человека с доброжелательным отношением к иным культурам, взглядам, традициям.       </a:t>
            </a:r>
            <a:r>
              <a:rPr lang="ru-RU" b="1" dirty="0" smtClean="0">
                <a:solidFill>
                  <a:srgbClr val="0070C0"/>
                </a:solidFill>
              </a:rPr>
              <a:t>                     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600" b="1" dirty="0" err="1" smtClean="0">
                <a:solidFill>
                  <a:srgbClr val="FF0000"/>
                </a:solidFill>
              </a:rPr>
              <a:t>Интолерантная</a:t>
            </a:r>
            <a:r>
              <a:rPr lang="ru-RU" sz="7600" b="1" dirty="0" smtClean="0">
                <a:solidFill>
                  <a:srgbClr val="FF0000"/>
                </a:solidFill>
              </a:rPr>
              <a:t> личность</a:t>
            </a:r>
            <a:r>
              <a:rPr lang="ru-RU" sz="3500" b="1" dirty="0" smtClean="0">
                <a:solidFill>
                  <a:srgbClr val="7030A0"/>
                </a:solidFill>
              </a:rPr>
              <a:t>  – </a:t>
            </a:r>
            <a:r>
              <a:rPr lang="ru-RU" sz="7500" b="1" dirty="0" smtClean="0">
                <a:solidFill>
                  <a:srgbClr val="7030A0"/>
                </a:solidFill>
              </a:rPr>
              <a:t>характеризуется представлением человека о собственной исключительности, низким уровнем воспитанности, чувством </a:t>
            </a:r>
            <a:r>
              <a:rPr lang="ru-RU" sz="7500" b="1" dirty="0" err="1" smtClean="0">
                <a:solidFill>
                  <a:srgbClr val="7030A0"/>
                </a:solidFill>
              </a:rPr>
              <a:t>дискомфортности</a:t>
            </a:r>
            <a:r>
              <a:rPr lang="ru-RU" sz="7500" b="1" dirty="0" smtClean="0">
                <a:solidFill>
                  <a:srgbClr val="7030A0"/>
                </a:solidFill>
              </a:rPr>
              <a:t> существования в окружающей его действительности, желанием власти, непринятием противоположных взглядов, традиций, обычаев. Кто считает, что это говорится о нём? </a:t>
            </a:r>
            <a:endParaRPr lang="ru-RU" sz="75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ole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30225"/>
            <a:ext cx="8072494" cy="60420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928802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16 ноября –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Международный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день толерантности.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Объявлен ЮНЕСКО в ноябре 1995 года</a:t>
            </a:r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b="1" dirty="0" smtClean="0">
                <a:solidFill>
                  <a:srgbClr val="FF0000"/>
                </a:solidFill>
              </a:rPr>
              <a:t>Нас объединяет то, что: </a:t>
            </a:r>
            <a:endParaRPr lang="ru-RU" sz="14400" dirty="0" smtClean="0">
              <a:solidFill>
                <a:srgbClr val="FF0000"/>
              </a:solidFill>
            </a:endParaRPr>
          </a:p>
          <a:p>
            <a:pPr lvl="0"/>
            <a:r>
              <a:rPr lang="ru-RU" sz="14400" dirty="0" smtClean="0"/>
              <a:t>все мы люди; </a:t>
            </a:r>
          </a:p>
          <a:p>
            <a:pPr lvl="0"/>
            <a:r>
              <a:rPr lang="ru-RU" sz="14400" dirty="0" smtClean="0"/>
              <a:t>живём на одной планете; </a:t>
            </a:r>
          </a:p>
          <a:p>
            <a:pPr lvl="0"/>
            <a:r>
              <a:rPr lang="ru-RU" sz="14400" dirty="0" smtClean="0"/>
              <a:t>живём в одном городе, области; </a:t>
            </a:r>
          </a:p>
          <a:p>
            <a:pPr lvl="0"/>
            <a:r>
              <a:rPr lang="ru-RU" sz="14400" dirty="0" smtClean="0"/>
              <a:t>учимся в одной школе, в одном классе; </a:t>
            </a:r>
          </a:p>
          <a:p>
            <a:pPr lvl="0"/>
            <a:r>
              <a:rPr lang="ru-RU" sz="14400" dirty="0" smtClean="0"/>
              <a:t>живём на одних улицах; </a:t>
            </a:r>
          </a:p>
          <a:p>
            <a:pPr lvl="0"/>
            <a:r>
              <a:rPr lang="ru-RU" sz="14400" dirty="0" smtClean="0"/>
              <a:t>носим одинаковую одежду; </a:t>
            </a:r>
          </a:p>
          <a:p>
            <a:pPr lvl="0"/>
            <a:r>
              <a:rPr lang="ru-RU" sz="14400" dirty="0" smtClean="0"/>
              <a:t>занимаемся одним делом; </a:t>
            </a:r>
          </a:p>
          <a:p>
            <a:r>
              <a:rPr lang="ru-RU" sz="14400" dirty="0" smtClean="0"/>
              <a:t>похожи глаза, волосы. </a:t>
            </a:r>
            <a:endParaRPr lang="ru-RU" sz="1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183880" cy="53989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Нас различают:</a:t>
            </a:r>
            <a:endParaRPr lang="ru-RU" sz="3500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рост;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цвет волос и глаз;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одежда;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знания;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национальность;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фигура;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возраст (старые и молодые);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характер;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культура</a:t>
            </a:r>
          </a:p>
        </p:txBody>
      </p:sp>
      <p:pic>
        <p:nvPicPr>
          <p:cNvPr id="4" name="Рисунок 3" descr="http://lik-kuzbassa.narod.ru/index.files/55-29-06-2010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643446"/>
            <a:ext cx="561532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ХРАМЫ И МЕЧЕТИ УЛЬЯНОВСКА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/>
          <a:stretch>
            <a:fillRect/>
          </a:stretch>
        </p:blipFill>
        <p:spPr bwMode="auto">
          <a:xfrm>
            <a:off x="928662" y="4214818"/>
            <a:ext cx="19288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экскурсия Симбирск православный\S500128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7252" y="739368"/>
            <a:ext cx="2357455" cy="18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экскурсия Симбирск православный\S500128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79"/>
          <a:stretch>
            <a:fillRect/>
          </a:stretch>
        </p:blipFill>
        <p:spPr bwMode="auto">
          <a:xfrm>
            <a:off x="4214810" y="1071546"/>
            <a:ext cx="2093118" cy="25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.mail.ru/imgpreview?key=http%3A//zinnur.ru/images/stories/%25D1%2583%25D0%25BB10.jpg&amp;mb=imgdb_preview_5&amp;q=90&amp;w=16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143248"/>
            <a:ext cx="198120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.mail.ru/imgpreview?key=http%3A//nasledie73.ulgov.ru/images/ifcimages/DSC%5F0039.jpg&amp;mb=imgdb_preview_5&amp;q=90&amp;w=111"/>
          <p:cNvPicPr/>
          <p:nvPr/>
        </p:nvPicPr>
        <p:blipFill>
          <a:blip r:embed="rId6"/>
          <a:srcRect t="8946" b="4572"/>
          <a:stretch>
            <a:fillRect/>
          </a:stretch>
        </p:blipFill>
        <p:spPr bwMode="auto">
          <a:xfrm>
            <a:off x="3786182" y="4357694"/>
            <a:ext cx="24131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pload.wikimedia.org/wikipedia/commons/thumb/7/75/%D0%A5%D1%80%D0%B0%D0%BC_%D0%B2_%D0%90%D1%80%D1%81%D0%BA%D0%BE%D0%BC.JPG/220px-%D0%A5%D1%80%D0%B0%D0%BC_%D0%B2_%D0%90%D1%80%D1%81%D0%BA%D0%BE%D0%BC.JPG">
            <a:hlinkClick r:id="rId7"/>
          </p:cNvPr>
          <p:cNvPicPr/>
          <p:nvPr/>
        </p:nvPicPr>
        <p:blipFill>
          <a:blip r:embed="rId8"/>
          <a:srcRect t="25630"/>
          <a:stretch>
            <a:fillRect/>
          </a:stretch>
        </p:blipFill>
        <p:spPr bwMode="auto">
          <a:xfrm>
            <a:off x="428596" y="1142984"/>
            <a:ext cx="2571768" cy="25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gorod73.ru/upload/information_system_25/2/2/2/item_2220/information_items_2220.jpg"/>
          <p:cNvPicPr/>
          <p:nvPr/>
        </p:nvPicPr>
        <p:blipFill>
          <a:blip r:embed="rId9"/>
          <a:srcRect t="25000" b="22500"/>
          <a:stretch>
            <a:fillRect/>
          </a:stretch>
        </p:blipFill>
        <p:spPr bwMode="auto">
          <a:xfrm>
            <a:off x="2071670" y="3214686"/>
            <a:ext cx="3752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4" descr="Ему нужна твоя дружб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842" t="3372" r="9842" b="2528"/>
          <a:stretch>
            <a:fillRect/>
          </a:stretch>
        </p:blipFill>
        <p:spPr bwMode="auto">
          <a:xfrm>
            <a:off x="357158" y="357166"/>
            <a:ext cx="4191025" cy="57442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28604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 здоров и силен, а рядом есть больные, инвалиды…</a:t>
            </a:r>
          </a:p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 не нужна твоя жалость, им нужна твоя дружба, помощь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Г.Х. Андерсен «Гадкий утёнок»</a:t>
            </a:r>
            <a:endParaRPr lang="ru-RU" dirty="0"/>
          </a:p>
        </p:txBody>
      </p:sp>
      <p:pic>
        <p:nvPicPr>
          <p:cNvPr id="5" name="Содержимое 4" descr="http://audioskazki.net/wp-content/gallery/andersen/gadkiy_utenok/004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401" b="1940"/>
          <a:stretch>
            <a:fillRect/>
          </a:stretch>
        </p:blipFill>
        <p:spPr bwMode="auto">
          <a:xfrm>
            <a:off x="357158" y="2071678"/>
            <a:ext cx="4190996" cy="3117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0" descr="http://virtuzor.ru/data/projects/photos/6/198/a4ba1aa74bdf3428c4d5f2a0f30e299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143248"/>
            <a:ext cx="4500562" cy="3465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mtClean="0"/>
          </a:p>
          <a:p>
            <a:endParaRPr lang="ru-RU"/>
          </a:p>
        </p:txBody>
      </p:sp>
      <p:pic>
        <p:nvPicPr>
          <p:cNvPr id="17410" name="Picture 2" descr="http://o-druzhbe.ru/kartinki_prev/d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1571636" cy="2403679"/>
          </a:xfrm>
          <a:prstGeom prst="rect">
            <a:avLst/>
          </a:prstGeom>
          <a:noFill/>
        </p:spPr>
      </p:pic>
      <p:pic>
        <p:nvPicPr>
          <p:cNvPr id="4" name="Picture 2" descr="http://o-druzhbe.ru/kartinki/r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643170" cy="1908957"/>
          </a:xfrm>
          <a:prstGeom prst="rect">
            <a:avLst/>
          </a:prstGeom>
          <a:noFill/>
        </p:spPr>
      </p:pic>
      <p:pic>
        <p:nvPicPr>
          <p:cNvPr id="5" name="Picture 2" descr="http://o-druzhbe.ru/kartinki_prev/m00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428868"/>
            <a:ext cx="2091485" cy="1571636"/>
          </a:xfrm>
          <a:prstGeom prst="rect">
            <a:avLst/>
          </a:prstGeom>
          <a:noFill/>
        </p:spPr>
      </p:pic>
      <p:pic>
        <p:nvPicPr>
          <p:cNvPr id="6" name="Picture 2" descr="http://o-druzhbe.ru/kartinki_prev/z00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500570"/>
            <a:ext cx="2239500" cy="1953926"/>
          </a:xfrm>
          <a:prstGeom prst="rect">
            <a:avLst/>
          </a:prstGeom>
          <a:noFill/>
        </p:spPr>
      </p:pic>
      <p:pic>
        <p:nvPicPr>
          <p:cNvPr id="7" name="Picture 2" descr="http://o-druzhbe.ru/kartinki_prev/z013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4429132"/>
            <a:ext cx="2376687" cy="1785950"/>
          </a:xfrm>
          <a:prstGeom prst="rect">
            <a:avLst/>
          </a:prstGeom>
          <a:noFill/>
        </p:spPr>
      </p:pic>
      <p:pic>
        <p:nvPicPr>
          <p:cNvPr id="8" name="Picture 2" descr="http://publiclibrary.ru/readers/exhibitions/images-exhibitions/NvKZN-1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3929066"/>
            <a:ext cx="2857500" cy="2143125"/>
          </a:xfrm>
          <a:prstGeom prst="rect">
            <a:avLst/>
          </a:prstGeom>
          <a:noFill/>
        </p:spPr>
      </p:pic>
      <p:pic>
        <p:nvPicPr>
          <p:cNvPr id="9" name="Picture 2" descr="http://www.tigrulki.ru/wp-content/uploads/2010/04/kniga-300x30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571480"/>
            <a:ext cx="1928826" cy="1928826"/>
          </a:xfrm>
          <a:prstGeom prst="rect">
            <a:avLst/>
          </a:prstGeom>
          <a:noFill/>
        </p:spPr>
      </p:pic>
      <p:pic>
        <p:nvPicPr>
          <p:cNvPr id="10" name="Picture 2" descr="http://publiclibrary.ru/readers/exhibitions/images-exhibitions/NvKZN-2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2182826" cy="157163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2928934"/>
            <a:ext cx="2561685" cy="16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0_ea71_544e2568_XL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5869">
            <a:off x="-25502" y="789909"/>
            <a:ext cx="2116113" cy="1710723"/>
          </a:xfrm>
          <a:prstGeom prst="rect">
            <a:avLst/>
          </a:prstGeom>
        </p:spPr>
      </p:pic>
      <p:pic>
        <p:nvPicPr>
          <p:cNvPr id="14" name="Рисунок 13" descr="0_2bad_b22e6739_L.gif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1360" flipH="1">
            <a:off x="5186932" y="1521511"/>
            <a:ext cx="1422740" cy="1565131"/>
          </a:xfrm>
          <a:prstGeom prst="rect">
            <a:avLst/>
          </a:prstGeom>
        </p:spPr>
      </p:pic>
      <p:pic>
        <p:nvPicPr>
          <p:cNvPr id="15" name="Содержимое 5" descr="21_83z8pe_3rexf_126536_757_adehikpt35.gif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8733">
            <a:off x="2334929" y="3051611"/>
            <a:ext cx="1635664" cy="1630616"/>
          </a:xfrm>
          <a:prstGeom prst="rect">
            <a:avLst/>
          </a:prstGeom>
        </p:spPr>
      </p:pic>
      <p:pic>
        <p:nvPicPr>
          <p:cNvPr id="16" name="Рисунок 15" descr="0_3a3_38801887_L.gif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928802"/>
            <a:ext cx="2053931" cy="135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Ульяновская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" descr="карта Ульяновской област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5010263" cy="4575240"/>
          </a:xfrm>
          <a:prstGeom prst="rect">
            <a:avLst/>
          </a:prstGeom>
          <a:noFill/>
        </p:spPr>
      </p:pic>
      <p:pic>
        <p:nvPicPr>
          <p:cNvPr id="6" name="Рисунок 5" descr="http://go.mail.ru/imgpreview?key=http%3A//www.shop057.ru/images/Obl%5FUlyanovskaya.jpg&amp;mb=imgdb_preview_78&amp;q=90&amp;w=17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149809" cy="41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Цветок толерантнос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34546" cy="625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 школа 128\РАБОТА\педагог-психолог\суицид, экстремизм\катринки по толерантности\demyanchenko_i_v___korzun_po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68597" cy="6000792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 fontScale="32500" lnSpcReduction="2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А теперь попробуем разобрать ситуацию: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1. Представьте себе, вы идете по узкому тротуару и впереди вас медленно идут две старушки. А вы очень торопитесь. Вы вежливо обратились, чтобы они пропустили вас вперед, но они не услышали. Как вы себя поведете в такой ситуации исходя из нашего понятии «толерантность»?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А) Попросите еще раз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Б) Оттолкнете и пойдете дальше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В) Протиснетесь между ними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Г) Другие варианты.</a:t>
            </a:r>
          </a:p>
          <a:p>
            <a:r>
              <a:rPr lang="ru-RU" sz="7000" b="1" dirty="0" smtClean="0">
                <a:solidFill>
                  <a:srgbClr val="7030A0"/>
                </a:solidFill>
              </a:rPr>
              <a:t>2. Представьте себе, что одноклассник оскорбил вас, назвав </a:t>
            </a:r>
            <a:r>
              <a:rPr lang="ru-RU" sz="7000" b="1" dirty="0" err="1" smtClean="0">
                <a:solidFill>
                  <a:srgbClr val="7030A0"/>
                </a:solidFill>
              </a:rPr>
              <a:t>дураком</a:t>
            </a:r>
            <a:r>
              <a:rPr lang="ru-RU" sz="7000" b="1" dirty="0" smtClean="0">
                <a:solidFill>
                  <a:srgbClr val="7030A0"/>
                </a:solidFill>
              </a:rPr>
              <a:t>.</a:t>
            </a:r>
            <a:endParaRPr lang="ru-RU" sz="7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Вы реагируете: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А) Говорите «Сам </a:t>
            </a:r>
            <a:r>
              <a:rPr lang="ru-RU" sz="7000" b="1" dirty="0" err="1" smtClean="0">
                <a:solidFill>
                  <a:srgbClr val="7030A0"/>
                </a:solidFill>
              </a:rPr>
              <a:t>дурак</a:t>
            </a:r>
            <a:r>
              <a:rPr lang="ru-RU" sz="7000" b="1" dirty="0" smtClean="0">
                <a:solidFill>
                  <a:srgbClr val="7030A0"/>
                </a:solidFill>
              </a:rPr>
              <a:t>»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Б) Попросите одноклассника  извиниться перед вами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В) Пожалуетесь родителям или учителю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Г) Попробуете объясниться с одноклассником.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7030A0"/>
                </a:solidFill>
              </a:rPr>
              <a:t>Д) Другие варианты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Ситуации.</a:t>
            </a:r>
            <a:r>
              <a:rPr lang="ru-RU" sz="4600" b="1" dirty="0" smtClean="0"/>
              <a:t> </a:t>
            </a:r>
            <a:endParaRPr lang="ru-RU" sz="4600" dirty="0" smtClean="0"/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В класс приходит новенький ученик. В первые два дня он успевает получить 3 двойки. Кто-то говорит, что он «</a:t>
            </a:r>
            <a:r>
              <a:rPr lang="ru-RU" b="1" dirty="0" err="1" smtClean="0">
                <a:solidFill>
                  <a:srgbClr val="7030A0"/>
                </a:solidFill>
              </a:rPr>
              <a:t>дурачок</a:t>
            </a:r>
            <a:r>
              <a:rPr lang="ru-RU" b="1" dirty="0" smtClean="0">
                <a:solidFill>
                  <a:srgbClr val="7030A0"/>
                </a:solidFill>
              </a:rPr>
              <a:t>», не будем с ним дружить!» Твои  действия.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Твой друг-одноклассник попросил у тебя тетрадь на выходные и испачкал ее. Учитель в понедельник решил проверить ее. Предположите возможное развитие событий. Как себя поведешь Ты? Твой друг?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Твои родители запрещают тебе дружить с мальчиком (девочкой),  потому что их семья не такая обеспеченная. Что скажешь ты в защиту своего друга или согласишься с мнением родителей?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Твой одноклассник взял у тебя поиграть игру (почитать книгу) и не отдает уже месяц. Стоит ли напоминать  ему о долге или лучше промолчать?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</a:rPr>
              <a:t>Правила, которые ведут к взаимопониманию.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Ставь интересы других людей выше собственных.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Будь верен и надежен.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Уважая других людей, уважай себя.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Терпимо относись к другим точкам зрения.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Воспринимай людей как равных себе.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Учись сопереживать другим, ставя себя на их место.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Умей прощать и не будь обидчив.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Живи в согласии с самим собой и с другими людьми.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Проявляй чуткость.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Будь уверен в себе.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Будь достоин своего дома.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Будь свободен от лжи и обмана.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Умей контролировать свои желания и поступки.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Упорно иди к цели, невзирая на препятствия.</a:t>
            </a:r>
            <a:endParaRPr lang="ru-RU" sz="7600" dirty="0" smtClean="0">
              <a:solidFill>
                <a:srgbClr val="002060"/>
              </a:solidFill>
            </a:endParaRPr>
          </a:p>
          <a:p>
            <a:pPr lvl="0"/>
            <a:r>
              <a:rPr lang="ru-RU" sz="7600" b="1" i="1" dirty="0" smtClean="0">
                <a:solidFill>
                  <a:srgbClr val="002060"/>
                </a:solidFill>
              </a:rPr>
              <a:t>Стремись делать все как можно лучше. </a:t>
            </a:r>
            <a:endParaRPr lang="ru-RU" sz="7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1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500" b="1" dirty="0" smtClean="0">
                <a:solidFill>
                  <a:srgbClr val="C00000"/>
                </a:solidFill>
              </a:rPr>
              <a:t>  - Толерантность –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это милосердие.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- Толерантность –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C00000"/>
                </a:solidFill>
              </a:rPr>
              <a:t> </a:t>
            </a:r>
            <a:r>
              <a:rPr lang="ru-RU" sz="6500" b="1" dirty="0" smtClean="0">
                <a:solidFill>
                  <a:srgbClr val="0070C0"/>
                </a:solidFill>
              </a:rPr>
              <a:t>это сострадание.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- Толерантность –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C00000"/>
                </a:solidFill>
              </a:rPr>
              <a:t> </a:t>
            </a:r>
            <a:r>
              <a:rPr lang="ru-RU" sz="6500" b="1" dirty="0" smtClean="0">
                <a:solidFill>
                  <a:srgbClr val="0070C0"/>
                </a:solidFill>
              </a:rPr>
              <a:t>это уважение.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- Толерантность –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это доброта души.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- Толерантность - </a:t>
            </a:r>
            <a:r>
              <a:rPr lang="ru-RU" sz="6500" b="1" dirty="0" smtClean="0">
                <a:solidFill>
                  <a:srgbClr val="0070C0"/>
                </a:solidFill>
              </a:rPr>
              <a:t>это терпение.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- Толерантность - </a:t>
            </a:r>
            <a:r>
              <a:rPr lang="ru-RU" sz="6500" b="1" dirty="0" smtClean="0">
                <a:solidFill>
                  <a:srgbClr val="0070C0"/>
                </a:solidFill>
              </a:rPr>
              <a:t>это дружба.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ЕСЛИ </a:t>
            </a:r>
            <a:r>
              <a:rPr lang="ru-RU" sz="3000" b="1" dirty="0" smtClean="0">
                <a:solidFill>
                  <a:srgbClr val="FF0000"/>
                </a:solidFill>
              </a:rPr>
              <a:t>КАЖДЫЙ</a:t>
            </a:r>
            <a:r>
              <a:rPr lang="ru-RU" sz="3000" b="1" dirty="0" smtClean="0">
                <a:solidFill>
                  <a:srgbClr val="C00000"/>
                </a:solidFill>
              </a:rPr>
              <a:t> ДРУГ К ДРУГУ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                        БУДЕТ </a:t>
            </a:r>
            <a:r>
              <a:rPr lang="ru-RU" sz="3000" b="1" dirty="0" smtClean="0">
                <a:solidFill>
                  <a:srgbClr val="FF0000"/>
                </a:solidFill>
              </a:rPr>
              <a:t>ТЕРПИМ</a:t>
            </a:r>
            <a:r>
              <a:rPr lang="ru-RU" sz="3000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ТО </a:t>
            </a:r>
            <a:r>
              <a:rPr lang="ru-RU" sz="3000" b="1" dirty="0" smtClean="0">
                <a:solidFill>
                  <a:srgbClr val="FF0000"/>
                </a:solidFill>
              </a:rPr>
              <a:t>ВМЕСТЕ</a:t>
            </a:r>
            <a:r>
              <a:rPr lang="ru-RU" sz="3000" b="1" dirty="0" smtClean="0">
                <a:solidFill>
                  <a:srgbClr val="C00000"/>
                </a:solidFill>
              </a:rPr>
              <a:t> МЫ СДЕЛАЕМ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ТОЛЕРАНТНЫМ</a:t>
            </a:r>
            <a:r>
              <a:rPr lang="ru-RU" sz="3000" b="1" dirty="0" smtClean="0">
                <a:solidFill>
                  <a:srgbClr val="C00000"/>
                </a:solidFill>
              </a:rPr>
              <a:t> НАШ </a:t>
            </a:r>
            <a:r>
              <a:rPr lang="ru-RU" sz="3000" b="1" dirty="0" smtClean="0">
                <a:solidFill>
                  <a:srgbClr val="FF0000"/>
                </a:solidFill>
              </a:rPr>
              <a:t>МИР</a:t>
            </a:r>
            <a:r>
              <a:rPr lang="ru-RU" sz="3000" b="1" dirty="0" smtClean="0">
                <a:solidFill>
                  <a:srgbClr val="C00000"/>
                </a:solidFill>
              </a:rPr>
              <a:t>!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otlen.narod.ru/o_tolerantnosti/tol.jpg?rand=7180653570618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2354774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олерантность -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8" t="8333" r="27685" b="5128"/>
          <a:stretch>
            <a:fillRect/>
          </a:stretch>
        </p:blipFill>
        <p:spPr bwMode="auto">
          <a:xfrm>
            <a:off x="1357290" y="2857496"/>
            <a:ext cx="3638547" cy="32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596" y="428604"/>
            <a:ext cx="847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71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7100" b="1" dirty="0" smtClean="0">
                <a:solidFill>
                  <a:srgbClr val="C00000"/>
                </a:solidFill>
              </a:rPr>
              <a:t>«Нам </a:t>
            </a:r>
          </a:p>
          <a:p>
            <a:pPr algn="ctr">
              <a:buNone/>
            </a:pPr>
            <a:r>
              <a:rPr lang="ru-RU" sz="7100" b="1" dirty="0" smtClean="0">
                <a:solidFill>
                  <a:srgbClr val="C00000"/>
                </a:solidFill>
              </a:rPr>
              <a:t>в конфликтах жить нельзя - возьмемся за руки, друзья!"</a:t>
            </a:r>
            <a:endParaRPr lang="ru-RU" sz="71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лассный час о толерант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  <p:pic>
        <p:nvPicPr>
          <p:cNvPr id="5" name="Рисунок 4" descr="http://otlen.narod.ru/o_tolerantnosti/tole.jpg?rand=395379585839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48149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1.gstatic.com/images?q=tbn:ANd9GcQwyVLreMMGN9R5VSa6Q0a04zP7lV8BtNm7Gg1ebbxsv4YgBOZe8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572008"/>
            <a:ext cx="21431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РОССИИ   ВАЖЕН   КАЖДЫЙ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ln.gks.ru/perepis2010/images/big_vpn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142984"/>
            <a:ext cx="642430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Классный час о толерант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286676" cy="545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714356"/>
            <a:ext cx="5402271" cy="5402271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0"/>
            <a:ext cx="82296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50004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Всё в наших руках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нна\Desktop\личное\город\s69203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064"/>
          <a:stretch>
            <a:fillRect/>
          </a:stretch>
        </p:blipFill>
        <p:spPr bwMode="auto">
          <a:xfrm>
            <a:off x="857224" y="1000108"/>
            <a:ext cx="733263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8872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500043"/>
          <a:ext cx="6786610" cy="536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121"/>
                <a:gridCol w="1237774"/>
                <a:gridCol w="2404715"/>
              </a:tblGrid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МБОУ СОШ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№69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г. Ульяновска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Русские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Татары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12,56 %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Чуваши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11,57 %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Мордва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Азербайджанцы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2 % 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</a:t>
                      </a:r>
                      <a:r>
                        <a:rPr lang="ru-RU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нцы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Белорусы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Табасараны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0,25 %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0,25%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406</a:t>
                      </a:r>
                      <a:endParaRPr lang="ru-RU" sz="240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://lik-kuzbassa.narod.ru/index.files/55-29-06-2010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5072074"/>
            <a:ext cx="56153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39785"/>
              </p:ext>
            </p:extLst>
          </p:nvPr>
        </p:nvGraphicFramePr>
        <p:xfrm>
          <a:off x="500034" y="714356"/>
          <a:ext cx="8183562" cy="547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"Мы разные, но мы </a:t>
            </a:r>
            <a:r>
              <a:rPr lang="ru-RU" kern="10" dirty="0" err="1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Ульяновцы</a:t>
            </a: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. </a:t>
            </a: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Мы  </a:t>
            </a:r>
            <a:r>
              <a:rPr lang="ru-RU" kern="10" dirty="0" err="1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Ульяновцы</a:t>
            </a:r>
            <a:r>
              <a:rPr lang="ru-RU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, но мы разные..."</a:t>
            </a:r>
          </a:p>
          <a:p>
            <a:endParaRPr lang="ru-RU" dirty="0"/>
          </a:p>
        </p:txBody>
      </p:sp>
      <p:pic>
        <p:nvPicPr>
          <p:cNvPr id="4" name="Содержимое 3" descr="C:\Users\Анна\Desktop\личное\город\s69203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064"/>
          <a:stretch>
            <a:fillRect/>
          </a:stretch>
        </p:blipFill>
        <p:spPr bwMode="auto">
          <a:xfrm>
            <a:off x="500034" y="2214554"/>
            <a:ext cx="48986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1.gstatic.com/images?q=tbn:ANd9GcQwyVLreMMGN9R5VSa6Q0a04zP7lV8BtNm7Gg1ebbxsv4YgBOZe8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  </a:t>
            </a:r>
            <a:r>
              <a:rPr lang="ru-RU" sz="5400" b="1" dirty="0" smtClean="0">
                <a:solidFill>
                  <a:srgbClr val="C00000"/>
                </a:solidFill>
              </a:rPr>
              <a:t>ТОЛЕРАНТНОСТЬ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:\РАБОТА школа 128\РАБОТА\педагог-психолог\суицид, экстремизм\катринки по толерантности\3_resi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357430"/>
            <a:ext cx="4271580" cy="3571900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46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>
                <a:solidFill>
                  <a:srgbClr val="C12303"/>
                </a:solidFill>
              </a:rPr>
              <a:t>В испанском языке</a:t>
            </a:r>
            <a:r>
              <a:rPr lang="ru-RU" sz="2000" b="1" dirty="0" smtClean="0">
                <a:solidFill>
                  <a:srgbClr val="C12303"/>
                </a:solidFill>
              </a:rPr>
              <a:t> </a:t>
            </a:r>
            <a:r>
              <a:rPr lang="ru-RU" sz="2000" b="1" dirty="0" smtClean="0"/>
              <a:t>оно означает признание чужих мнений;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во французском</a:t>
            </a:r>
            <a:r>
              <a:rPr lang="ru-RU" sz="2000" b="1" dirty="0" smtClean="0"/>
              <a:t> – терпение;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в английском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– готовность быть терпимым, снисходительным;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в китайском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– позволять, принимать, быть по отношению к другим великодушным;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в арабском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– прощение, снисходительность, мягкость, милосердие, сострадание, благосклонность, терпение, расположенность к другим;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в русском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– способность терпеть что-то или кого-то (быть выдержанным, выносливым, стойким, уметь мириться с существованием чего-либо, кого-либо).</a:t>
            </a:r>
          </a:p>
          <a:p>
            <a:pPr>
              <a:buNone/>
            </a:pPr>
            <a:endParaRPr lang="ru-RU" sz="2000" b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ТОЛЕРАНТНОСТЬ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– ЭТО КАЧЕСТВО ЛИЧНОСТИ, КОТОРОЕ ПОЗВОЛЯЕТ ПРИНИМАТЬ ОКРУЖАЮЩИХ ТАКИМИ, КАКИЕ ОНИ ЕСТЬ, ПРОЯВЛЯТЬ МИЛОСЕРДИЕ, ТЕРПИМОСТЬ.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209</TotalTime>
  <Words>789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Презентация подготовлена учителем начальных классов  МБОУ средняя общеобразовательная школа №69 г. Ульяновска Борисовой Альбиной Николаевной</vt:lpstr>
      <vt:lpstr>Ульяновская область</vt:lpstr>
      <vt:lpstr> РОССИИ   ВАЖЕН   КАЖДЫЙ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ХРАМЫ И МЕЧЕТИ УЛЬЯНОВСКА</vt:lpstr>
      <vt:lpstr>!</vt:lpstr>
      <vt:lpstr>Г.Х. Андерсен «Гадкий утёнок»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109</cp:revision>
  <dcterms:modified xsi:type="dcterms:W3CDTF">2013-04-20T06:44:56Z</dcterms:modified>
</cp:coreProperties>
</file>