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71" r:id="rId15"/>
    <p:sldId id="267" r:id="rId16"/>
    <p:sldId id="268" r:id="rId17"/>
    <p:sldId id="269" r:id="rId18"/>
    <p:sldId id="270" r:id="rId19"/>
    <p:sldId id="273" r:id="rId20"/>
    <p:sldId id="276" r:id="rId21"/>
    <p:sldId id="274" r:id="rId22"/>
    <p:sldId id="275" r:id="rId23"/>
    <p:sldId id="277" r:id="rId24"/>
    <p:sldId id="279" r:id="rId25"/>
    <p:sldId id="281" r:id="rId26"/>
    <p:sldId id="282" r:id="rId27"/>
    <p:sldId id="284" r:id="rId28"/>
    <p:sldId id="287" r:id="rId29"/>
    <p:sldId id="28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7997B-7EB3-4F40-8794-5E849B23AB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35CD-16A6-4CFE-8F39-73F7AD7F3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74DED-E263-469D-AE59-EB60AA6ED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428ACC-ED6A-4CDF-A79D-6EFEFEBFBF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3988C0-B606-4183-9B28-2BF2EAFFE7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DD5BA-025D-491B-836F-A77982FA8C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D3770-6AF9-492B-B2F2-735F0492C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E4F36-E32C-496A-887F-478E8ADBDD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207E0-0EB7-4CE0-AAA9-3FE91FC35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18EF8-73B7-4883-9279-3A077E2630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5E450-284A-4D09-97F2-5E17F23FCC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E6C3-330D-446C-B009-3D3C01773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563B7-D74F-4036-9A04-F7C1C9B046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fld id="{F3591887-CEDB-427C-ABD9-97F16E7FC6D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6500858"/>
          </a:xfrm>
        </p:spPr>
        <p:txBody>
          <a:bodyPr/>
          <a:lstStyle/>
          <a:p>
            <a:r>
              <a:rPr lang="ru-RU" sz="3200" dirty="0" smtClean="0"/>
              <a:t>Урок русского языка в 9 классе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 smtClean="0"/>
              <a:t>с </a:t>
            </a:r>
            <a:r>
              <a:rPr lang="ru-RU" sz="3200" dirty="0" smtClean="0"/>
              <a:t>использованием </a:t>
            </a:r>
            <a:r>
              <a:rPr lang="ru-RU" sz="3200" dirty="0" smtClean="0"/>
              <a:t>интерактивной доски)        </a:t>
            </a:r>
            <a:r>
              <a:rPr lang="ru-RU" sz="3200" i="1" dirty="0" smtClean="0"/>
              <a:t>«</a:t>
            </a:r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  <a:t>Обобщение и систематизация знаний, умений и навыков  по теме  «Сложносочиненное предложение»</a:t>
            </a:r>
            <a:b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  <a:t>разработан учителем русского языка и литературы МОУ»Средняя школа №16» города Балаково</a:t>
            </a:r>
            <a:b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i="1" dirty="0" err="1" smtClean="0">
                <a:solidFill>
                  <a:schemeClr val="tx2">
                    <a:satMod val="130000"/>
                  </a:schemeClr>
                </a:solidFill>
              </a:rPr>
              <a:t>Жулёвой</a:t>
            </a:r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  <a:t> Ириной Евгеньевной</a:t>
            </a:r>
            <a:b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satMod val="130000"/>
                  </a:schemeClr>
                </a:solidFill>
              </a:rPr>
              <a:t>Данный урок является заключительным при изучении ССП. В течение урока формируются языковая, информационная, коммуникативная компетенции, также компетенция личностного самосовершенствования.</a:t>
            </a:r>
            <a:endParaRPr lang="ru-RU" sz="3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1" name="Содержимое 10"/>
          <p:cNvPicPr>
            <a:picLocks noGr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08"/>
            <a:ext cx="43577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928934"/>
            <a:ext cx="400052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 descr="театрвльный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CC0066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86058"/>
            <a:ext cx="450059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6089" name="Рисунок 9" descr="an1_stopkaknig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5381625"/>
            <a:ext cx="2160588" cy="1476375"/>
          </a:xfrm>
          <a:noFill/>
          <a:ln/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04"/>
            <a:ext cx="47149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857496"/>
            <a:ext cx="435771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235075" y="2055813"/>
            <a:ext cx="193675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 b="0">
              <a:effectLst/>
              <a:latin typeface="Arial Narrow" pitchFamily="34" charset="0"/>
            </a:endParaRPr>
          </a:p>
        </p:txBody>
      </p:sp>
      <p:pic>
        <p:nvPicPr>
          <p:cNvPr id="36879" name="Picture 15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9133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500306"/>
            <a:ext cx="492922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92800"/>
            <a:ext cx="9779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4041" name="Рисунок 9" descr="an1_stopkaknig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5338762"/>
            <a:ext cx="2222500" cy="1519238"/>
          </a:xfrm>
          <a:noFill/>
          <a:ln/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3116"/>
            <a:ext cx="407196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5" name="Picture 3" descr="театрвльный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23388" cy="6973888"/>
          </a:xfrm>
          <a:noFill/>
          <a:ln/>
        </p:spPr>
      </p:pic>
      <p:pic>
        <p:nvPicPr>
          <p:cNvPr id="22" name="Рисунок 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457203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356"/>
            <a:ext cx="450056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9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39950" name="Рисунок 9" descr="an1_stopkaknig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5300663"/>
            <a:ext cx="1763713" cy="1204912"/>
          </a:xfrm>
          <a:noFill/>
          <a:ln/>
        </p:spPr>
      </p:pic>
      <p:pic>
        <p:nvPicPr>
          <p:cNvPr id="14" name="Рисунок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4143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714488"/>
            <a:ext cx="435771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3" name="Picture 3" descr="театрвльный фо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14530"/>
            <a:ext cx="4572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7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00174"/>
            <a:ext cx="4572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80100"/>
            <a:ext cx="1435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1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53253" name="Picture 6" descr="J007613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61400" y="3978275"/>
            <a:ext cx="482600" cy="2879725"/>
          </a:xfrm>
          <a:noFill/>
          <a:ln/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407196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857232"/>
            <a:ext cx="407196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Остро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068638"/>
            <a:ext cx="2160587" cy="28797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театрвльны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1643050"/>
            <a:ext cx="4000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Обобщение и систематизация знаний, умений и навыков  по теме  «Сложносочинен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ное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предложение»</a:t>
            </a:r>
          </a:p>
          <a:p>
            <a:pPr algn="ctr"/>
            <a:endParaRPr lang="ru-RU" dirty="0"/>
          </a:p>
        </p:txBody>
      </p:sp>
      <p:pic>
        <p:nvPicPr>
          <p:cNvPr id="11" name="Picture 3" descr="C:\Documents and Settings\Admin\Рабочий стол\пушкин\id102572_w19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0"/>
            <a:ext cx="3480313" cy="4572032"/>
          </a:xfrm>
          <a:prstGeom prst="rect">
            <a:avLst/>
          </a:prstGeom>
          <a:noFill/>
        </p:spPr>
      </p:pic>
      <p:pic>
        <p:nvPicPr>
          <p:cNvPr id="12" name="Picture 13" descr="Feather_write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72132" y="785794"/>
            <a:ext cx="2087562" cy="1128713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2" name="Picture 4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58379" name="Picture 11" descr="дождь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3286124"/>
            <a:ext cx="3929090" cy="3571876"/>
          </a:xfrm>
          <a:noFill/>
          <a:ln/>
        </p:spPr>
      </p:pic>
      <p:pic>
        <p:nvPicPr>
          <p:cNvPr id="58376" name="Picture 8" descr="гроз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5786" y="1071546"/>
            <a:ext cx="3643338" cy="3500462"/>
          </a:xfrm>
          <a:noFill/>
          <a:ln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театрвльный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35719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428868"/>
            <a:ext cx="400052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9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CC0066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30" y="0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286124"/>
            <a:ext cx="464343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театрвльный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4286280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714356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714884"/>
            <a:ext cx="214314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театрвльный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92909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928670"/>
            <a:ext cx="450059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7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46376"/>
            <a:ext cx="4500594" cy="39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театрвльный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285984" y="0"/>
            <a:ext cx="4358057" cy="769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351508"/>
            <a:ext cx="70723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Выпишите из романа А.С. Пушкина «Евгений Онегин» 5 ССП, подготовьтесь к тестированию.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театрвльный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578647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Рефлексия</a:t>
            </a:r>
          </a:p>
          <a:p>
            <a:pPr lvl="0"/>
            <a:endParaRPr lang="ru-RU" sz="3200" b="0" dirty="0" smtClean="0"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Хоть выйди ты не в белый свет, </a:t>
            </a:r>
            <a:endParaRPr lang="ru-RU" sz="3200" b="0" dirty="0" smtClean="0">
              <a:effectLst/>
              <a:latin typeface="Arial" pitchFamily="34" charset="0"/>
            </a:endParaRPr>
          </a:p>
          <a:p>
            <a:pPr lvl="0" eaLnBrk="0" hangingPunct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в поле за околицей,</a:t>
            </a:r>
            <a:endParaRPr lang="ru-RU" sz="3200" b="0" dirty="0" smtClean="0">
              <a:effectLst/>
              <a:latin typeface="Arial" pitchFamily="34" charset="0"/>
            </a:endParaRPr>
          </a:p>
          <a:p>
            <a:pPr lvl="0" eaLnBrk="0" hangingPunct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Пока идешь за кем-то вслед,</a:t>
            </a:r>
            <a:endParaRPr lang="ru-RU" sz="3200" b="0" dirty="0" smtClean="0">
              <a:effectLst/>
              <a:latin typeface="Arial" pitchFamily="34" charset="0"/>
            </a:endParaRPr>
          </a:p>
          <a:p>
            <a:pPr lvl="0" eaLnBrk="0" hangingPunct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Дорога не запомнится.</a:t>
            </a:r>
            <a:endParaRPr lang="ru-RU" sz="3200" b="0" dirty="0" smtClean="0">
              <a:effectLst/>
              <a:latin typeface="Arial" pitchFamily="34" charset="0"/>
            </a:endParaRPr>
          </a:p>
          <a:p>
            <a:pPr lvl="0" eaLnBrk="0" hangingPunct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Зато, куда б ты ни попал</a:t>
            </a:r>
            <a:endParaRPr lang="ru-RU" sz="3200" b="0" dirty="0" smtClean="0">
              <a:effectLst/>
              <a:latin typeface="Arial" pitchFamily="34" charset="0"/>
            </a:endParaRPr>
          </a:p>
          <a:p>
            <a:pPr lvl="0" eaLnBrk="0" hangingPunct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по какой распутице,</a:t>
            </a:r>
            <a:endParaRPr lang="ru-RU" sz="3200" b="0" dirty="0" smtClean="0">
              <a:effectLst/>
              <a:latin typeface="Arial" pitchFamily="34" charset="0"/>
            </a:endParaRPr>
          </a:p>
          <a:p>
            <a:pPr lvl="0" eaLnBrk="0" hangingPunct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Дорога та, что сам искал,</a:t>
            </a:r>
            <a:endParaRPr lang="ru-RU" sz="3200" b="0" dirty="0" smtClean="0">
              <a:effectLst/>
              <a:latin typeface="Arial" pitchFamily="34" charset="0"/>
            </a:endParaRPr>
          </a:p>
          <a:p>
            <a:pPr lvl="0" eaLnBrk="0" hangingPunct="0"/>
            <a:r>
              <a:rPr lang="ru-RU" sz="3200" b="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Вовек не позабудется.</a:t>
            </a:r>
            <a:endParaRPr lang="ru-RU" sz="3200" b="0" dirty="0" smtClean="0">
              <a:effectLst/>
              <a:latin typeface="Arial" pitchFamily="34" charset="0"/>
            </a:endParaRPr>
          </a:p>
          <a:p>
            <a:pPr lvl="0" eaLnBrk="0" hangingPunct="0"/>
            <a:endParaRPr lang="ru-RU" sz="2400" b="0" dirty="0" smtClean="0"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театрвльный фо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1071538" y="857232"/>
            <a:ext cx="70723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СПАСИБО </a:t>
            </a:r>
          </a:p>
          <a:p>
            <a:r>
              <a:rPr lang="ru-RU" dirty="0" smtClean="0"/>
              <a:t>                       ЗА </a:t>
            </a:r>
          </a:p>
          <a:p>
            <a:r>
              <a:rPr lang="ru-RU" dirty="0" smtClean="0"/>
              <a:t>     СОТРУДНИЧЕСТВО!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-1140" y="0"/>
          <a:ext cx="9145140" cy="6910351"/>
        </p:xfrm>
        <a:graphic>
          <a:graphicData uri="http://schemas.openxmlformats.org/drawingml/2006/table">
            <a:tbl>
              <a:tblPr/>
              <a:tblGrid>
                <a:gridCol w="501174"/>
                <a:gridCol w="330099"/>
                <a:gridCol w="831273"/>
                <a:gridCol w="831274"/>
                <a:gridCol w="292232"/>
                <a:gridCol w="352935"/>
                <a:gridCol w="186106"/>
                <a:gridCol w="390791"/>
                <a:gridCol w="440482"/>
                <a:gridCol w="831273"/>
                <a:gridCol w="812689"/>
                <a:gridCol w="271873"/>
                <a:gridCol w="25400"/>
                <a:gridCol w="553720"/>
                <a:gridCol w="831273"/>
                <a:gridCol w="831273"/>
                <a:gridCol w="188363"/>
                <a:gridCol w="642910"/>
              </a:tblGrid>
              <a:tr h="651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Сложные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предложение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3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3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Бессоюзные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3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13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СПП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3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3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367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367"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с разделительными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союзами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5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не только…но и,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но, 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=но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), однако,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зато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367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6683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ru-RU" sz="2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517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 bwMode="auto">
          <a:xfrm rot="1675807">
            <a:off x="1197593" y="1944999"/>
            <a:ext cx="785818" cy="4286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19440061">
            <a:off x="4194874" y="1916574"/>
            <a:ext cx="785818" cy="4286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rot="1863991">
            <a:off x="1042524" y="2984825"/>
            <a:ext cx="484632" cy="196037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18215246">
            <a:off x="2945644" y="2637106"/>
            <a:ext cx="484632" cy="25297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 rot="17180850">
            <a:off x="4017955" y="1181279"/>
            <a:ext cx="484632" cy="531283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Rectangle 1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театрвльный фо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1277" name="Picture 13" descr="Feather_writes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5013325"/>
            <a:ext cx="2087562" cy="1128713"/>
          </a:xfrm>
          <a:noFill/>
          <a:ln/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785786" y="142852"/>
            <a:ext cx="7901014" cy="4286281"/>
          </a:xfrm>
        </p:spPr>
        <p:txBody>
          <a:bodyPr/>
          <a:lstStyle/>
          <a:p>
            <a:r>
              <a:rPr lang="ru-RU" dirty="0" smtClean="0"/>
              <a:t>                Слуховой диктант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24000" y="1397000"/>
          <a:ext cx="6096000" cy="360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0363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Смысловые отношения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Одновременность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Последовательность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Чередование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Противопоставление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Номера предложений           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14901" y="1392072"/>
          <a:ext cx="6127845" cy="491319"/>
        </p:xfrm>
        <a:graphic>
          <a:graphicData uri="http://schemas.openxmlformats.org/drawingml/2006/table">
            <a:tbl>
              <a:tblPr/>
              <a:tblGrid>
                <a:gridCol w="6127845"/>
              </a:tblGrid>
              <a:tr h="491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715008" y="1928802"/>
            <a:ext cx="609576" cy="285752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1</a:t>
            </a:r>
            <a:endParaRPr lang="ru-RU" sz="2000" b="1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"/>
          </p:nvPr>
        </p:nvSpPr>
        <p:spPr>
          <a:xfrm>
            <a:off x="5715008" y="2714620"/>
            <a:ext cx="471462" cy="614354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4</a:t>
            </a:r>
            <a:endParaRPr lang="ru-RU" sz="2000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"/>
          </p:nvPr>
        </p:nvSpPr>
        <p:spPr>
          <a:xfrm>
            <a:off x="5715008" y="3571876"/>
            <a:ext cx="357190" cy="428628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5715008" y="4357694"/>
            <a:ext cx="400024" cy="40004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2</a:t>
            </a:r>
            <a:endParaRPr lang="ru-RU" sz="2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build="p"/>
      <p:bldP spid="16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87350"/>
            <a:ext cx="9144000" cy="7245350"/>
          </a:xfrm>
          <a:noFill/>
          <a:ln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85852" y="-214338"/>
            <a:ext cx="6637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Конструирование предложений</a:t>
            </a: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24300" y="1557338"/>
            <a:ext cx="4895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3200" dirty="0">
                <a:solidFill>
                  <a:schemeClr val="bg1"/>
                </a:solidFill>
                <a:effectLst/>
              </a:rPr>
              <a:t>               </a:t>
            </a:r>
            <a:endParaRPr lang="ru-RU" sz="2400" b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85786" y="1214422"/>
          <a:ext cx="7715304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  <a:gridCol w="3857652"/>
              </a:tblGrid>
              <a:tr h="53578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Начала предложений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 колесницы пал Додон, охнул раз…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Блеснет заутра луч денницы…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Обед в поле под палаткою также не удался…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                          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И, или, 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Завершение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предложений</a:t>
                      </a:r>
                      <a:endParaRPr lang="ru-RU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…    по крайней мере был не по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вкусу Кирила Петровича.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…    умер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он.</a:t>
                      </a: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…    заиграет яркий день.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71525" y="1142984"/>
          <a:ext cx="7743825" cy="785829"/>
        </p:xfrm>
        <a:graphic>
          <a:graphicData uri="http://schemas.openxmlformats.org/drawingml/2006/table">
            <a:tbl>
              <a:tblPr/>
              <a:tblGrid>
                <a:gridCol w="7743825"/>
              </a:tblGrid>
              <a:tr h="7858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85786" y="714356"/>
            <a:ext cx="76438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4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это время  из-за высоты, находившейся  в  </a:t>
            </a:r>
            <a:r>
              <a:rPr lang="ru-RU" sz="4000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полверсте</a:t>
            </a:r>
            <a:r>
              <a:rPr lang="ru-RU" sz="4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от крепости, показались  новые конные  толпы -  и  вскоре  вся  степь  усеялась  множеством людей, вооруженных  копьями  и  сайдаками.  </a:t>
            </a:r>
          </a:p>
          <a:p>
            <a:r>
              <a:rPr lang="ru-RU" sz="4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4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4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«Капитанская дочка» </a:t>
            </a:r>
            <a:r>
              <a:rPr lang="en-US" sz="40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endParaRPr lang="en-US" sz="4000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4000" dirty="0" smtClean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4000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547813" y="5019675"/>
            <a:ext cx="7192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86388"/>
            <a:ext cx="771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/~~~/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,=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[- =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/~~~/].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571472" y="928670"/>
            <a:ext cx="8072494" cy="5929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Я велел ехать к коменданту, и через минуту кибитка остановилась перед деревянным домиком, выстроенным на высоком месте, близ деревянной же церкви.</a:t>
            </a:r>
            <a:r>
              <a:rPr lang="en-US" sz="4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 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(«Капитанская дочка»)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[-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[- =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/~~~/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0"/>
            <a:ext cx="9779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театрвльный фо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52"/>
            <a:ext cx="9144000" cy="6858000"/>
          </a:xfrm>
          <a:noFill/>
          <a:ln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85786" y="954088"/>
            <a:ext cx="7643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9" name="Picture 5" descr="Feather_write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5143512"/>
            <a:ext cx="2520950" cy="1363663"/>
          </a:xfrm>
          <a:noFill/>
          <a:ln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5787" y="1142984"/>
            <a:ext cx="77867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Батюшка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за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ворот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приподнял его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(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Бопре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)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с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кровати,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вытолкал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из дверей,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и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в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тот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же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день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прогнал со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двора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к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неописуемой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радости  Савельича.</a:t>
            </a:r>
          </a:p>
          <a:p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(«Капитанская  дочка»)</a:t>
            </a:r>
          </a:p>
          <a:p>
            <a:endParaRPr lang="ru-RU" dirty="0" smtClean="0">
              <a:solidFill>
                <a:srgbClr val="FF0000"/>
              </a:solidFill>
              <a:effectLst/>
            </a:endParaRPr>
          </a:p>
          <a:p>
            <a:r>
              <a:rPr lang="ru-RU" dirty="0">
                <a:solidFill>
                  <a:srgbClr val="FF0000"/>
                </a:solidFill>
                <a:effectLst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                  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365375" y="4221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 b="0"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286388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[- 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театрвльный фон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714348" y="214290"/>
            <a:ext cx="8143932" cy="35718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Творческая работа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Напишите сочинение-миниатюру на тему</a:t>
            </a:r>
          </a:p>
          <a:p>
            <a:pPr>
              <a:buNone/>
            </a:pPr>
            <a:r>
              <a:rPr lang="ru-RU" dirty="0" smtClean="0"/>
              <a:t>           «Мой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3116"/>
            <a:ext cx="35004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357</Words>
  <Application>Microsoft Office PowerPoint</Application>
  <PresentationFormat>Экран 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Урок русского языка в 9 классе (с использованием интерактивной доски)        «Обобщение и систематизация знаний, умений и навыков  по теме  «Сложносочиненное предложение» разработан учителем русского языка и литературы МОУ»Средняя школа №16» города Балаково Жулёвой Ириной Евгеньевной Данный урок является заключительным при изучении ССП. В течение урока формируются языковая, информационная, коммуникативная компетенции, также компетенция личностного самосовершенствования.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Zver</cp:lastModifiedBy>
  <cp:revision>237</cp:revision>
  <dcterms:created xsi:type="dcterms:W3CDTF">2009-07-01T03:38:59Z</dcterms:created>
  <dcterms:modified xsi:type="dcterms:W3CDTF">2011-05-16T16:49:27Z</dcterms:modified>
</cp:coreProperties>
</file>