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509120"/>
            <a:ext cx="9144000" cy="1844824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Во время спектакля не принято разговаривать,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также нельзя говорить по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мобильному телефону .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4" name="Picture 5" descr="ып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8640"/>
            <a:ext cx="3647827" cy="4320480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</p:spPr>
      </p:pic>
      <p:pic>
        <p:nvPicPr>
          <p:cNvPr id="5" name="Picture 6" descr="пп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88640"/>
            <a:ext cx="3672408" cy="4320480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88024" y="1052736"/>
            <a:ext cx="4042792" cy="6120680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 Во время антракта </a:t>
            </a:r>
          </a:p>
          <a:p>
            <a:pPr algn="ctr">
              <a:buFontTx/>
              <a:buNone/>
            </a:pP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зрители могут сходить    </a:t>
            </a:r>
          </a:p>
          <a:p>
            <a:pPr algn="ctr">
              <a:buFontTx/>
              <a:buNone/>
            </a:pP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в буфет.</a:t>
            </a:r>
            <a:endParaRPr lang="ru-RU" sz="48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4" name="Picture 4" descr="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4320188" cy="6048672"/>
          </a:xfrm>
          <a:prstGeom prst="rect">
            <a:avLst/>
          </a:prstGeom>
          <a:noFill/>
          <a:ln w="38100">
            <a:solidFill>
              <a:srgbClr val="A25100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5976" y="908720"/>
            <a:ext cx="4788024" cy="5445224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После окончания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спектакля зрители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аплодируют и дарят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артистам  заранее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принесённые цветы.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Затем  публика 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спокойно покидает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зрительный  зал .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4" name="Picture 4" descr="п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4104455" cy="6336804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i.u-mama.ru/a/20/1e/m_201ed28eb5a6ffd04546d475f206ed1f.jpg"/>
          <p:cNvPicPr>
            <a:picLocks noChangeAspect="1" noChangeArrowheads="1"/>
          </p:cNvPicPr>
          <p:nvPr/>
        </p:nvPicPr>
        <p:blipFill>
          <a:blip r:embed="rId2" cstate="print"/>
          <a:srcRect l="18357" r="21643"/>
          <a:stretch>
            <a:fillRect/>
          </a:stretch>
        </p:blipFill>
        <p:spPr bwMode="auto">
          <a:xfrm>
            <a:off x="7452320" y="188640"/>
            <a:ext cx="1296144" cy="3225358"/>
          </a:xfrm>
          <a:prstGeom prst="rect">
            <a:avLst/>
          </a:prstGeom>
          <a:noFill/>
        </p:spPr>
      </p:pic>
      <p:pic>
        <p:nvPicPr>
          <p:cNvPr id="25604" name="Picture 4" descr="http://www.mdmx.ru/published/publicdata/ZHMIHRUBLIK/attachments/SC/products_pictures/18-013-3.jpg"/>
          <p:cNvPicPr>
            <a:picLocks noChangeAspect="1" noChangeArrowheads="1"/>
          </p:cNvPicPr>
          <p:nvPr/>
        </p:nvPicPr>
        <p:blipFill>
          <a:blip r:embed="rId3" cstate="print"/>
          <a:srcRect r="11332"/>
          <a:stretch>
            <a:fillRect/>
          </a:stretch>
        </p:blipFill>
        <p:spPr bwMode="auto">
          <a:xfrm>
            <a:off x="6012160" y="3861048"/>
            <a:ext cx="1656184" cy="2808312"/>
          </a:xfrm>
          <a:prstGeom prst="rect">
            <a:avLst/>
          </a:prstGeom>
          <a:noFill/>
        </p:spPr>
      </p:pic>
      <p:pic>
        <p:nvPicPr>
          <p:cNvPr id="25606" name="Picture 6" descr="http://www.odegda-detskaya.ru/media/foto/2011/Apr/02/cache/deti_211020_211034_display.jpg"/>
          <p:cNvPicPr>
            <a:picLocks noChangeAspect="1" noChangeArrowheads="1"/>
          </p:cNvPicPr>
          <p:nvPr/>
        </p:nvPicPr>
        <p:blipFill>
          <a:blip r:embed="rId4" cstate="print"/>
          <a:srcRect l="16667" r="16667" b="5730"/>
          <a:stretch>
            <a:fillRect/>
          </a:stretch>
        </p:blipFill>
        <p:spPr bwMode="auto">
          <a:xfrm>
            <a:off x="179512" y="0"/>
            <a:ext cx="1534809" cy="3429000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-2268760" y="3212976"/>
            <a:ext cx="1522512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" name="Picture 5" descr="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3933056"/>
            <a:ext cx="1630255" cy="2739458"/>
          </a:xfrm>
          <a:prstGeom prst="rect">
            <a:avLst/>
          </a:prstGeom>
          <a:noFill/>
        </p:spPr>
      </p:pic>
      <p:sp>
        <p:nvSpPr>
          <p:cNvPr id="12" name="Овальная выноска 11"/>
          <p:cNvSpPr/>
          <p:nvPr/>
        </p:nvSpPr>
        <p:spPr>
          <a:xfrm>
            <a:off x="1835696" y="1124744"/>
            <a:ext cx="5184576" cy="3356992"/>
          </a:xfrm>
          <a:prstGeom prst="wedgeEllipseCallout">
            <a:avLst>
              <a:gd name="adj1" fmla="val -48579"/>
              <a:gd name="adj2" fmla="val 6389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Как нужно одеваться в театр?</a:t>
            </a:r>
            <a:endParaRPr lang="ru-RU" sz="5400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1844824"/>
            <a:ext cx="4896544" cy="2578298"/>
          </a:xfrm>
        </p:spPr>
        <p:txBody>
          <a:bodyPr>
            <a:noAutofit/>
          </a:bodyPr>
          <a:lstStyle/>
          <a:p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6" name="Овал 5"/>
          <p:cNvSpPr/>
          <p:nvPr/>
        </p:nvSpPr>
        <p:spPr>
          <a:xfrm>
            <a:off x="539552" y="476672"/>
            <a:ext cx="3816424" cy="127444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за 15-20   минут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283968" y="4697760"/>
            <a:ext cx="4608512" cy="216024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когда     начнётся         спектакль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0" y="2564904"/>
            <a:ext cx="3707904" cy="127444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за 5 минут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4391472" y="1772816"/>
            <a:ext cx="4752528" cy="288032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4" name="Picture 5" descr="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894322"/>
            <a:ext cx="1763688" cy="2963678"/>
          </a:xfrm>
          <a:prstGeom prst="rect">
            <a:avLst/>
          </a:prstGeom>
          <a:noFill/>
        </p:spPr>
      </p:pic>
      <p:sp>
        <p:nvSpPr>
          <p:cNvPr id="15" name="Овальная выноска 14"/>
          <p:cNvSpPr/>
          <p:nvPr/>
        </p:nvSpPr>
        <p:spPr>
          <a:xfrm>
            <a:off x="3635896" y="1079937"/>
            <a:ext cx="5256584" cy="3463466"/>
          </a:xfrm>
          <a:prstGeom prst="wedgeEllipseCallout">
            <a:avLst>
              <a:gd name="adj1" fmla="val -42583"/>
              <a:gd name="adj2" fmla="val 5559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За сколько времени нужно приходить в театр?</a:t>
            </a:r>
            <a:endParaRPr lang="ru-RU" sz="4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0" grpId="1" animBg="1"/>
      <p:bldP spid="11" grpId="0" animBg="1"/>
      <p:bldP spid="11" grpId="1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924944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Picture 5" descr="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894322"/>
            <a:ext cx="1763688" cy="2963678"/>
          </a:xfrm>
          <a:prstGeom prst="rect">
            <a:avLst/>
          </a:prstGeom>
          <a:noFill/>
        </p:spPr>
      </p:pic>
      <p:sp>
        <p:nvSpPr>
          <p:cNvPr id="6" name="Овальная выноска 5"/>
          <p:cNvSpPr/>
          <p:nvPr/>
        </p:nvSpPr>
        <p:spPr>
          <a:xfrm rot="21144766">
            <a:off x="3512117" y="969170"/>
            <a:ext cx="5467629" cy="2850570"/>
          </a:xfrm>
          <a:prstGeom prst="wedgeEllipseCallout">
            <a:avLst>
              <a:gd name="adj1" fmla="val -68929"/>
              <a:gd name="adj2" fmla="val 788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рой на своё м Как правильно пройти на своё место? ест</a:t>
            </a:r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02153" y="1916832"/>
            <a:ext cx="534184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Как правильно пройти 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      на своё место?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9" name="Picture 5" descr="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76672"/>
            <a:ext cx="2376264" cy="3170872"/>
          </a:xfrm>
          <a:prstGeom prst="ellipse">
            <a:avLst/>
          </a:prstGeom>
          <a:noFill/>
          <a:ln w="38100">
            <a:solidFill>
              <a:srgbClr val="808000"/>
            </a:solidFill>
            <a:miter lim="800000"/>
            <a:headEnd/>
            <a:tailEnd/>
          </a:ln>
        </p:spPr>
      </p:pic>
      <p:pic>
        <p:nvPicPr>
          <p:cNvPr id="10" name="Picture 6" descr="0r70"/>
          <p:cNvPicPr>
            <a:picLocks noChangeAspect="1" noChangeArrowheads="1"/>
          </p:cNvPicPr>
          <p:nvPr/>
        </p:nvPicPr>
        <p:blipFill>
          <a:blip r:embed="rId4" cstate="print"/>
          <a:srcRect l="16498" t="12272" r="35142" b="11081"/>
          <a:stretch>
            <a:fillRect/>
          </a:stretch>
        </p:blipFill>
        <p:spPr bwMode="auto">
          <a:xfrm>
            <a:off x="5868144" y="3977680"/>
            <a:ext cx="2534682" cy="2880320"/>
          </a:xfrm>
          <a:prstGeom prst="ellipse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</p:spPr>
      </p:pic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975245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098576" y="1268760"/>
            <a:ext cx="2098576" cy="82068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7" name="Picture 5" descr="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501008"/>
            <a:ext cx="1763688" cy="2963678"/>
          </a:xfrm>
          <a:prstGeom prst="rect">
            <a:avLst/>
          </a:prstGeom>
          <a:noFill/>
        </p:spPr>
      </p:pic>
      <p:sp>
        <p:nvSpPr>
          <p:cNvPr id="8" name="Овальная выноска 7"/>
          <p:cNvSpPr/>
          <p:nvPr/>
        </p:nvSpPr>
        <p:spPr>
          <a:xfrm rot="21378493">
            <a:off x="2915816" y="1556792"/>
            <a:ext cx="5040560" cy="2844896"/>
          </a:xfrm>
          <a:prstGeom prst="wedgeEllipseCallout">
            <a:avLst>
              <a:gd name="adj1" fmla="val -68635"/>
              <a:gd name="adj2" fmla="val 568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Как вести себя во время Как вести себя во время вести себя во время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419872" y="2276872"/>
            <a:ext cx="48965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Как вести себя во время спектакля?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563888" y="5301208"/>
            <a:ext cx="2376264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топать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156176" y="404664"/>
            <a:ext cx="2592288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свистеть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95536" y="620688"/>
            <a:ext cx="3888432" cy="10584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разговаривать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588224" y="4365104"/>
            <a:ext cx="2304256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кричать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0" grpId="1" animBg="1"/>
      <p:bldP spid="12" grpId="0" animBg="1"/>
      <p:bldP spid="12" grpId="1" animBg="1"/>
      <p:bldP spid="13" grpId="0" animBg="1"/>
      <p:bldP spid="13" grpId="2" animBg="1"/>
      <p:bldP spid="14" grpId="0" animBg="1"/>
      <p:bldP spid="14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484784" y="908720"/>
            <a:ext cx="1882552" cy="74868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6" name="Picture 5" descr="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429000"/>
            <a:ext cx="1763688" cy="2963678"/>
          </a:xfrm>
          <a:prstGeom prst="rect">
            <a:avLst/>
          </a:prstGeom>
          <a:noFill/>
        </p:spPr>
      </p:pic>
      <p:sp>
        <p:nvSpPr>
          <p:cNvPr id="7" name="Овальная выноска 6"/>
          <p:cNvSpPr/>
          <p:nvPr/>
        </p:nvSpPr>
        <p:spPr>
          <a:xfrm>
            <a:off x="1979712" y="1916832"/>
            <a:ext cx="6048672" cy="2484856"/>
          </a:xfrm>
          <a:prstGeom prst="wedgeEllipseCallout">
            <a:avLst>
              <a:gd name="adj1" fmla="val -48975"/>
              <a:gd name="adj2" fmla="val 6193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какое мест На какое место надо садиться в зале? о надо садиться в зале?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699792" y="2492896"/>
            <a:ext cx="479919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На какое место надо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   садиться в зале?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51520" y="764704"/>
            <a:ext cx="3024336" cy="12024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491880" y="4869160"/>
            <a:ext cx="4680520" cy="144016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139952" y="260648"/>
            <a:ext cx="4788024" cy="144016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83568" y="980728"/>
            <a:ext cx="22958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на любое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355976" y="620688"/>
            <a:ext cx="45193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указанное в билете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707904" y="5229200"/>
            <a:ext cx="449969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где будет свободно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9" grpId="1" animBg="1"/>
      <p:bldP spid="10" grpId="0" animBg="1"/>
      <p:bldP spid="10" grpId="1" animBg="1"/>
      <p:bldP spid="11" grpId="0" animBg="1"/>
      <p:bldP spid="12" grpId="0"/>
      <p:bldP spid="12" grpId="1"/>
      <p:bldP spid="13" grpId="0"/>
      <p:bldP spid="17" grpId="0"/>
      <p:bldP spid="17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40360" y="1700808"/>
            <a:ext cx="3240360" cy="1143000"/>
          </a:xfrm>
        </p:spPr>
        <p:txBody>
          <a:bodyPr/>
          <a:lstStyle/>
          <a:p>
            <a:r>
              <a:rPr lang="ru-RU" dirty="0" smtClean="0"/>
              <a:t> попкорн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332656"/>
            <a:ext cx="6203032" cy="7486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188624" y="980728"/>
            <a:ext cx="10365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конфеты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1692696" y="1124744"/>
            <a:ext cx="8569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ничего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620672" y="3356992"/>
            <a:ext cx="1008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семечки</a:t>
            </a:r>
            <a:endParaRPr lang="ru-RU" dirty="0"/>
          </a:p>
        </p:txBody>
      </p:sp>
      <p:pic>
        <p:nvPicPr>
          <p:cNvPr id="7" name="Picture 5" descr="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573016"/>
            <a:ext cx="1763688" cy="2963678"/>
          </a:xfrm>
          <a:prstGeom prst="rect">
            <a:avLst/>
          </a:prstGeom>
          <a:noFill/>
        </p:spPr>
      </p:pic>
      <p:sp>
        <p:nvSpPr>
          <p:cNvPr id="8" name="Овальная выноска 7"/>
          <p:cNvSpPr/>
          <p:nvPr/>
        </p:nvSpPr>
        <p:spPr>
          <a:xfrm>
            <a:off x="2267744" y="1844824"/>
            <a:ext cx="5760640" cy="2556864"/>
          </a:xfrm>
          <a:prstGeom prst="wedgeEllipseCallout">
            <a:avLst>
              <a:gd name="adj1" fmla="val -46029"/>
              <a:gd name="adj2" fmla="val 6874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411760" y="2708920"/>
            <a:ext cx="569925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Что можно взять с собой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              в театр?</a:t>
            </a:r>
          </a:p>
        </p:txBody>
      </p:sp>
      <p:pic>
        <p:nvPicPr>
          <p:cNvPr id="20484" name="Picture 4" descr="http://im0-tub-ru.yandex.net/i?id=57371972-5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177711">
            <a:off x="6414742" y="374489"/>
            <a:ext cx="2520280" cy="1680187"/>
          </a:xfrm>
          <a:prstGeom prst="rect">
            <a:avLst/>
          </a:prstGeom>
          <a:noFill/>
        </p:spPr>
      </p:pic>
      <p:pic>
        <p:nvPicPr>
          <p:cNvPr id="20486" name="Picture 6" descr="http://4put.ru/pictures/max/40/124536.jpg"/>
          <p:cNvPicPr>
            <a:picLocks noChangeAspect="1" noChangeArrowheads="1"/>
          </p:cNvPicPr>
          <p:nvPr/>
        </p:nvPicPr>
        <p:blipFill>
          <a:blip r:embed="rId4" cstate="print"/>
          <a:srcRect t="5949"/>
          <a:stretch>
            <a:fillRect/>
          </a:stretch>
        </p:blipFill>
        <p:spPr bwMode="auto">
          <a:xfrm>
            <a:off x="6876256" y="4293096"/>
            <a:ext cx="1597773" cy="2276872"/>
          </a:xfrm>
          <a:prstGeom prst="rect">
            <a:avLst/>
          </a:prstGeom>
          <a:noFill/>
        </p:spPr>
      </p:pic>
      <p:pic>
        <p:nvPicPr>
          <p:cNvPr id="4098" name="Picture 2" descr="http://im0-tub-ru.yandex.net/i?id=291667910-12-72&amp;n=21"/>
          <p:cNvPicPr>
            <a:picLocks noChangeAspect="1" noChangeArrowheads="1"/>
          </p:cNvPicPr>
          <p:nvPr/>
        </p:nvPicPr>
        <p:blipFill>
          <a:blip r:embed="rId5" cstate="print"/>
          <a:srcRect b="14321"/>
          <a:stretch>
            <a:fillRect/>
          </a:stretch>
        </p:blipFill>
        <p:spPr bwMode="auto">
          <a:xfrm>
            <a:off x="3275856" y="5013176"/>
            <a:ext cx="1905000" cy="1224136"/>
          </a:xfrm>
          <a:prstGeom prst="rect">
            <a:avLst/>
          </a:prstGeom>
          <a:noFill/>
        </p:spPr>
      </p:pic>
      <p:pic>
        <p:nvPicPr>
          <p:cNvPr id="4100" name="Picture 4" descr="http://im6-tub-ru.yandex.net/i?id=499844970-09-72&amp;n=21"/>
          <p:cNvPicPr>
            <a:picLocks noChangeAspect="1" noChangeArrowheads="1"/>
          </p:cNvPicPr>
          <p:nvPr/>
        </p:nvPicPr>
        <p:blipFill>
          <a:blip r:embed="rId6" cstate="print"/>
          <a:srcRect b="15143"/>
          <a:stretch>
            <a:fillRect/>
          </a:stretch>
        </p:blipFill>
        <p:spPr bwMode="auto">
          <a:xfrm>
            <a:off x="467544" y="476672"/>
            <a:ext cx="2016224" cy="171091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Найди ошибку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6" descr="0r7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12776"/>
            <a:ext cx="7056784" cy="5059614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solidFill>
                  <a:schemeClr val="tx2">
                    <a:lumMod val="75000"/>
                  </a:schemeClr>
                </a:solidFill>
              </a:rPr>
              <a:t>Отгадай загадки</a:t>
            </a:r>
            <a:endParaRPr lang="ru-RU" sz="7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1412875"/>
            <a:ext cx="4073525" cy="50069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051720" y="6457890"/>
            <a:ext cx="4901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Составила Петрова Е. А. ГБОУ школа № 328</a:t>
            </a:r>
            <a:endParaRPr lang="ru-RU" sz="2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Найди ошибку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7" descr="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84784"/>
            <a:ext cx="7344816" cy="5100888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1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94851"/>
            <a:ext cx="2559918" cy="3863149"/>
          </a:xfrm>
          <a:prstGeom prst="rect">
            <a:avLst/>
          </a:prstGeom>
          <a:noFill/>
        </p:spPr>
      </p:pic>
      <p:sp>
        <p:nvSpPr>
          <p:cNvPr id="5" name="Овальная выноска 4"/>
          <p:cNvSpPr/>
          <p:nvPr/>
        </p:nvSpPr>
        <p:spPr>
          <a:xfrm rot="272526">
            <a:off x="1475656" y="404664"/>
            <a:ext cx="7668344" cy="3843808"/>
          </a:xfrm>
          <a:prstGeom prst="wedgeEllipseCallout">
            <a:avLst>
              <a:gd name="adj1" fmla="val -34509"/>
              <a:gd name="adj2" fmla="val 671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1772816"/>
            <a:ext cx="777110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</a:rPr>
              <a:t>До новых встреч!!!</a:t>
            </a:r>
            <a:endParaRPr lang="ru-RU" sz="72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tx2">
                    <a:lumMod val="75000"/>
                  </a:schemeClr>
                </a:solidFill>
              </a:rPr>
              <a:t>КИНОТЕАТР</a:t>
            </a:r>
            <a:endParaRPr lang="ru-RU" sz="6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403648" y="1772816"/>
            <a:ext cx="6480720" cy="4608512"/>
            <a:chOff x="612" y="799"/>
            <a:chExt cx="2631" cy="1844"/>
          </a:xfrm>
        </p:grpSpPr>
        <p:pic>
          <p:nvPicPr>
            <p:cNvPr id="5" name="Picture 5" descr="7"/>
            <p:cNvPicPr>
              <a:picLocks noChangeAspect="1" noChangeArrowheads="1"/>
            </p:cNvPicPr>
            <p:nvPr/>
          </p:nvPicPr>
          <p:blipFill>
            <a:blip r:embed="rId2" cstate="print"/>
            <a:srcRect l="-5639" r="98136"/>
            <a:stretch>
              <a:fillRect/>
            </a:stretch>
          </p:blipFill>
          <p:spPr bwMode="auto">
            <a:xfrm>
              <a:off x="2925" y="799"/>
              <a:ext cx="180" cy="1844"/>
            </a:xfrm>
            <a:prstGeom prst="rect">
              <a:avLst/>
            </a:prstGeom>
            <a:noFill/>
          </p:spPr>
        </p:pic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612" y="799"/>
              <a:ext cx="2631" cy="1815"/>
              <a:chOff x="1707" y="935"/>
              <a:chExt cx="3130" cy="2228"/>
            </a:xfrm>
          </p:grpSpPr>
          <p:pic>
            <p:nvPicPr>
              <p:cNvPr id="7" name="Picture 8" descr="24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707" y="935"/>
                <a:ext cx="3130" cy="2228"/>
              </a:xfrm>
              <a:prstGeom prst="rect">
                <a:avLst/>
              </a:prstGeom>
              <a:noFill/>
            </p:spPr>
          </p:pic>
          <p:pic>
            <p:nvPicPr>
              <p:cNvPr id="8" name="Picture 9" descr="25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381" y="1173"/>
                <a:ext cx="1769" cy="1215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tx2">
                    <a:lumMod val="75000"/>
                  </a:schemeClr>
                </a:solidFill>
              </a:rPr>
              <a:t>ТЕАТР</a:t>
            </a:r>
            <a:endParaRPr lang="ru-RU" sz="6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5" descr="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700808"/>
            <a:ext cx="5544616" cy="42530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b="1" dirty="0" err="1" smtClean="0">
                <a:solidFill>
                  <a:schemeClr val="tx2">
                    <a:lumMod val="75000"/>
                  </a:schemeClr>
                </a:solidFill>
              </a:rPr>
              <a:t>Мы-зрители</a:t>
            </a:r>
            <a:endParaRPr lang="ru-RU" sz="7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79512" y="2492896"/>
            <a:ext cx="4320480" cy="3384376"/>
            <a:chOff x="612" y="799"/>
            <a:chExt cx="2631" cy="1844"/>
          </a:xfrm>
        </p:grpSpPr>
        <p:pic>
          <p:nvPicPr>
            <p:cNvPr id="5" name="Picture 5" descr="7"/>
            <p:cNvPicPr>
              <a:picLocks noChangeAspect="1" noChangeArrowheads="1"/>
            </p:cNvPicPr>
            <p:nvPr/>
          </p:nvPicPr>
          <p:blipFill>
            <a:blip r:embed="rId2" cstate="print"/>
            <a:srcRect l="-5639" r="98136"/>
            <a:stretch>
              <a:fillRect/>
            </a:stretch>
          </p:blipFill>
          <p:spPr bwMode="auto">
            <a:xfrm>
              <a:off x="2925" y="799"/>
              <a:ext cx="180" cy="1844"/>
            </a:xfrm>
            <a:prstGeom prst="rect">
              <a:avLst/>
            </a:prstGeom>
            <a:noFill/>
          </p:spPr>
        </p:pic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612" y="799"/>
              <a:ext cx="2631" cy="1815"/>
              <a:chOff x="1707" y="935"/>
              <a:chExt cx="3130" cy="2228"/>
            </a:xfrm>
          </p:grpSpPr>
          <p:pic>
            <p:nvPicPr>
              <p:cNvPr id="7" name="Picture 8" descr="24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707" y="935"/>
                <a:ext cx="3130" cy="2228"/>
              </a:xfrm>
              <a:prstGeom prst="rect">
                <a:avLst/>
              </a:prstGeom>
              <a:noFill/>
            </p:spPr>
          </p:pic>
          <p:pic>
            <p:nvPicPr>
              <p:cNvPr id="8" name="Picture 9" descr="25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381" y="1173"/>
                <a:ext cx="1769" cy="1215"/>
              </a:xfrm>
              <a:prstGeom prst="rect">
                <a:avLst/>
              </a:prstGeom>
              <a:noFill/>
            </p:spPr>
          </p:pic>
        </p:grpSp>
      </p:grpSp>
      <p:pic>
        <p:nvPicPr>
          <p:cNvPr id="9" name="Picture 5" descr="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8880" y="2492896"/>
            <a:ext cx="4223420" cy="33843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27784" y="1628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    По совету ЭТИКЕТА</a:t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 Я в кино не ем конфеты</a:t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 И в театре - </a:t>
            </a:r>
            <a:r>
              <a:rPr lang="ru-RU" sz="4000" b="1" dirty="0" err="1" smtClean="0">
                <a:solidFill>
                  <a:schemeClr val="tx2">
                    <a:lumMod val="75000"/>
                  </a:schemeClr>
                </a:solidFill>
              </a:rPr>
              <a:t>шу-шу-шу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 -</a:t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 Шоколадкой не шуршу. </a:t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 Для пирожных и конфет</a:t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 Есть антракт и есть буфет. </a:t>
            </a:r>
          </a:p>
          <a:p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5" descr="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2915816" cy="489969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421196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  На представление      приходят за 15-20 минут до начала.</a:t>
            </a:r>
            <a:endParaRPr lang="ru-RU" sz="44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4" name="Picture 6" descr="kvb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620688"/>
            <a:ext cx="4262674" cy="5718795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5881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6016" y="0"/>
            <a:ext cx="4427984" cy="6858000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На своё место проходят лицом к уже сидящим зрителям. </a:t>
            </a:r>
          </a:p>
          <a:p>
            <a:pPr algn="ctr">
              <a:buFontTx/>
              <a:buNone/>
            </a:pP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Они же могут встать, если так удобнее вас пропустить.</a:t>
            </a:r>
          </a:p>
          <a:p>
            <a:pPr algn="ctr"/>
            <a:endParaRPr lang="ru-RU" sz="4400" dirty="0"/>
          </a:p>
        </p:txBody>
      </p:sp>
      <p:pic>
        <p:nvPicPr>
          <p:cNvPr id="4" name="Picture 5" descr="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4424267" cy="5903714"/>
          </a:xfrm>
          <a:prstGeom prst="rect">
            <a:avLst/>
          </a:prstGeom>
          <a:noFill/>
          <a:ln w="38100">
            <a:solidFill>
              <a:srgbClr val="808000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60032" y="692696"/>
            <a:ext cx="4283968" cy="5688632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В зрительном зале </a:t>
            </a:r>
          </a:p>
          <a:p>
            <a:pPr algn="ctr">
              <a:buFontTx/>
              <a:buNone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неприлично есть ,</a:t>
            </a:r>
          </a:p>
          <a:p>
            <a:pPr algn="ctr">
              <a:buFontTx/>
              <a:buNone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особенно во время</a:t>
            </a:r>
          </a:p>
          <a:p>
            <a:pPr algn="ctr">
              <a:buFontTx/>
              <a:buNone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представления. </a:t>
            </a:r>
          </a:p>
          <a:p>
            <a:pPr algn="ctr">
              <a:buFontTx/>
              <a:buNone/>
            </a:pPr>
            <a:endParaRPr lang="ru-RU" sz="3600" b="1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algn="ctr">
              <a:buFontTx/>
              <a:buNone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Шуршание бумажек</a:t>
            </a:r>
          </a:p>
          <a:p>
            <a:pPr algn="ctr">
              <a:buFontTx/>
              <a:buNone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и другие звуки мешают </a:t>
            </a:r>
          </a:p>
          <a:p>
            <a:pPr algn="ctr">
              <a:buFontTx/>
              <a:buNone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окружающим.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4" name="Picture 5" descr="рпв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4392290" cy="5936040"/>
          </a:xfrm>
          <a:prstGeom prst="rect">
            <a:avLst/>
          </a:prstGeom>
          <a:noFill/>
          <a:ln w="38100">
            <a:solidFill>
              <a:srgbClr val="006666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231</Words>
  <Application>Microsoft Office PowerPoint</Application>
  <PresentationFormat>Экран (4:3)</PresentationFormat>
  <Paragraphs>64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Отгадай загадки</vt:lpstr>
      <vt:lpstr>КИНОТЕАТР</vt:lpstr>
      <vt:lpstr>ТЕАТР</vt:lpstr>
      <vt:lpstr>Мы-зрители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 </vt:lpstr>
      <vt:lpstr> </vt:lpstr>
      <vt:lpstr> </vt:lpstr>
      <vt:lpstr> </vt:lpstr>
      <vt:lpstr> попкорн</vt:lpstr>
      <vt:lpstr>Найди ошибку</vt:lpstr>
      <vt:lpstr>Найди ошибку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Евгения Анатольевна</dc:creator>
  <cp:lastModifiedBy>Евгения Анатольевна</cp:lastModifiedBy>
  <cp:revision>39</cp:revision>
  <dcterms:created xsi:type="dcterms:W3CDTF">2013-02-10T19:43:05Z</dcterms:created>
  <dcterms:modified xsi:type="dcterms:W3CDTF">2013-04-15T19:57:58Z</dcterms:modified>
</cp:coreProperties>
</file>