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9" r:id="rId2"/>
    <p:sldId id="258" r:id="rId3"/>
    <p:sldId id="257" r:id="rId4"/>
    <p:sldId id="260" r:id="rId5"/>
    <p:sldId id="275" r:id="rId6"/>
    <p:sldId id="261" r:id="rId7"/>
    <p:sldId id="276" r:id="rId8"/>
    <p:sldId id="262" r:id="rId9"/>
    <p:sldId id="277" r:id="rId10"/>
    <p:sldId id="263" r:id="rId11"/>
    <p:sldId id="278" r:id="rId12"/>
    <p:sldId id="264" r:id="rId13"/>
    <p:sldId id="279" r:id="rId14"/>
    <p:sldId id="265" r:id="rId15"/>
    <p:sldId id="280" r:id="rId16"/>
    <p:sldId id="285" r:id="rId17"/>
    <p:sldId id="266" r:id="rId18"/>
    <p:sldId id="281" r:id="rId19"/>
    <p:sldId id="282" r:id="rId20"/>
    <p:sldId id="283" r:id="rId21"/>
    <p:sldId id="273" r:id="rId22"/>
    <p:sldId id="274"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a:srgbClr val="CC66FF"/>
    <a:srgbClr val="66FFFF"/>
    <a:srgbClr val="0066FF"/>
    <a:srgbClr val="A50021"/>
    <a:srgbClr val="93FFFF"/>
    <a:srgbClr val="F1D5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02641-73BD-407F-95C3-13F152437450}" type="datetimeFigureOut">
              <a:rPr lang="ru-RU" smtClean="0"/>
              <a:pPr/>
              <a:t>25.03.2012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B4015-21D7-4F0B-81F2-74DF460D5E5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85B4015-21D7-4F0B-81F2-74DF460D5E5E}"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Скругленный прямоугольник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10"/>
          <p:cNvSpPr>
            <a:spLocks noGrp="1"/>
          </p:cNvSpPr>
          <p:nvPr>
            <p:ph type="sldNum" sz="quarter" idx="12"/>
          </p:nvPr>
        </p:nvSpPr>
        <p:spPr/>
        <p:txBody>
          <a:bodyPr/>
          <a:lstStyle>
            <a:lvl1pPr>
              <a:defRPr/>
            </a:lvl1pPr>
            <a:extLst/>
          </a:lstStyle>
          <a:p>
            <a:pPr>
              <a:defRPr/>
            </a:pPr>
            <a:fld id="{E45C7E25-DFE2-48EF-A381-AA1A2772DAF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6CF19B52-23A2-4979-B6D2-5B255ADBD6B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1A23A3B8-7133-45A8-BFFC-EE1143F4B82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endParaRPr lang="ru-RU"/>
          </a:p>
        </p:txBody>
      </p:sp>
      <p:sp>
        <p:nvSpPr>
          <p:cNvPr id="5" name="Нижний колонтитул 1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031ABA8B-D4A2-4B7F-8C5B-6C9F5506BA8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Скругленный прямоугольник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1232698B-EA43-4B71-864D-057B3B0A3C6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57F43699-6395-4788-B6C7-F42255545CD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endParaRPr lang="ru-RU"/>
          </a:p>
        </p:txBody>
      </p:sp>
      <p:sp>
        <p:nvSpPr>
          <p:cNvPr id="8" name="Нижний колонтитул 17"/>
          <p:cNvSpPr>
            <a:spLocks noGrp="1"/>
          </p:cNvSpPr>
          <p:nvPr>
            <p:ph type="ftr" sz="quarter" idx="11"/>
          </p:nvPr>
        </p:nvSpPr>
        <p:spPr/>
        <p:txBody>
          <a:bodyPr/>
          <a:lstStyle>
            <a:lvl1pPr>
              <a:defRPr/>
            </a:lvl1pPr>
          </a:lstStyle>
          <a:p>
            <a:pPr>
              <a:defRPr/>
            </a:pPr>
            <a:endParaRPr lang="ru-RU"/>
          </a:p>
        </p:txBody>
      </p:sp>
      <p:sp>
        <p:nvSpPr>
          <p:cNvPr id="9" name="Номер слайда 4"/>
          <p:cNvSpPr>
            <a:spLocks noGrp="1"/>
          </p:cNvSpPr>
          <p:nvPr>
            <p:ph type="sldNum" sz="quarter" idx="12"/>
          </p:nvPr>
        </p:nvSpPr>
        <p:spPr/>
        <p:txBody>
          <a:bodyPr/>
          <a:lstStyle>
            <a:lvl1pPr>
              <a:defRPr/>
            </a:lvl1pPr>
          </a:lstStyle>
          <a:p>
            <a:pPr>
              <a:defRPr/>
            </a:pPr>
            <a:fld id="{222DE2C2-CB05-4EA9-952D-2A3DCE8753A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endParaRPr lang="ru-RU"/>
          </a:p>
        </p:txBody>
      </p:sp>
      <p:sp>
        <p:nvSpPr>
          <p:cNvPr id="4" name="Нижний колонтитул 1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38692901-1BA3-452A-B5B0-C6D0CD2986F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Дата 1"/>
          <p:cNvSpPr>
            <a:spLocks noGrp="1"/>
          </p:cNvSpPr>
          <p:nvPr>
            <p:ph type="dt" sz="half" idx="10"/>
          </p:nvPr>
        </p:nvSpPr>
        <p:spPr/>
        <p:txBody>
          <a:bodyPr/>
          <a:lstStyle>
            <a:lvl1pPr>
              <a:defRPr/>
            </a:lvl1pPr>
            <a:extLst/>
          </a:lstStyle>
          <a:p>
            <a:pPr>
              <a:defRPr/>
            </a:pPr>
            <a:endParaRPr lang="ru-RU"/>
          </a:p>
        </p:txBody>
      </p:sp>
      <p:sp>
        <p:nvSpPr>
          <p:cNvPr id="4" name="Нижний колонтитул 2"/>
          <p:cNvSpPr>
            <a:spLocks noGrp="1"/>
          </p:cNvSpPr>
          <p:nvPr>
            <p:ph type="ftr" sz="quarter" idx="11"/>
          </p:nvPr>
        </p:nvSpPr>
        <p:spPr/>
        <p:txBody>
          <a:bodyPr/>
          <a:lstStyle>
            <a:lvl1pPr>
              <a:defRPr/>
            </a:lvl1pPr>
            <a:extLst/>
          </a:lstStyle>
          <a:p>
            <a:pPr>
              <a:defRPr/>
            </a:pPr>
            <a:endParaRPr lang="ru-RU"/>
          </a:p>
        </p:txBody>
      </p:sp>
      <p:sp>
        <p:nvSpPr>
          <p:cNvPr id="5" name="Номер слайда 3"/>
          <p:cNvSpPr>
            <a:spLocks noGrp="1"/>
          </p:cNvSpPr>
          <p:nvPr>
            <p:ph type="sldNum" sz="quarter" idx="12"/>
          </p:nvPr>
        </p:nvSpPr>
        <p:spPr/>
        <p:txBody>
          <a:bodyPr/>
          <a:lstStyle>
            <a:lvl1pPr>
              <a:defRPr/>
            </a:lvl1pPr>
            <a:extLst/>
          </a:lstStyle>
          <a:p>
            <a:pPr>
              <a:defRPr/>
            </a:pPr>
            <a:fld id="{F3033CCC-B511-40EA-A164-40ADF96ECBB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endParaRPr lang="ru-RU"/>
          </a:p>
        </p:txBody>
      </p:sp>
      <p:sp>
        <p:nvSpPr>
          <p:cNvPr id="6" name="Нижний колонтитул 1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3BA64136-E9A5-41E3-9397-F862BEEA53C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Прямоугольник с одним скругленным углом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endParaRPr lang="ru-RU"/>
          </a:p>
        </p:txBody>
      </p:sp>
      <p:sp>
        <p:nvSpPr>
          <p:cNvPr id="8" name="Нижний колонтитул 5"/>
          <p:cNvSpPr>
            <a:spLocks noGrp="1"/>
          </p:cNvSpPr>
          <p:nvPr>
            <p:ph type="ftr" sz="quarter" idx="11"/>
          </p:nvPr>
        </p:nvSpPr>
        <p:spPr/>
        <p:txBody>
          <a:bodyPr/>
          <a:lstStyle>
            <a:lvl1pPr>
              <a:defRPr/>
            </a:lvl1pPr>
            <a:extLst/>
          </a:lstStyle>
          <a:p>
            <a:pPr>
              <a:defRPr/>
            </a:pPr>
            <a:endParaRPr lang="ru-RU"/>
          </a:p>
        </p:txBody>
      </p:sp>
      <p:sp>
        <p:nvSpPr>
          <p:cNvPr id="9" name="Номер слайда 6"/>
          <p:cNvSpPr>
            <a:spLocks noGrp="1"/>
          </p:cNvSpPr>
          <p:nvPr>
            <p:ph type="sldNum" sz="quarter" idx="12"/>
          </p:nvPr>
        </p:nvSpPr>
        <p:spPr/>
        <p:txBody>
          <a:bodyPr/>
          <a:lstStyle>
            <a:lvl1pPr>
              <a:defRPr/>
            </a:lvl1pPr>
            <a:extLst/>
          </a:lstStyle>
          <a:p>
            <a:pPr>
              <a:defRPr/>
            </a:pPr>
            <a:fld id="{9F54E637-4787-4441-BF6B-32799D26888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2055"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endParaRPr lang="ru-RU"/>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defRPr>
            </a:lvl1pPr>
            <a:extLst/>
          </a:lstStyle>
          <a:p>
            <a:pPr>
              <a:defRPr/>
            </a:pPr>
            <a:endParaRPr lang="ru-RU"/>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fld id="{4618C386-2818-417F-AA10-CD4A2CE202B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3" r:id="rId1"/>
    <p:sldLayoutId id="2147483706" r:id="rId2"/>
    <p:sldLayoutId id="2147483714" r:id="rId3"/>
    <p:sldLayoutId id="2147483707" r:id="rId4"/>
    <p:sldLayoutId id="2147483708" r:id="rId5"/>
    <p:sldLayoutId id="2147483709" r:id="rId6"/>
    <p:sldLayoutId id="2147483715" r:id="rId7"/>
    <p:sldLayoutId id="2147483710" r:id="rId8"/>
    <p:sldLayoutId id="2147483716" r:id="rId9"/>
    <p:sldLayoutId id="2147483711" r:id="rId10"/>
    <p:sldLayoutId id="2147483712"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CRTN054"/>
          <p:cNvPicPr>
            <a:picLocks noChangeAspect="1" noChangeArrowheads="1"/>
          </p:cNvPicPr>
          <p:nvPr/>
        </p:nvPicPr>
        <p:blipFill>
          <a:blip r:embed="rId2"/>
          <a:srcRect/>
          <a:stretch>
            <a:fillRect/>
          </a:stretch>
        </p:blipFill>
        <p:spPr bwMode="auto">
          <a:xfrm>
            <a:off x="357188" y="714375"/>
            <a:ext cx="3457575" cy="3122613"/>
          </a:xfrm>
          <a:prstGeom prst="rect">
            <a:avLst/>
          </a:prstGeom>
          <a:noFill/>
          <a:ln w="9525">
            <a:noFill/>
            <a:miter lim="800000"/>
            <a:headEnd/>
            <a:tailEnd/>
          </a:ln>
        </p:spPr>
      </p:pic>
      <p:sp>
        <p:nvSpPr>
          <p:cNvPr id="2" name="Заголовок 1"/>
          <p:cNvSpPr>
            <a:spLocks noGrp="1"/>
          </p:cNvSpPr>
          <p:nvPr>
            <p:ph type="title"/>
          </p:nvPr>
        </p:nvSpPr>
        <p:spPr>
          <a:xfrm>
            <a:off x="2000250" y="428625"/>
            <a:ext cx="6715125" cy="5357813"/>
          </a:xfrm>
        </p:spPr>
        <p:txBody>
          <a:bodyPr>
            <a:normAutofit fontScale="90000"/>
          </a:bodyPr>
          <a:lstStyle/>
          <a:p>
            <a:pPr marL="1254125" indent="265113" eaLnBrk="1" fontAlgn="auto" hangingPunct="1">
              <a:spcAft>
                <a:spcPts val="0"/>
              </a:spcAft>
              <a:defRPr/>
            </a:pPr>
            <a:r>
              <a:rPr lang="ru-RU" sz="4400" i="1" dirty="0" smtClean="0">
                <a:solidFill>
                  <a:schemeClr val="accent1">
                    <a:tint val="88000"/>
                    <a:satMod val="150000"/>
                  </a:schemeClr>
                </a:solidFill>
                <a:latin typeface="Georgia" pitchFamily="18" charset="0"/>
              </a:rPr>
              <a:t>Арифметическая  и геометрическая  прогрессии.</a:t>
            </a:r>
            <a:r>
              <a:rPr lang="ru-RU" i="1" dirty="0" smtClean="0">
                <a:solidFill>
                  <a:schemeClr val="accent1">
                    <a:tint val="88000"/>
                    <a:satMod val="150000"/>
                  </a:schemeClr>
                </a:solidFill>
                <a:latin typeface="Georgia" pitchFamily="18" charset="0"/>
              </a:rPr>
              <a:t/>
            </a:r>
            <a:br>
              <a:rPr lang="ru-RU" i="1" dirty="0" smtClean="0">
                <a:solidFill>
                  <a:schemeClr val="accent1">
                    <a:tint val="88000"/>
                    <a:satMod val="150000"/>
                  </a:schemeClr>
                </a:solidFill>
                <a:latin typeface="Georgia" pitchFamily="18" charset="0"/>
              </a:rPr>
            </a:br>
            <a:r>
              <a:rPr lang="ru-RU" i="1" dirty="0" smtClean="0">
                <a:solidFill>
                  <a:schemeClr val="accent1">
                    <a:tint val="88000"/>
                    <a:satMod val="150000"/>
                  </a:schemeClr>
                </a:solidFill>
                <a:latin typeface="Georgia" pitchFamily="18" charset="0"/>
              </a:rPr>
              <a:t/>
            </a:r>
            <a:br>
              <a:rPr lang="ru-RU" i="1" dirty="0" smtClean="0">
                <a:solidFill>
                  <a:schemeClr val="accent1">
                    <a:tint val="88000"/>
                    <a:satMod val="150000"/>
                  </a:schemeClr>
                </a:solidFill>
                <a:latin typeface="Georgia" pitchFamily="18" charset="0"/>
              </a:rPr>
            </a:br>
            <a:r>
              <a:rPr lang="ru-RU" i="1" dirty="0" smtClean="0">
                <a:solidFill>
                  <a:schemeClr val="accent1">
                    <a:tint val="88000"/>
                    <a:satMod val="150000"/>
                  </a:schemeClr>
                </a:solidFill>
                <a:latin typeface="Georgia" pitchFamily="18" charset="0"/>
              </a:rPr>
              <a:t/>
            </a:r>
            <a:br>
              <a:rPr lang="ru-RU" i="1" dirty="0" smtClean="0">
                <a:solidFill>
                  <a:schemeClr val="accent1">
                    <a:tint val="88000"/>
                    <a:satMod val="150000"/>
                  </a:schemeClr>
                </a:solidFill>
                <a:latin typeface="Georgia" pitchFamily="18" charset="0"/>
              </a:rPr>
            </a:br>
            <a:r>
              <a:rPr lang="ru-RU" i="1" dirty="0" smtClean="0">
                <a:solidFill>
                  <a:schemeClr val="accent1">
                    <a:tint val="88000"/>
                    <a:satMod val="150000"/>
                  </a:schemeClr>
                </a:solidFill>
                <a:latin typeface="Georgia" pitchFamily="18" charset="0"/>
              </a:rPr>
              <a:t>        </a:t>
            </a:r>
            <a:r>
              <a:rPr lang="ru-RU" sz="2000" i="1" dirty="0" smtClean="0">
                <a:solidFill>
                  <a:schemeClr val="accent1">
                    <a:tint val="88000"/>
                    <a:satMod val="150000"/>
                  </a:schemeClr>
                </a:solidFill>
                <a:latin typeface="Georgia" pitchFamily="18" charset="0"/>
              </a:rPr>
              <a:t>Выполнила </a:t>
            </a:r>
            <a:br>
              <a:rPr lang="ru-RU" sz="2000" i="1" dirty="0" smtClean="0">
                <a:solidFill>
                  <a:schemeClr val="accent1">
                    <a:tint val="88000"/>
                    <a:satMod val="150000"/>
                  </a:schemeClr>
                </a:solidFill>
                <a:latin typeface="Georgia" pitchFamily="18" charset="0"/>
              </a:rPr>
            </a:br>
            <a:r>
              <a:rPr lang="ru-RU" sz="2000" i="1" dirty="0" smtClean="0">
                <a:solidFill>
                  <a:schemeClr val="accent1">
                    <a:tint val="88000"/>
                    <a:satMod val="150000"/>
                  </a:schemeClr>
                </a:solidFill>
                <a:latin typeface="Georgia" pitchFamily="18" charset="0"/>
              </a:rPr>
              <a:t>              учитель математики  МОУ </a:t>
            </a:r>
            <a:br>
              <a:rPr lang="ru-RU" sz="2000" i="1" dirty="0" smtClean="0">
                <a:solidFill>
                  <a:schemeClr val="accent1">
                    <a:tint val="88000"/>
                    <a:satMod val="150000"/>
                  </a:schemeClr>
                </a:solidFill>
                <a:latin typeface="Georgia" pitchFamily="18" charset="0"/>
              </a:rPr>
            </a:br>
            <a:r>
              <a:rPr lang="ru-RU" sz="2000" i="1" dirty="0" smtClean="0">
                <a:solidFill>
                  <a:schemeClr val="accent1">
                    <a:tint val="88000"/>
                    <a:satMod val="150000"/>
                  </a:schemeClr>
                </a:solidFill>
                <a:latin typeface="Georgia" pitchFamily="18" charset="0"/>
              </a:rPr>
              <a:t>             «СОШ №17 г.Вольска Саратовской </a:t>
            </a:r>
            <a:br>
              <a:rPr lang="ru-RU" sz="2000" i="1" dirty="0" smtClean="0">
                <a:solidFill>
                  <a:schemeClr val="accent1">
                    <a:tint val="88000"/>
                    <a:satMod val="150000"/>
                  </a:schemeClr>
                </a:solidFill>
                <a:latin typeface="Georgia" pitchFamily="18" charset="0"/>
              </a:rPr>
            </a:br>
            <a:r>
              <a:rPr lang="ru-RU" sz="2000" i="1" dirty="0" smtClean="0">
                <a:solidFill>
                  <a:schemeClr val="accent1">
                    <a:tint val="88000"/>
                    <a:satMod val="150000"/>
                  </a:schemeClr>
                </a:solidFill>
                <a:latin typeface="Georgia" pitchFamily="18" charset="0"/>
              </a:rPr>
              <a:t>             области»</a:t>
            </a:r>
            <a:br>
              <a:rPr lang="ru-RU" sz="2000" i="1" dirty="0" smtClean="0">
                <a:solidFill>
                  <a:schemeClr val="accent1">
                    <a:tint val="88000"/>
                    <a:satMod val="150000"/>
                  </a:schemeClr>
                </a:solidFill>
                <a:latin typeface="Georgia" pitchFamily="18" charset="0"/>
              </a:rPr>
            </a:br>
            <a:r>
              <a:rPr lang="ru-RU" sz="2000" i="1" dirty="0" smtClean="0">
                <a:solidFill>
                  <a:schemeClr val="accent1">
                    <a:tint val="88000"/>
                    <a:satMod val="150000"/>
                  </a:schemeClr>
                </a:solidFill>
                <a:latin typeface="Georgia" pitchFamily="18" charset="0"/>
              </a:rPr>
              <a:t>             Сметанина Татьяна Евгеньевна</a:t>
            </a:r>
            <a:br>
              <a:rPr lang="ru-RU" sz="2000" i="1" dirty="0" smtClean="0">
                <a:solidFill>
                  <a:schemeClr val="accent1">
                    <a:tint val="88000"/>
                    <a:satMod val="150000"/>
                  </a:schemeClr>
                </a:solidFill>
                <a:latin typeface="Georgia" pitchFamily="18" charset="0"/>
              </a:rPr>
            </a:br>
            <a:r>
              <a:rPr lang="ru-RU" sz="3100" i="1" dirty="0" smtClean="0">
                <a:solidFill>
                  <a:schemeClr val="accent1">
                    <a:tint val="88000"/>
                    <a:satMod val="150000"/>
                  </a:schemeClr>
                </a:solidFill>
                <a:latin typeface="Georgia" pitchFamily="18" charset="0"/>
              </a:rPr>
              <a:t/>
            </a:r>
            <a:br>
              <a:rPr lang="ru-RU" sz="3100" i="1" dirty="0" smtClean="0">
                <a:solidFill>
                  <a:schemeClr val="accent1">
                    <a:tint val="88000"/>
                    <a:satMod val="150000"/>
                  </a:schemeClr>
                </a:solidFill>
                <a:latin typeface="Georgia" pitchFamily="18" charset="0"/>
              </a:rPr>
            </a:br>
            <a:r>
              <a:rPr lang="ru-RU" sz="3100" i="1" dirty="0" smtClean="0">
                <a:solidFill>
                  <a:schemeClr val="accent1">
                    <a:tint val="88000"/>
                    <a:satMod val="150000"/>
                  </a:schemeClr>
                </a:solidFill>
                <a:latin typeface="Georgia" pitchFamily="18" charset="0"/>
              </a:rPr>
              <a:t>            г.Вольск</a:t>
            </a:r>
            <a:endParaRPr lang="ru-RU" i="1" dirty="0">
              <a:solidFill>
                <a:schemeClr val="accent1">
                  <a:tint val="88000"/>
                  <a:satMod val="150000"/>
                </a:schemeClr>
              </a:solidFill>
            </a:endParaRPr>
          </a:p>
        </p:txBody>
      </p:sp>
      <p:sp>
        <p:nvSpPr>
          <p:cNvPr id="7172"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7563" y="571500"/>
            <a:ext cx="4929187" cy="5572125"/>
          </a:xfrm>
        </p:spPr>
        <p:txBody>
          <a:bodyPr>
            <a:normAutofit fontScale="90000"/>
          </a:bodyPr>
          <a:lstStyle/>
          <a:p>
            <a:pPr>
              <a:defRPr/>
            </a:pPr>
            <a:r>
              <a:rPr lang="ru-RU" dirty="0" smtClean="0">
                <a:solidFill>
                  <a:srgbClr val="FF0000"/>
                </a:solidFill>
              </a:rPr>
              <a:t>     Задача №4</a:t>
            </a:r>
            <a:br>
              <a:rPr lang="ru-RU" dirty="0" smtClean="0">
                <a:solidFill>
                  <a:srgbClr val="FF0000"/>
                </a:solidFill>
              </a:rPr>
            </a:br>
            <a:r>
              <a:rPr lang="ru-RU" sz="4000" dirty="0" smtClean="0">
                <a:solidFill>
                  <a:schemeClr val="tx1"/>
                </a:solidFill>
                <a:effectLst/>
              </a:rPr>
              <a:t>Существует ли геометрическая прогрессия, в которой</a:t>
            </a:r>
            <a:r>
              <a:rPr lang="ru-RU" dirty="0" smtClean="0">
                <a:solidFill>
                  <a:schemeClr val="tx1"/>
                </a:solidFill>
                <a:effectLst/>
              </a:rPr>
              <a:t/>
            </a:r>
            <a:br>
              <a:rPr lang="ru-RU" dirty="0" smtClean="0">
                <a:solidFill>
                  <a:schemeClr val="tx1"/>
                </a:solidFill>
                <a:effectLst/>
              </a:rPr>
            </a:br>
            <a:r>
              <a:rPr lang="en-US" i="1" dirty="0" smtClean="0">
                <a:solidFill>
                  <a:schemeClr val="tx1"/>
                </a:solidFill>
                <a:effectLst/>
              </a:rPr>
              <a:t>b</a:t>
            </a:r>
            <a:r>
              <a:rPr lang="en-US" i="1" baseline="-25000" dirty="0" smtClean="0">
                <a:solidFill>
                  <a:schemeClr val="tx1"/>
                </a:solidFill>
                <a:effectLst/>
              </a:rPr>
              <a:t>2</a:t>
            </a:r>
            <a:r>
              <a:rPr lang="en-US" i="1" dirty="0" smtClean="0">
                <a:solidFill>
                  <a:schemeClr val="tx1"/>
                </a:solidFill>
                <a:effectLst/>
              </a:rPr>
              <a:t>  = - 6, </a:t>
            </a:r>
            <a:r>
              <a:rPr lang="ru-RU" i="1" dirty="0" smtClean="0">
                <a:solidFill>
                  <a:schemeClr val="tx1"/>
                </a:solidFill>
                <a:effectLst/>
              </a:rPr>
              <a:t>  </a:t>
            </a:r>
            <a:r>
              <a:rPr lang="en-US" i="1" dirty="0" smtClean="0">
                <a:solidFill>
                  <a:schemeClr val="tx1"/>
                </a:solidFill>
                <a:effectLst/>
              </a:rPr>
              <a:t>b</a:t>
            </a:r>
            <a:r>
              <a:rPr lang="en-US" i="1" baseline="-25000" dirty="0" smtClean="0">
                <a:solidFill>
                  <a:schemeClr val="tx1"/>
                </a:solidFill>
                <a:effectLst/>
              </a:rPr>
              <a:t>5</a:t>
            </a:r>
            <a:r>
              <a:rPr lang="en-US" i="1" dirty="0" smtClean="0">
                <a:solidFill>
                  <a:schemeClr val="tx1"/>
                </a:solidFill>
                <a:effectLst/>
              </a:rPr>
              <a:t> = 48  </a:t>
            </a:r>
            <a:r>
              <a:rPr lang="ru-RU" i="1" dirty="0" smtClean="0">
                <a:solidFill>
                  <a:schemeClr val="tx1"/>
                </a:solidFill>
                <a:effectLst/>
              </a:rPr>
              <a:t>и </a:t>
            </a:r>
            <a:br>
              <a:rPr lang="ru-RU" i="1" dirty="0" smtClean="0">
                <a:solidFill>
                  <a:schemeClr val="tx1"/>
                </a:solidFill>
                <a:effectLst/>
              </a:rPr>
            </a:br>
            <a:r>
              <a:rPr lang="en-US" i="1" dirty="0" smtClean="0">
                <a:solidFill>
                  <a:schemeClr val="tx1"/>
                </a:solidFill>
                <a:effectLst/>
              </a:rPr>
              <a:t> b</a:t>
            </a:r>
            <a:r>
              <a:rPr lang="en-US" i="1" baseline="-25000" dirty="0" smtClean="0">
                <a:solidFill>
                  <a:schemeClr val="tx1"/>
                </a:solidFill>
                <a:effectLst/>
              </a:rPr>
              <a:t>7</a:t>
            </a:r>
            <a:r>
              <a:rPr lang="en-US" i="1" dirty="0" smtClean="0">
                <a:solidFill>
                  <a:schemeClr val="tx1"/>
                </a:solidFill>
                <a:effectLst/>
              </a:rPr>
              <a:t> = 192</a:t>
            </a:r>
            <a:r>
              <a:rPr lang="ru-RU" dirty="0" smtClean="0"/>
              <a:t/>
            </a:r>
            <a:br>
              <a:rPr lang="ru-RU" dirty="0" smtClean="0"/>
            </a:br>
            <a:r>
              <a:rPr lang="ru-RU" dirty="0" smtClean="0">
                <a:solidFill>
                  <a:schemeClr val="tx1"/>
                </a:solidFill>
                <a:effectLst/>
              </a:rPr>
              <a:t/>
            </a:r>
            <a:br>
              <a:rPr lang="ru-RU" dirty="0" smtClean="0">
                <a:solidFill>
                  <a:schemeClr val="tx1"/>
                </a:solidFill>
                <a:effectLst/>
              </a:rPr>
            </a:br>
            <a:endParaRPr lang="ru-RU" dirty="0">
              <a:solidFill>
                <a:srgbClr val="FF0000"/>
              </a:solidFill>
              <a:effectLst/>
            </a:endParaRPr>
          </a:p>
        </p:txBody>
      </p:sp>
      <p:sp>
        <p:nvSpPr>
          <p:cNvPr id="12291" name="Содержимое 2"/>
          <p:cNvSpPr>
            <a:spLocks noGrp="1"/>
          </p:cNvSpPr>
          <p:nvPr>
            <p:ph idx="1"/>
          </p:nvPr>
        </p:nvSpPr>
        <p:spPr>
          <a:xfrm>
            <a:off x="503238" y="530225"/>
            <a:ext cx="2282825" cy="4187825"/>
          </a:xfrm>
        </p:spPr>
        <p:txBody>
          <a:bodyPr/>
          <a:lstStyle/>
          <a:p>
            <a:endParaRPr lang="ru-RU" smtClean="0"/>
          </a:p>
        </p:txBody>
      </p:sp>
      <p:pic>
        <p:nvPicPr>
          <p:cNvPr id="4" name="Рисунок 3" descr="74"/>
          <p:cNvPicPr>
            <a:picLocks noChangeAspect="1" noChangeArrowheads="1"/>
          </p:cNvPicPr>
          <p:nvPr/>
        </p:nvPicPr>
        <p:blipFill>
          <a:blip r:embed="rId2"/>
          <a:srcRect/>
          <a:stretch>
            <a:fillRect/>
          </a:stretch>
        </p:blipFill>
        <p:spPr bwMode="auto">
          <a:xfrm>
            <a:off x="428625" y="857250"/>
            <a:ext cx="2684463" cy="2173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5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0" decel="50000" fill="hold">
                                          <p:stCondLst>
                                            <p:cond delay="0"/>
                                          </p:stCondLst>
                                        </p:cTn>
                                        <p:tgtEl>
                                          <p:spTgt spid="4"/>
                                        </p:tgtEl>
                                        <p:attrNameLst>
                                          <p:attrName>ppt_x</p:attrName>
                                          <p:attrName>ppt_y</p:attrName>
                                        </p:attrNameLst>
                                      </p:cBhvr>
                                    </p:animMotion>
                                    <p:animEffect transition="in" filter="fade">
                                      <p:cBhvr>
                                        <p:cTn id="9"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57166"/>
            <a:ext cx="8183562" cy="5680097"/>
          </a:xfrm>
        </p:spPr>
        <p:txBody>
          <a:bodyPr anchor="t">
            <a:normAutofit/>
          </a:bodyPr>
          <a:lstStyle/>
          <a:p>
            <a:r>
              <a:rPr lang="ru-RU" sz="3200" i="1" dirty="0" smtClean="0">
                <a:solidFill>
                  <a:srgbClr val="FF0000"/>
                </a:solidFill>
                <a:effectLst/>
              </a:rPr>
              <a:t>                  </a:t>
            </a:r>
            <a:br>
              <a:rPr lang="ru-RU" sz="3200" i="1" dirty="0" smtClean="0">
                <a:solidFill>
                  <a:srgbClr val="FF0000"/>
                </a:solidFill>
                <a:effectLst/>
              </a:rPr>
            </a:br>
            <a:r>
              <a:rPr lang="ru-RU" sz="3200" i="1" dirty="0" smtClean="0">
                <a:solidFill>
                  <a:srgbClr val="FF0000"/>
                </a:solidFill>
                <a:effectLst/>
              </a:rPr>
              <a:t>                       Решение</a:t>
            </a:r>
            <a:br>
              <a:rPr lang="ru-RU" sz="3200" i="1" dirty="0" smtClean="0">
                <a:solidFill>
                  <a:srgbClr val="FF0000"/>
                </a:solidFill>
                <a:effectLst/>
              </a:rPr>
            </a:br>
            <a:r>
              <a:rPr lang="ru-RU" sz="3200" i="1" dirty="0" smtClean="0">
                <a:solidFill>
                  <a:srgbClr val="FF0000"/>
                </a:solidFill>
                <a:effectLst/>
              </a:rPr>
              <a:t>   </a:t>
            </a:r>
            <a:r>
              <a:rPr lang="ru-RU" sz="2800" i="1" dirty="0" smtClean="0">
                <a:solidFill>
                  <a:schemeClr val="tx1"/>
                </a:solidFill>
                <a:effectLst/>
                <a:latin typeface="Times New Roman" pitchFamily="18" charset="0"/>
                <a:cs typeface="Times New Roman" pitchFamily="18" charset="0"/>
              </a:rPr>
              <a:t>По определению геометрической прогрессии</a:t>
            </a:r>
            <a:r>
              <a:rPr lang="ru-RU" sz="3200" i="1" dirty="0" smtClean="0">
                <a:solidFill>
                  <a:schemeClr val="tx1"/>
                </a:solidFill>
                <a:effectLst/>
                <a:latin typeface="Times New Roman" pitchFamily="18" charset="0"/>
                <a:cs typeface="Times New Roman" pitchFamily="18" charset="0"/>
              </a:rPr>
              <a:t/>
            </a:r>
            <a:br>
              <a:rPr lang="ru-RU" sz="3200" i="1" dirty="0" smtClean="0">
                <a:solidFill>
                  <a:schemeClr val="tx1"/>
                </a:solidFill>
                <a:effectLst/>
                <a:latin typeface="Times New Roman" pitchFamily="18" charset="0"/>
                <a:cs typeface="Times New Roman" pitchFamily="18" charset="0"/>
              </a:rPr>
            </a:br>
            <a:r>
              <a:rPr lang="ru-RU" sz="2800" i="1" dirty="0" smtClean="0"/>
              <a:t/>
            </a:r>
            <a:br>
              <a:rPr lang="ru-RU" sz="2800" i="1" dirty="0" smtClean="0"/>
            </a:br>
            <a:r>
              <a:rPr lang="ru-RU" sz="2800" i="1" dirty="0" smtClean="0"/>
              <a:t>   </a:t>
            </a:r>
            <a:r>
              <a:rPr lang="en-US" i="1" dirty="0" smtClean="0">
                <a:solidFill>
                  <a:schemeClr val="tx1"/>
                </a:solidFill>
                <a:effectLst/>
                <a:latin typeface="Times New Roman" pitchFamily="18" charset="0"/>
                <a:cs typeface="Times New Roman" pitchFamily="18" charset="0"/>
              </a:rPr>
              <a:t>b</a:t>
            </a:r>
            <a:r>
              <a:rPr lang="en-US" i="1" baseline="-25000" dirty="0" smtClean="0">
                <a:solidFill>
                  <a:schemeClr val="tx1"/>
                </a:solidFill>
                <a:effectLst/>
                <a:latin typeface="Times New Roman" pitchFamily="18" charset="0"/>
                <a:cs typeface="Times New Roman" pitchFamily="18" charset="0"/>
              </a:rPr>
              <a:t>5</a:t>
            </a:r>
            <a:r>
              <a:rPr lang="en-US" i="1" dirty="0" smtClean="0">
                <a:solidFill>
                  <a:schemeClr val="tx1"/>
                </a:solidFill>
                <a:effectLst/>
                <a:latin typeface="Times New Roman" pitchFamily="18" charset="0"/>
                <a:cs typeface="Times New Roman" pitchFamily="18" charset="0"/>
              </a:rPr>
              <a:t> = b</a:t>
            </a:r>
            <a:r>
              <a:rPr lang="en-US" i="1" baseline="-25000" dirty="0" smtClean="0">
                <a:solidFill>
                  <a:schemeClr val="tx1"/>
                </a:solidFill>
                <a:effectLst/>
                <a:latin typeface="Times New Roman" pitchFamily="18" charset="0"/>
                <a:cs typeface="Times New Roman" pitchFamily="18" charset="0"/>
              </a:rPr>
              <a:t>2</a:t>
            </a:r>
            <a:r>
              <a:rPr lang="en-US" i="1" dirty="0" smtClean="0">
                <a:solidFill>
                  <a:schemeClr val="tx1"/>
                </a:solidFill>
                <a:effectLst/>
                <a:latin typeface="Times New Roman" pitchFamily="18" charset="0"/>
                <a:cs typeface="Times New Roman" pitchFamily="18" charset="0"/>
              </a:rPr>
              <a:t> · q</a:t>
            </a:r>
            <a:r>
              <a:rPr lang="en-US" i="1" baseline="30000" dirty="0" smtClean="0">
                <a:solidFill>
                  <a:schemeClr val="tx1"/>
                </a:solidFill>
                <a:effectLst/>
                <a:latin typeface="Times New Roman" pitchFamily="18" charset="0"/>
                <a:cs typeface="Times New Roman" pitchFamily="18" charset="0"/>
              </a:rPr>
              <a:t>3</a:t>
            </a:r>
            <a:r>
              <a:rPr lang="ru-RU" i="1" baseline="30000" dirty="0" smtClean="0">
                <a:solidFill>
                  <a:schemeClr val="tx1"/>
                </a:solidFill>
                <a:effectLst/>
                <a:latin typeface="Times New Roman" pitchFamily="18" charset="0"/>
                <a:cs typeface="Times New Roman" pitchFamily="18" charset="0"/>
              </a:rPr>
              <a:t/>
            </a:r>
            <a:br>
              <a:rPr lang="ru-RU" i="1" baseline="30000" dirty="0" smtClean="0">
                <a:solidFill>
                  <a:schemeClr val="tx1"/>
                </a:solidFill>
                <a:effectLst/>
                <a:latin typeface="Times New Roman" pitchFamily="18" charset="0"/>
                <a:cs typeface="Times New Roman" pitchFamily="18" charset="0"/>
              </a:rPr>
            </a:br>
            <a:r>
              <a:rPr lang="ru-RU" i="1" baseline="30000" dirty="0" smtClean="0">
                <a:solidFill>
                  <a:schemeClr val="tx1"/>
                </a:solidFill>
                <a:effectLst/>
                <a:latin typeface="Times New Roman" pitchFamily="18" charset="0"/>
                <a:cs typeface="Times New Roman" pitchFamily="18" charset="0"/>
              </a:rPr>
              <a:t/>
            </a:r>
            <a:br>
              <a:rPr lang="ru-RU" i="1" baseline="30000" dirty="0" smtClean="0">
                <a:solidFill>
                  <a:schemeClr val="tx1"/>
                </a:solidFill>
                <a:effectLst/>
                <a:latin typeface="Times New Roman" pitchFamily="18" charset="0"/>
                <a:cs typeface="Times New Roman" pitchFamily="18" charset="0"/>
              </a:rPr>
            </a:br>
            <a:r>
              <a:rPr lang="ru-RU" sz="2400" i="1" baseline="30000" dirty="0" smtClean="0">
                <a:solidFill>
                  <a:schemeClr val="tx1"/>
                </a:solidFill>
                <a:effectLst/>
                <a:latin typeface="Times New Roman" pitchFamily="18" charset="0"/>
                <a:cs typeface="Times New Roman" pitchFamily="18" charset="0"/>
              </a:rPr>
              <a:t/>
            </a:r>
            <a:br>
              <a:rPr lang="ru-RU" sz="2400" i="1" baseline="30000" dirty="0" smtClean="0">
                <a:solidFill>
                  <a:schemeClr val="tx1"/>
                </a:solidFill>
                <a:effectLst/>
                <a:latin typeface="Times New Roman" pitchFamily="18" charset="0"/>
                <a:cs typeface="Times New Roman" pitchFamily="18" charset="0"/>
              </a:rPr>
            </a:br>
            <a:r>
              <a:rPr lang="en-US" sz="2400" i="1" dirty="0" smtClean="0">
                <a:solidFill>
                  <a:schemeClr val="tx1"/>
                </a:solidFill>
                <a:effectLst/>
                <a:latin typeface="Times New Roman" pitchFamily="18" charset="0"/>
                <a:cs typeface="Times New Roman" pitchFamily="18" charset="0"/>
              </a:rPr>
              <a:t> </a:t>
            </a:r>
            <a:r>
              <a:rPr lang="ru-RU" sz="2400" i="1" dirty="0" smtClean="0">
                <a:solidFill>
                  <a:schemeClr val="tx1"/>
                </a:solidFill>
                <a:effectLst/>
                <a:latin typeface="Times New Roman" pitchFamily="18" charset="0"/>
                <a:cs typeface="Times New Roman" pitchFamily="18" charset="0"/>
              </a:rPr>
              <a:t>         </a:t>
            </a:r>
            <a:r>
              <a:rPr lang="en-US" i="1" dirty="0" smtClean="0">
                <a:solidFill>
                  <a:schemeClr val="tx1"/>
                </a:solidFill>
                <a:effectLst/>
                <a:latin typeface="Times New Roman" pitchFamily="18" charset="0"/>
                <a:cs typeface="Times New Roman" pitchFamily="18" charset="0"/>
              </a:rPr>
              <a:t>b</a:t>
            </a:r>
            <a:r>
              <a:rPr lang="en-US" i="1" baseline="-25000" dirty="0" smtClean="0">
                <a:solidFill>
                  <a:schemeClr val="tx1"/>
                </a:solidFill>
                <a:effectLst/>
                <a:latin typeface="Times New Roman" pitchFamily="18" charset="0"/>
                <a:cs typeface="Times New Roman" pitchFamily="18" charset="0"/>
              </a:rPr>
              <a:t>7</a:t>
            </a:r>
            <a:r>
              <a:rPr lang="en-US" i="1" dirty="0" smtClean="0">
                <a:solidFill>
                  <a:schemeClr val="tx1"/>
                </a:solidFill>
                <a:effectLst/>
                <a:latin typeface="Times New Roman" pitchFamily="18" charset="0"/>
                <a:cs typeface="Times New Roman" pitchFamily="18" charset="0"/>
              </a:rPr>
              <a:t> = b</a:t>
            </a:r>
            <a:r>
              <a:rPr lang="en-US" i="1" baseline="-25000" dirty="0" smtClean="0">
                <a:solidFill>
                  <a:schemeClr val="tx1"/>
                </a:solidFill>
                <a:effectLst/>
                <a:latin typeface="Times New Roman" pitchFamily="18" charset="0"/>
                <a:cs typeface="Times New Roman" pitchFamily="18" charset="0"/>
              </a:rPr>
              <a:t>5</a:t>
            </a:r>
            <a:r>
              <a:rPr lang="en-US" i="1" dirty="0" smtClean="0">
                <a:solidFill>
                  <a:schemeClr val="tx1"/>
                </a:solidFill>
                <a:effectLst/>
                <a:latin typeface="Times New Roman" pitchFamily="18" charset="0"/>
                <a:cs typeface="Times New Roman" pitchFamily="18" charset="0"/>
              </a:rPr>
              <a:t> · q</a:t>
            </a:r>
            <a:r>
              <a:rPr lang="en-US" i="1" baseline="30000" dirty="0" smtClean="0">
                <a:solidFill>
                  <a:schemeClr val="tx1"/>
                </a:solidFill>
                <a:effectLst/>
                <a:latin typeface="Times New Roman" pitchFamily="18" charset="0"/>
                <a:cs typeface="Times New Roman" pitchFamily="18" charset="0"/>
              </a:rPr>
              <a:t>2</a:t>
            </a:r>
            <a:r>
              <a:rPr lang="en-US" i="1" dirty="0" smtClean="0">
                <a:solidFill>
                  <a:schemeClr val="tx1"/>
                </a:solidFill>
                <a:effectLst/>
                <a:latin typeface="Times New Roman" pitchFamily="18" charset="0"/>
                <a:cs typeface="Times New Roman" pitchFamily="18" charset="0"/>
              </a:rPr>
              <a:t>,   b</a:t>
            </a:r>
            <a:r>
              <a:rPr lang="en-US" i="1" baseline="-25000" dirty="0" smtClean="0">
                <a:solidFill>
                  <a:schemeClr val="tx1"/>
                </a:solidFill>
                <a:effectLst/>
                <a:latin typeface="Times New Roman" pitchFamily="18" charset="0"/>
                <a:cs typeface="Times New Roman" pitchFamily="18" charset="0"/>
              </a:rPr>
              <a:t>7</a:t>
            </a:r>
            <a:r>
              <a:rPr lang="en-US" i="1" dirty="0" smtClean="0">
                <a:solidFill>
                  <a:schemeClr val="tx1"/>
                </a:solidFill>
                <a:effectLst/>
                <a:latin typeface="Times New Roman" pitchFamily="18" charset="0"/>
                <a:cs typeface="Times New Roman" pitchFamily="18" charset="0"/>
              </a:rPr>
              <a:t> = 48 · 4 = 192.</a:t>
            </a:r>
            <a:r>
              <a:rPr lang="ru-RU" dirty="0" smtClean="0">
                <a:solidFill>
                  <a:schemeClr val="tx1"/>
                </a:solidFill>
                <a:effectLst/>
                <a:latin typeface="Times New Roman" pitchFamily="18" charset="0"/>
                <a:cs typeface="Times New Roman" pitchFamily="18" charset="0"/>
              </a:rPr>
              <a:t/>
            </a:r>
            <a:br>
              <a:rPr lang="ru-RU" dirty="0" smtClean="0">
                <a:solidFill>
                  <a:schemeClr val="tx1"/>
                </a:solidFill>
                <a:effectLst/>
                <a:latin typeface="Times New Roman" pitchFamily="18" charset="0"/>
                <a:cs typeface="Times New Roman" pitchFamily="18" charset="0"/>
              </a:rPr>
            </a:br>
            <a:r>
              <a:rPr lang="ru-RU" dirty="0" smtClean="0">
                <a:solidFill>
                  <a:schemeClr val="tx1"/>
                </a:solidFill>
                <a:effectLst/>
                <a:latin typeface="Times New Roman" pitchFamily="18" charset="0"/>
                <a:cs typeface="Times New Roman" pitchFamily="18" charset="0"/>
              </a:rPr>
              <a:t>     </a:t>
            </a:r>
            <a:br>
              <a:rPr lang="ru-RU" dirty="0" smtClean="0">
                <a:solidFill>
                  <a:schemeClr val="tx1"/>
                </a:solidFill>
                <a:effectLst/>
                <a:latin typeface="Times New Roman" pitchFamily="18" charset="0"/>
                <a:cs typeface="Times New Roman" pitchFamily="18" charset="0"/>
              </a:rPr>
            </a:br>
            <a:r>
              <a:rPr lang="ru-RU" dirty="0" smtClean="0">
                <a:solidFill>
                  <a:schemeClr val="tx1"/>
                </a:solidFill>
                <a:effectLst/>
                <a:latin typeface="Times New Roman" pitchFamily="18" charset="0"/>
                <a:cs typeface="Times New Roman" pitchFamily="18" charset="0"/>
              </a:rPr>
              <a:t>  </a:t>
            </a:r>
            <a:r>
              <a:rPr lang="ru-RU" i="1" dirty="0" smtClean="0">
                <a:solidFill>
                  <a:schemeClr val="tx1"/>
                </a:solidFill>
                <a:effectLst/>
                <a:latin typeface="Times New Roman" pitchFamily="18" charset="0"/>
                <a:cs typeface="Times New Roman" pitchFamily="18" charset="0"/>
              </a:rPr>
              <a:t>Ответ. Существует.</a:t>
            </a:r>
            <a:r>
              <a:rPr lang="ru-RU" sz="2800" dirty="0" smtClean="0"/>
              <a:t/>
            </a:r>
            <a:br>
              <a:rPr lang="ru-RU" sz="2800" dirty="0" smtClean="0"/>
            </a:br>
            <a:endParaRPr lang="ru-RU" sz="2800" i="1" dirty="0">
              <a:solidFill>
                <a:srgbClr val="FF0000"/>
              </a:solidFill>
              <a:effectLst/>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02" y="2214554"/>
            <a:ext cx="5034501" cy="92869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313" y="1214438"/>
            <a:ext cx="6143625" cy="3500437"/>
          </a:xfrm>
        </p:spPr>
        <p:txBody>
          <a:bodyPr/>
          <a:lstStyle/>
          <a:p>
            <a:pPr algn="ctr">
              <a:defRPr/>
            </a:pPr>
            <a:r>
              <a:rPr lang="ru-RU" dirty="0" smtClean="0">
                <a:solidFill>
                  <a:srgbClr val="FF0000"/>
                </a:solidFill>
              </a:rPr>
              <a:t>  </a:t>
            </a:r>
            <a:r>
              <a:rPr lang="ru-RU" dirty="0" smtClean="0">
                <a:solidFill>
                  <a:srgbClr val="FF0000"/>
                </a:solidFill>
                <a:effectLst/>
              </a:rPr>
              <a:t>Задача № 5</a:t>
            </a:r>
            <a:br>
              <a:rPr lang="ru-RU" dirty="0" smtClean="0">
                <a:solidFill>
                  <a:srgbClr val="FF0000"/>
                </a:solidFill>
                <a:effectLst/>
              </a:rPr>
            </a:br>
            <a:r>
              <a:rPr lang="ru-RU" dirty="0" smtClean="0">
                <a:solidFill>
                  <a:schemeClr val="tx1"/>
                </a:solidFill>
                <a:effectLst/>
              </a:rPr>
              <a:t>Найдите сумму всех натуральных чисел, не превосходящих 160, которые не делятся на 4.</a:t>
            </a:r>
            <a:endParaRPr lang="ru-RU" dirty="0">
              <a:solidFill>
                <a:srgbClr val="FF0000"/>
              </a:solidFill>
              <a:effectLst/>
            </a:endParaRPr>
          </a:p>
        </p:txBody>
      </p:sp>
      <p:sp>
        <p:nvSpPr>
          <p:cNvPr id="13315" name="Содержимое 2"/>
          <p:cNvSpPr>
            <a:spLocks noGrp="1"/>
          </p:cNvSpPr>
          <p:nvPr>
            <p:ph idx="1"/>
          </p:nvPr>
        </p:nvSpPr>
        <p:spPr>
          <a:xfrm>
            <a:off x="503238" y="530225"/>
            <a:ext cx="1925637" cy="4187825"/>
          </a:xfrm>
        </p:spPr>
        <p:txBody>
          <a:bodyPr/>
          <a:lstStyle/>
          <a:p>
            <a:endParaRPr lang="ru-RU" smtClean="0"/>
          </a:p>
        </p:txBody>
      </p:sp>
      <p:pic>
        <p:nvPicPr>
          <p:cNvPr id="4" name="Рисунок 3" descr="C41-12"/>
          <p:cNvPicPr>
            <a:picLocks noChangeAspect="1" noChangeArrowheads="1"/>
          </p:cNvPicPr>
          <p:nvPr/>
        </p:nvPicPr>
        <p:blipFill>
          <a:blip r:embed="rId2"/>
          <a:srcRect/>
          <a:stretch>
            <a:fillRect/>
          </a:stretch>
        </p:blipFill>
        <p:spPr bwMode="auto">
          <a:xfrm>
            <a:off x="571500" y="571500"/>
            <a:ext cx="1809750" cy="2244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p:val>
                                            <p:fltVal val="0"/>
                                          </p:val>
                                        </p:tav>
                                        <p:tav tm="100000">
                                          <p:val>
                                            <p:strVal val="#ppt_w"/>
                                          </p:val>
                                        </p:tav>
                                      </p:tavLst>
                                    </p:anim>
                                    <p:anim calcmode="lin" valueType="num">
                                      <p:cBhvr>
                                        <p:cTn id="8" dur="5000" fill="hold"/>
                                        <p:tgtEl>
                                          <p:spTgt spid="4"/>
                                        </p:tgtEl>
                                        <p:attrNameLst>
                                          <p:attrName>ppt_h</p:attrName>
                                        </p:attrNameLst>
                                      </p:cBhvr>
                                      <p:tavLst>
                                        <p:tav tm="0">
                                          <p:val>
                                            <p:fltVal val="0"/>
                                          </p:val>
                                        </p:tav>
                                        <p:tav tm="100000">
                                          <p:val>
                                            <p:strVal val="#ppt_h"/>
                                          </p:val>
                                        </p:tav>
                                      </p:tavLst>
                                    </p:anim>
                                    <p:anim calcmode="lin" valueType="num">
                                      <p:cBhvr>
                                        <p:cTn id="9" dur="5000" fill="hold"/>
                                        <p:tgtEl>
                                          <p:spTgt spid="4"/>
                                        </p:tgtEl>
                                        <p:attrNameLst>
                                          <p:attrName>style.rotation</p:attrName>
                                        </p:attrNameLst>
                                      </p:cBhvr>
                                      <p:tavLst>
                                        <p:tav tm="0">
                                          <p:val>
                                            <p:fltVal val="360"/>
                                          </p:val>
                                        </p:tav>
                                        <p:tav tm="100000">
                                          <p:val>
                                            <p:fltVal val="0"/>
                                          </p:val>
                                        </p:tav>
                                      </p:tavLst>
                                    </p:anim>
                                    <p:animEffect transition="in" filter="fade">
                                      <p:cBhvr>
                                        <p:cTn id="10"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285728"/>
            <a:ext cx="8183562" cy="5751535"/>
          </a:xfrm>
        </p:spPr>
        <p:txBody>
          <a:bodyPr anchor="t">
            <a:normAutofit/>
          </a:bodyPr>
          <a:lstStyle/>
          <a:p>
            <a:r>
              <a:rPr lang="ru-RU" sz="2800" i="1" dirty="0" smtClean="0">
                <a:solidFill>
                  <a:srgbClr val="FF0000"/>
                </a:solidFill>
                <a:effectLst/>
              </a:rPr>
              <a:t>                          Решение</a:t>
            </a:r>
            <a:br>
              <a:rPr lang="ru-RU" sz="2800" i="1" dirty="0" smtClean="0">
                <a:solidFill>
                  <a:srgbClr val="FF0000"/>
                </a:solidFill>
                <a:effectLst/>
              </a:rPr>
            </a:br>
            <a:r>
              <a:rPr lang="ru-RU" sz="2000" i="1" dirty="0" smtClean="0">
                <a:solidFill>
                  <a:schemeClr val="tx1"/>
                </a:solidFill>
                <a:effectLst/>
                <a:latin typeface="Times New Roman" pitchFamily="18" charset="0"/>
                <a:cs typeface="Times New Roman" pitchFamily="18" charset="0"/>
              </a:rPr>
              <a:t>1. Найдём сумму всех натуральных чисел, не превосходящих 160.</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1, 2, 3, … - арифметическая прогрессия, в которой    </a:t>
            </a:r>
            <a:r>
              <a:rPr lang="en-US" sz="2000" i="1" dirty="0" smtClean="0">
                <a:solidFill>
                  <a:schemeClr val="tx1"/>
                </a:solidFill>
                <a:effectLst/>
                <a:latin typeface="Times New Roman" pitchFamily="18" charset="0"/>
                <a:cs typeface="Times New Roman" pitchFamily="18" charset="0"/>
              </a:rPr>
              <a:t>a</a:t>
            </a:r>
            <a:r>
              <a:rPr lang="en-US" sz="2000" i="1" baseline="-25000" dirty="0" smtClean="0">
                <a:solidFill>
                  <a:schemeClr val="tx1"/>
                </a:solidFill>
                <a:effectLst/>
                <a:latin typeface="Times New Roman" pitchFamily="18" charset="0"/>
                <a:cs typeface="Times New Roman" pitchFamily="18" charset="0"/>
              </a:rPr>
              <a:t>1</a:t>
            </a:r>
            <a:r>
              <a:rPr lang="en-US" sz="2000" i="1" dirty="0" smtClean="0">
                <a:solidFill>
                  <a:schemeClr val="tx1"/>
                </a:solidFill>
                <a:effectLst/>
                <a:latin typeface="Times New Roman" pitchFamily="18" charset="0"/>
                <a:cs typeface="Times New Roman" pitchFamily="18" charset="0"/>
              </a:rPr>
              <a:t> = 1, d =1, </a:t>
            </a:r>
            <a:r>
              <a:rPr lang="ru-RU" sz="2000" i="1" dirty="0" smtClean="0">
                <a:solidFill>
                  <a:schemeClr val="tx1"/>
                </a:solidFill>
                <a:effectLst/>
                <a:latin typeface="Times New Roman" pitchFamily="18" charset="0"/>
                <a:cs typeface="Times New Roman" pitchFamily="18" charset="0"/>
              </a:rPr>
              <a:t>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en-US" sz="2000" i="1" dirty="0" smtClean="0">
                <a:solidFill>
                  <a:schemeClr val="tx1"/>
                </a:solidFill>
                <a:effectLst/>
                <a:latin typeface="Times New Roman" pitchFamily="18" charset="0"/>
                <a:cs typeface="Times New Roman" pitchFamily="18" charset="0"/>
              </a:rPr>
              <a:t>a</a:t>
            </a:r>
            <a:r>
              <a:rPr lang="en-US" sz="2000" i="1" baseline="-25000" dirty="0" smtClean="0">
                <a:solidFill>
                  <a:schemeClr val="tx1"/>
                </a:solidFill>
                <a:effectLst/>
                <a:latin typeface="Times New Roman" pitchFamily="18" charset="0"/>
                <a:cs typeface="Times New Roman" pitchFamily="18" charset="0"/>
              </a:rPr>
              <a:t>160</a:t>
            </a:r>
            <a:r>
              <a:rPr lang="en-US" sz="2000" i="1" dirty="0" smtClean="0">
                <a:solidFill>
                  <a:schemeClr val="tx1"/>
                </a:solidFill>
                <a:effectLst/>
                <a:latin typeface="Times New Roman" pitchFamily="18" charset="0"/>
                <a:cs typeface="Times New Roman" pitchFamily="18" charset="0"/>
              </a:rPr>
              <a:t> = 160</a:t>
            </a:r>
            <a:r>
              <a:rPr lang="ru-RU" sz="2000" i="1" dirty="0" smtClean="0">
                <a:solidFill>
                  <a:schemeClr val="tx1"/>
                </a:solidFill>
                <a:effectLst/>
                <a:latin typeface="Times New Roman" pitchFamily="18" charset="0"/>
                <a:cs typeface="Times New Roman" pitchFamily="18" charset="0"/>
              </a:rPr>
              <a:t>.  Воспользуемся формулой                            .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2. </a:t>
            </a:r>
            <a:r>
              <a:rPr lang="ru-RU" sz="1800" i="1" dirty="0" smtClean="0">
                <a:solidFill>
                  <a:schemeClr val="tx1"/>
                </a:solidFill>
                <a:effectLst/>
                <a:latin typeface="Times New Roman" pitchFamily="18" charset="0"/>
                <a:cs typeface="Times New Roman" pitchFamily="18" charset="0"/>
              </a:rPr>
              <a:t>Найдём сумму всех натуральных чисел, кратных 4 и не превосходящих 160.</a:t>
            </a:r>
            <a:br>
              <a:rPr lang="ru-RU" sz="1800" i="1" dirty="0" smtClean="0">
                <a:solidFill>
                  <a:schemeClr val="tx1"/>
                </a:solidFill>
                <a:effectLst/>
                <a:latin typeface="Times New Roman" pitchFamily="18" charset="0"/>
                <a:cs typeface="Times New Roman" pitchFamily="18" charset="0"/>
              </a:rPr>
            </a:br>
            <a:r>
              <a:rPr lang="ru-RU" sz="1800" i="1" dirty="0" smtClean="0">
                <a:solidFill>
                  <a:schemeClr val="tx1"/>
                </a:solidFill>
                <a:effectLst/>
                <a:latin typeface="Times New Roman" pitchFamily="18" charset="0"/>
                <a:cs typeface="Times New Roman" pitchFamily="18" charset="0"/>
              </a:rPr>
              <a:t>последовательность </a:t>
            </a:r>
            <a:r>
              <a:rPr lang="en-US" sz="1800" i="1" dirty="0" smtClean="0">
                <a:solidFill>
                  <a:schemeClr val="tx1"/>
                </a:solidFill>
                <a:effectLst/>
                <a:latin typeface="Times New Roman" pitchFamily="18" charset="0"/>
                <a:cs typeface="Times New Roman" pitchFamily="18" charset="0"/>
              </a:rPr>
              <a:t>(</a:t>
            </a:r>
            <a:r>
              <a:rPr lang="ru-RU" sz="1800" i="1" dirty="0" smtClean="0">
                <a:solidFill>
                  <a:schemeClr val="tx1"/>
                </a:solidFill>
                <a:effectLst/>
                <a:latin typeface="Times New Roman" pitchFamily="18" charset="0"/>
                <a:cs typeface="Times New Roman" pitchFamily="18" charset="0"/>
              </a:rPr>
              <a:t>с</a:t>
            </a:r>
            <a:r>
              <a:rPr lang="en-US" sz="1800" i="1" baseline="-25000" dirty="0" smtClean="0">
                <a:solidFill>
                  <a:schemeClr val="tx1"/>
                </a:solidFill>
                <a:effectLst/>
                <a:latin typeface="Times New Roman" pitchFamily="18" charset="0"/>
                <a:cs typeface="Times New Roman" pitchFamily="18" charset="0"/>
              </a:rPr>
              <a:t>n</a:t>
            </a:r>
            <a:r>
              <a:rPr lang="en-US" sz="1800" i="1" dirty="0" smtClean="0">
                <a:solidFill>
                  <a:schemeClr val="tx1"/>
                </a:solidFill>
                <a:effectLst/>
                <a:latin typeface="Times New Roman" pitchFamily="18" charset="0"/>
                <a:cs typeface="Times New Roman" pitchFamily="18" charset="0"/>
              </a:rPr>
              <a:t>) </a:t>
            </a:r>
            <a:r>
              <a:rPr lang="ru-RU" sz="1800" i="1" dirty="0" smtClean="0">
                <a:solidFill>
                  <a:schemeClr val="tx1"/>
                </a:solidFill>
                <a:effectLst/>
                <a:latin typeface="Times New Roman" pitchFamily="18" charset="0"/>
                <a:cs typeface="Times New Roman" pitchFamily="18" charset="0"/>
              </a:rPr>
              <a:t>чисел, кратных 4, задаётся формулой </a:t>
            </a:r>
            <a:r>
              <a:rPr lang="en-US" sz="1800" i="1" dirty="0" err="1" smtClean="0">
                <a:solidFill>
                  <a:schemeClr val="tx1"/>
                </a:solidFill>
                <a:effectLst/>
                <a:latin typeface="Times New Roman" pitchFamily="18" charset="0"/>
                <a:cs typeface="Times New Roman" pitchFamily="18" charset="0"/>
              </a:rPr>
              <a:t>c</a:t>
            </a:r>
            <a:r>
              <a:rPr lang="en-US" sz="1800" i="1" baseline="-25000" dirty="0" err="1" smtClean="0">
                <a:solidFill>
                  <a:schemeClr val="tx1"/>
                </a:solidFill>
                <a:effectLst/>
                <a:latin typeface="Times New Roman" pitchFamily="18" charset="0"/>
                <a:cs typeface="Times New Roman" pitchFamily="18" charset="0"/>
              </a:rPr>
              <a:t>n</a:t>
            </a:r>
            <a:r>
              <a:rPr lang="en-US" sz="1800" i="1" baseline="-25000" dirty="0" smtClean="0">
                <a:solidFill>
                  <a:schemeClr val="tx1"/>
                </a:solidFill>
                <a:effectLst/>
                <a:latin typeface="Times New Roman" pitchFamily="18" charset="0"/>
                <a:cs typeface="Times New Roman" pitchFamily="18" charset="0"/>
              </a:rPr>
              <a:t> </a:t>
            </a:r>
            <a:r>
              <a:rPr lang="en-US" sz="1800" i="1" dirty="0" smtClean="0">
                <a:solidFill>
                  <a:schemeClr val="tx1"/>
                </a:solidFill>
                <a:effectLst/>
                <a:latin typeface="Times New Roman" pitchFamily="18" charset="0"/>
                <a:cs typeface="Times New Roman" pitchFamily="18" charset="0"/>
              </a:rPr>
              <a:t>= 4n </a:t>
            </a:r>
            <a:r>
              <a:rPr lang="ru-RU" sz="2000" i="1" dirty="0" smtClean="0">
                <a:solidFill>
                  <a:schemeClr val="tx1"/>
                </a:solidFill>
                <a:effectLst/>
                <a:latin typeface="Times New Roman" pitchFamily="18" charset="0"/>
                <a:cs typeface="Times New Roman" pitchFamily="18" charset="0"/>
              </a:rPr>
              <a:t>.</a:t>
            </a:r>
            <a:r>
              <a:rPr lang="ru-RU" sz="2000" i="1" dirty="0" smtClean="0">
                <a:solidFill>
                  <a:schemeClr val="tx1"/>
                </a:solidFill>
                <a:latin typeface="Times New Roman" pitchFamily="18" charset="0"/>
                <a:cs typeface="Times New Roman" pitchFamily="18" charset="0"/>
              </a:rPr>
              <a:t/>
            </a:r>
            <a:br>
              <a:rPr lang="ru-RU" sz="2000" i="1" dirty="0" smtClean="0">
                <a:solidFill>
                  <a:schemeClr val="tx1"/>
                </a:solidFill>
                <a:latin typeface="Times New Roman" pitchFamily="18" charset="0"/>
                <a:cs typeface="Times New Roman" pitchFamily="18" charset="0"/>
              </a:rPr>
            </a:br>
            <a:r>
              <a:rPr lang="ru-RU" sz="1800" i="1" dirty="0" smtClean="0">
                <a:solidFill>
                  <a:schemeClr val="tx1"/>
                </a:solidFill>
                <a:latin typeface="Times New Roman" pitchFamily="18" charset="0"/>
                <a:cs typeface="Times New Roman" pitchFamily="18" charset="0"/>
              </a:rPr>
              <a:t>(</a:t>
            </a:r>
            <a:r>
              <a:rPr lang="en-US" sz="1800" i="1" dirty="0" err="1" smtClean="0">
                <a:solidFill>
                  <a:schemeClr val="tx1"/>
                </a:solidFill>
                <a:latin typeface="Times New Roman" pitchFamily="18" charset="0"/>
                <a:cs typeface="Times New Roman" pitchFamily="18" charset="0"/>
              </a:rPr>
              <a:t>c</a:t>
            </a:r>
            <a:r>
              <a:rPr lang="en-US" sz="1800" i="1" baseline="-25000" dirty="0" err="1" smtClean="0">
                <a:solidFill>
                  <a:schemeClr val="tx1"/>
                </a:solidFill>
                <a:latin typeface="Times New Roman" pitchFamily="18" charset="0"/>
                <a:cs typeface="Times New Roman" pitchFamily="18" charset="0"/>
              </a:rPr>
              <a:t>n</a:t>
            </a:r>
            <a:r>
              <a:rPr lang="en-US" sz="1800" i="1" baseline="-25000" dirty="0" smtClean="0">
                <a:solidFill>
                  <a:schemeClr val="tx1"/>
                </a:solidFill>
                <a:latin typeface="Times New Roman" pitchFamily="18" charset="0"/>
                <a:cs typeface="Times New Roman" pitchFamily="18" charset="0"/>
              </a:rPr>
              <a:t> </a:t>
            </a:r>
            <a:r>
              <a:rPr lang="ru-RU" sz="1800" i="1" dirty="0" smtClean="0">
                <a:solidFill>
                  <a:schemeClr val="tx1"/>
                </a:solidFill>
                <a:effectLst/>
                <a:latin typeface="Times New Roman" pitchFamily="18" charset="0"/>
                <a:cs typeface="Times New Roman" pitchFamily="18" charset="0"/>
              </a:rPr>
              <a:t>) - арифметическая прогрессия, в которой </a:t>
            </a:r>
            <a:r>
              <a:rPr lang="en-US" sz="1800" i="1" dirty="0" smtClean="0">
                <a:solidFill>
                  <a:schemeClr val="tx1"/>
                </a:solidFill>
                <a:effectLst/>
                <a:latin typeface="Times New Roman" pitchFamily="18" charset="0"/>
                <a:cs typeface="Times New Roman" pitchFamily="18" charset="0"/>
              </a:rPr>
              <a:t>c</a:t>
            </a:r>
            <a:r>
              <a:rPr lang="en-US" sz="1800" i="1" baseline="-25000" dirty="0" smtClean="0">
                <a:solidFill>
                  <a:schemeClr val="tx1"/>
                </a:solidFill>
                <a:effectLst/>
                <a:latin typeface="Times New Roman" pitchFamily="18" charset="0"/>
                <a:cs typeface="Times New Roman" pitchFamily="18" charset="0"/>
              </a:rPr>
              <a:t>1</a:t>
            </a:r>
            <a:r>
              <a:rPr lang="en-US" sz="1800" i="1" dirty="0" smtClean="0">
                <a:solidFill>
                  <a:schemeClr val="tx1"/>
                </a:solidFill>
                <a:effectLst/>
                <a:latin typeface="Times New Roman" pitchFamily="18" charset="0"/>
                <a:cs typeface="Times New Roman" pitchFamily="18" charset="0"/>
              </a:rPr>
              <a:t> = 4</a:t>
            </a:r>
            <a:r>
              <a:rPr lang="ru-RU" sz="1800" i="1" dirty="0" smtClean="0">
                <a:solidFill>
                  <a:schemeClr val="tx1"/>
                </a:solidFill>
                <a:effectLst/>
                <a:latin typeface="Times New Roman" pitchFamily="18" charset="0"/>
                <a:cs typeface="Times New Roman" pitchFamily="18" charset="0"/>
              </a:rPr>
              <a:t>, </a:t>
            </a:r>
            <a:r>
              <a:rPr lang="en-US" sz="1800" i="1" dirty="0" smtClean="0">
                <a:solidFill>
                  <a:schemeClr val="tx1"/>
                </a:solidFill>
                <a:effectLst/>
                <a:latin typeface="Times New Roman" pitchFamily="18" charset="0"/>
                <a:cs typeface="Times New Roman" pitchFamily="18" charset="0"/>
              </a:rPr>
              <a:t>d = 4</a:t>
            </a:r>
            <a:r>
              <a:rPr lang="ru-RU" sz="1800" i="1" dirty="0" smtClean="0">
                <a:solidFill>
                  <a:schemeClr val="tx1"/>
                </a:solidFill>
                <a:effectLst/>
                <a:latin typeface="Times New Roman" pitchFamily="18" charset="0"/>
                <a:cs typeface="Times New Roman" pitchFamily="18" charset="0"/>
              </a:rPr>
              <a:t>, </a:t>
            </a:r>
            <a:r>
              <a:rPr lang="en-US" sz="1800" i="1" dirty="0" err="1" smtClean="0">
                <a:solidFill>
                  <a:schemeClr val="tx1"/>
                </a:solidFill>
                <a:effectLst/>
                <a:latin typeface="Times New Roman" pitchFamily="18" charset="0"/>
                <a:cs typeface="Times New Roman" pitchFamily="18" charset="0"/>
              </a:rPr>
              <a:t>c</a:t>
            </a:r>
            <a:r>
              <a:rPr lang="en-US" sz="1800" i="1" baseline="-25000" dirty="0" err="1" smtClean="0">
                <a:solidFill>
                  <a:schemeClr val="tx1"/>
                </a:solidFill>
                <a:effectLst/>
                <a:latin typeface="Times New Roman" pitchFamily="18" charset="0"/>
                <a:cs typeface="Times New Roman" pitchFamily="18" charset="0"/>
              </a:rPr>
              <a:t>n</a:t>
            </a:r>
            <a:r>
              <a:rPr lang="en-US" sz="1800" i="1" baseline="-25000" dirty="0" smtClean="0">
                <a:solidFill>
                  <a:schemeClr val="tx1"/>
                </a:solidFill>
                <a:effectLst/>
                <a:latin typeface="Times New Roman" pitchFamily="18" charset="0"/>
                <a:cs typeface="Times New Roman" pitchFamily="18" charset="0"/>
              </a:rPr>
              <a:t> </a:t>
            </a:r>
            <a:r>
              <a:rPr lang="en-US" sz="1800" i="1" dirty="0" smtClean="0">
                <a:solidFill>
                  <a:schemeClr val="tx1"/>
                </a:solidFill>
                <a:effectLst/>
                <a:latin typeface="Times New Roman" pitchFamily="18" charset="0"/>
                <a:cs typeface="Times New Roman" pitchFamily="18" charset="0"/>
              </a:rPr>
              <a:t>= 160</a:t>
            </a:r>
            <a:r>
              <a:rPr lang="ru-RU" sz="1800" i="1" baseline="-25000" dirty="0" smtClean="0">
                <a:solidFill>
                  <a:schemeClr val="tx1"/>
                </a:solidFill>
                <a:effectLst/>
                <a:latin typeface="Times New Roman" pitchFamily="18" charset="0"/>
                <a:cs typeface="Times New Roman" pitchFamily="18" charset="0"/>
              </a:rPr>
              <a:t> , </a:t>
            </a:r>
            <a:r>
              <a:rPr lang="en-US" sz="1800" i="1" dirty="0" smtClean="0">
                <a:solidFill>
                  <a:schemeClr val="tx1"/>
                </a:solidFill>
                <a:effectLst/>
                <a:latin typeface="Times New Roman" pitchFamily="18" charset="0"/>
                <a:cs typeface="Times New Roman" pitchFamily="18" charset="0"/>
              </a:rPr>
              <a:t>n  = 160 : 4.</a:t>
            </a:r>
            <a:br>
              <a:rPr lang="en-US" sz="1800" i="1" dirty="0" smtClean="0">
                <a:solidFill>
                  <a:schemeClr val="tx1"/>
                </a:solidFill>
                <a:effectLst/>
                <a:latin typeface="Times New Roman" pitchFamily="18" charset="0"/>
                <a:cs typeface="Times New Roman" pitchFamily="18" charset="0"/>
              </a:rPr>
            </a:br>
            <a:r>
              <a:rPr lang="en-US" sz="1800" i="1" dirty="0" smtClean="0">
                <a:solidFill>
                  <a:schemeClr val="tx1"/>
                </a:solidFill>
                <a:effectLst/>
                <a:latin typeface="Times New Roman" pitchFamily="18" charset="0"/>
                <a:cs typeface="Times New Roman" pitchFamily="18" charset="0"/>
              </a:rPr>
              <a:t>n  = 40.</a:t>
            </a:r>
            <a:r>
              <a:rPr lang="en-US" sz="1800" i="1" dirty="0" smtClean="0">
                <a:solidFill>
                  <a:schemeClr val="tx1"/>
                </a:solidFill>
                <a:latin typeface="Times New Roman" pitchFamily="18" charset="0"/>
                <a:cs typeface="Times New Roman" pitchFamily="18" charset="0"/>
              </a:rPr>
              <a:t/>
            </a:r>
            <a:br>
              <a:rPr lang="en-US" sz="1800" i="1" dirty="0" smtClean="0">
                <a:solidFill>
                  <a:schemeClr val="tx1"/>
                </a:solidFill>
                <a:latin typeface="Times New Roman" pitchFamily="18" charset="0"/>
                <a:cs typeface="Times New Roman" pitchFamily="18" charset="0"/>
              </a:rPr>
            </a:br>
            <a:r>
              <a:rPr lang="en-US" sz="1800" i="1" dirty="0" smtClean="0">
                <a:solidFill>
                  <a:schemeClr val="tx1"/>
                </a:solidFill>
                <a:latin typeface="Times New Roman" pitchFamily="18" charset="0"/>
                <a:cs typeface="Times New Roman" pitchFamily="18" charset="0"/>
              </a:rPr>
              <a:t/>
            </a:r>
            <a:br>
              <a:rPr lang="en-US" sz="1800" i="1" dirty="0" smtClean="0">
                <a:solidFill>
                  <a:schemeClr val="tx1"/>
                </a:solidFill>
                <a:latin typeface="Times New Roman" pitchFamily="18" charset="0"/>
                <a:cs typeface="Times New Roman" pitchFamily="18" charset="0"/>
              </a:rPr>
            </a:br>
            <a:r>
              <a:rPr lang="en-US" sz="1800" i="1" dirty="0" smtClean="0">
                <a:solidFill>
                  <a:schemeClr val="tx1"/>
                </a:solidFill>
                <a:latin typeface="Times New Roman" pitchFamily="18" charset="0"/>
                <a:cs typeface="Times New Roman" pitchFamily="18" charset="0"/>
              </a:rPr>
              <a:t/>
            </a:r>
            <a:br>
              <a:rPr lang="en-US" sz="1800" i="1" dirty="0" smtClean="0">
                <a:solidFill>
                  <a:schemeClr val="tx1"/>
                </a:solidFill>
                <a:latin typeface="Times New Roman" pitchFamily="18" charset="0"/>
                <a:cs typeface="Times New Roman" pitchFamily="18" charset="0"/>
              </a:rPr>
            </a:br>
            <a:r>
              <a:rPr lang="en-US" sz="1800" i="1" dirty="0" smtClean="0">
                <a:solidFill>
                  <a:schemeClr val="tx1"/>
                </a:solidFill>
                <a:effectLst/>
                <a:latin typeface="Times New Roman" pitchFamily="18" charset="0"/>
                <a:cs typeface="Times New Roman" pitchFamily="18" charset="0"/>
              </a:rPr>
              <a:t>3. </a:t>
            </a:r>
            <a:r>
              <a:rPr lang="ru-RU" sz="1800" i="1" dirty="0" smtClean="0">
                <a:solidFill>
                  <a:schemeClr val="tx1"/>
                </a:solidFill>
                <a:effectLst/>
                <a:latin typeface="Times New Roman" pitchFamily="18" charset="0"/>
                <a:cs typeface="Times New Roman" pitchFamily="18" charset="0"/>
              </a:rPr>
              <a:t>Найдём сумму всех натуральных чисел, не превосходящих 160, которые не делятся на 4. Эта сумма равна сумме всех натуральных чисел, не превосходящих 160, без суммы натуральных чисел, кратных 4, т.е.</a:t>
            </a:r>
            <a:br>
              <a:rPr lang="ru-RU" sz="1800" i="1" dirty="0" smtClean="0">
                <a:solidFill>
                  <a:schemeClr val="tx1"/>
                </a:solidFill>
                <a:effectLst/>
                <a:latin typeface="Times New Roman" pitchFamily="18" charset="0"/>
                <a:cs typeface="Times New Roman" pitchFamily="18" charset="0"/>
              </a:rPr>
            </a:br>
            <a:r>
              <a:rPr lang="ru-RU" sz="1800" i="1" dirty="0" smtClean="0">
                <a:solidFill>
                  <a:schemeClr val="tx1"/>
                </a:solidFill>
                <a:effectLst/>
                <a:latin typeface="Times New Roman" pitchFamily="18" charset="0"/>
                <a:cs typeface="Times New Roman" pitchFamily="18" charset="0"/>
              </a:rPr>
              <a:t>                              12 880 – 3280 = 9600. </a:t>
            </a:r>
            <a:br>
              <a:rPr lang="ru-RU" sz="1800" i="1" dirty="0" smtClean="0">
                <a:solidFill>
                  <a:schemeClr val="tx1"/>
                </a:solidFill>
                <a:effectLst/>
                <a:latin typeface="Times New Roman" pitchFamily="18" charset="0"/>
                <a:cs typeface="Times New Roman" pitchFamily="18" charset="0"/>
              </a:rPr>
            </a:br>
            <a:r>
              <a:rPr lang="ru-RU" sz="1800" i="1" dirty="0" smtClean="0">
                <a:solidFill>
                  <a:schemeClr val="tx1"/>
                </a:solidFill>
                <a:effectLst/>
                <a:latin typeface="Times New Roman" pitchFamily="18" charset="0"/>
                <a:cs typeface="Times New Roman" pitchFamily="18" charset="0"/>
              </a:rPr>
              <a:t>Ответ. Сумма всех натуральных чисел, не превосходящих 160, которые не делятся на 4,  равна 9600.</a:t>
            </a:r>
            <a:endParaRPr lang="ru-RU" sz="1800" i="1" dirty="0">
              <a:solidFill>
                <a:schemeClr val="tx1"/>
              </a:solidFill>
              <a:effectLst/>
              <a:latin typeface="Times New Roman" pitchFamily="18" charset="0"/>
              <a:cs typeface="Times New Roman" pitchFamily="18" charset="0"/>
            </a:endParaRPr>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788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86314" y="1571612"/>
            <a:ext cx="1571636" cy="497241"/>
          </a:xfrm>
          <a:prstGeom prst="rect">
            <a:avLst/>
          </a:prstGeom>
          <a:noFill/>
        </p:spPr>
      </p:pic>
      <p:sp>
        <p:nvSpPr>
          <p:cNvPr id="37891" name="Rectangle 3"/>
          <p:cNvSpPr>
            <a:spLocks noChangeArrowheads="1"/>
          </p:cNvSpPr>
          <p:nvPr/>
        </p:nvSpPr>
        <p:spPr bwMode="auto">
          <a:xfrm>
            <a:off x="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78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789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57224" y="2000240"/>
            <a:ext cx="4362450" cy="552450"/>
          </a:xfrm>
          <a:prstGeom prst="rect">
            <a:avLst/>
          </a:prstGeom>
          <a:noFill/>
        </p:spPr>
      </p:pic>
      <p:sp>
        <p:nvSpPr>
          <p:cNvPr id="37894" name="Rectangle 6"/>
          <p:cNvSpPr>
            <a:spLocks noChangeArrowheads="1"/>
          </p:cNvSpPr>
          <p:nvPr/>
        </p:nvSpPr>
        <p:spPr bwMode="auto">
          <a:xfrm>
            <a:off x="0" y="1009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78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789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1472" y="3786190"/>
            <a:ext cx="3933825" cy="552450"/>
          </a:xfrm>
          <a:prstGeom prst="rect">
            <a:avLst/>
          </a:prstGeom>
          <a:noFill/>
        </p:spPr>
      </p:pic>
      <p:sp>
        <p:nvSpPr>
          <p:cNvPr id="37897" name="Rectangle 9"/>
          <p:cNvSpPr>
            <a:spLocks noChangeArrowheads="1"/>
          </p:cNvSpPr>
          <p:nvPr/>
        </p:nvSpPr>
        <p:spPr bwMode="auto">
          <a:xfrm>
            <a:off x="0" y="1009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1750" y="428625"/>
            <a:ext cx="6429375" cy="5214938"/>
          </a:xfrm>
        </p:spPr>
        <p:txBody>
          <a:bodyPr>
            <a:normAutofit fontScale="90000"/>
          </a:bodyPr>
          <a:lstStyle/>
          <a:p>
            <a:pPr indent="354013">
              <a:defRPr/>
            </a:pPr>
            <a:r>
              <a:rPr lang="ru-RU" dirty="0" smtClean="0">
                <a:solidFill>
                  <a:srgbClr val="FF0000"/>
                </a:solidFill>
                <a:effectLst/>
              </a:rPr>
              <a:t>        Задача № 6</a:t>
            </a:r>
            <a:br>
              <a:rPr lang="ru-RU" dirty="0" smtClean="0">
                <a:solidFill>
                  <a:srgbClr val="FF0000"/>
                </a:solidFill>
                <a:effectLst/>
              </a:rPr>
            </a:br>
            <a:r>
              <a:rPr lang="ru-RU" dirty="0" smtClean="0">
                <a:solidFill>
                  <a:srgbClr val="FF0000"/>
                </a:solidFill>
                <a:effectLst/>
              </a:rPr>
              <a:t>   </a:t>
            </a:r>
            <a:r>
              <a:rPr lang="ru-RU" dirty="0" smtClean="0">
                <a:solidFill>
                  <a:schemeClr val="tx1"/>
                </a:solidFill>
                <a:effectLst/>
              </a:rPr>
              <a:t>В геометрической прогрессии    сумма первого   и   второго членов равна 132, а сумма  второго    и третьего членов равна 110. Найдите первые три члена этой прогрессии.</a:t>
            </a:r>
            <a:endParaRPr lang="ru-RU" dirty="0">
              <a:solidFill>
                <a:srgbClr val="FF0000"/>
              </a:solidFill>
              <a:effectLst/>
            </a:endParaRPr>
          </a:p>
        </p:txBody>
      </p:sp>
      <p:pic>
        <p:nvPicPr>
          <p:cNvPr id="4" name="Содержимое 3" descr="j0088510"/>
          <p:cNvPicPr>
            <a:picLocks noGrp="1"/>
          </p:cNvPicPr>
          <p:nvPr>
            <p:ph idx="1"/>
          </p:nvPr>
        </p:nvPicPr>
        <p:blipFill>
          <a:blip r:embed="rId2"/>
          <a:srcRect/>
          <a:stretch>
            <a:fillRect/>
          </a:stretch>
        </p:blipFill>
        <p:spPr>
          <a:xfrm>
            <a:off x="428625" y="785813"/>
            <a:ext cx="2214563" cy="27146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57166"/>
            <a:ext cx="8183562" cy="5680097"/>
          </a:xfrm>
        </p:spPr>
        <p:txBody>
          <a:bodyPr anchor="t">
            <a:normAutofit/>
          </a:bodyPr>
          <a:lstStyle/>
          <a:p>
            <a:r>
              <a:rPr lang="ru-RU" sz="2400" dirty="0" smtClean="0">
                <a:solidFill>
                  <a:srgbClr val="FF0000"/>
                </a:solidFill>
              </a:rPr>
              <a:t>                        Решение</a:t>
            </a:r>
            <a:br>
              <a:rPr lang="ru-RU" sz="2400" dirty="0" smtClean="0">
                <a:solidFill>
                  <a:srgbClr val="FF0000"/>
                </a:solidFill>
              </a:rPr>
            </a:br>
            <a:r>
              <a:rPr lang="ru-RU" sz="2000" i="1" dirty="0" smtClean="0">
                <a:solidFill>
                  <a:schemeClr val="tx1"/>
                </a:solidFill>
                <a:effectLst/>
                <a:latin typeface="Times New Roman" pitchFamily="18" charset="0"/>
                <a:cs typeface="Times New Roman" pitchFamily="18" charset="0"/>
              </a:rPr>
              <a:t>По характеристическому свойству геометрической прогрессии</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По условию задачи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1</a:t>
            </a:r>
            <a:r>
              <a:rPr lang="en-US" sz="2000" i="1" dirty="0" smtClean="0">
                <a:solidFill>
                  <a:schemeClr val="tx1"/>
                </a:solidFill>
                <a:effectLst/>
                <a:latin typeface="Times New Roman" pitchFamily="18" charset="0"/>
                <a:cs typeface="Times New Roman" pitchFamily="18" charset="0"/>
              </a:rPr>
              <a:t> + 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132,</a:t>
            </a:r>
            <a:r>
              <a:rPr lang="en-US" sz="2000" i="1" dirty="0" smtClean="0">
                <a:solidFill>
                  <a:schemeClr val="tx1"/>
                </a:solidFill>
                <a:effectLst/>
                <a:latin typeface="Times New Roman" pitchFamily="18" charset="0"/>
                <a:cs typeface="Times New Roman" pitchFamily="18" charset="0"/>
              </a:rPr>
              <a:t>          b</a:t>
            </a:r>
            <a:r>
              <a:rPr lang="en-US" sz="2000" i="1" baseline="-25000" dirty="0" smtClean="0">
                <a:solidFill>
                  <a:schemeClr val="tx1"/>
                </a:solidFill>
                <a:effectLst/>
                <a:latin typeface="Times New Roman" pitchFamily="18" charset="0"/>
                <a:cs typeface="Times New Roman" pitchFamily="18" charset="0"/>
              </a:rPr>
              <a:t>1</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132</a:t>
            </a:r>
            <a:r>
              <a:rPr lang="en-US" sz="2000" i="1" dirty="0" smtClean="0">
                <a:solidFill>
                  <a:schemeClr val="tx1"/>
                </a:solidFill>
                <a:effectLst/>
                <a:latin typeface="Times New Roman" pitchFamily="18" charset="0"/>
                <a:cs typeface="Times New Roman" pitchFamily="18" charset="0"/>
              </a:rPr>
              <a:t> – 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a:t>
            </a:r>
            <a:r>
              <a:rPr lang="ru-RU" sz="2000" dirty="0" smtClean="0">
                <a:solidFill>
                  <a:schemeClr val="tx1"/>
                </a:solidFill>
                <a:effectLst/>
                <a:latin typeface="Times New Roman" pitchFamily="18" charset="0"/>
                <a:cs typeface="Times New Roman" pitchFamily="18" charset="0"/>
              </a:rPr>
              <a:t/>
            </a:r>
            <a:br>
              <a:rPr lang="ru-RU" sz="2000" dirty="0" smtClean="0">
                <a:solidFill>
                  <a:schemeClr val="tx1"/>
                </a:solidFill>
                <a:effectLst/>
                <a:latin typeface="Times New Roman" pitchFamily="18" charset="0"/>
                <a:cs typeface="Times New Roman" pitchFamily="18" charset="0"/>
              </a:rPr>
            </a:br>
            <a:r>
              <a:rPr lang="ru-RU" sz="2000" dirty="0" smtClean="0">
                <a:solidFill>
                  <a:schemeClr val="tx1"/>
                </a:solidFill>
                <a:effectLst/>
                <a:latin typeface="Times New Roman" pitchFamily="18" charset="0"/>
                <a:cs typeface="Times New Roman" pitchFamily="18" charset="0"/>
              </a:rPr>
              <a:t>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 + b</a:t>
            </a:r>
            <a:r>
              <a:rPr lang="en-US" sz="2000" i="1" baseline="-25000" dirty="0" smtClean="0">
                <a:solidFill>
                  <a:schemeClr val="tx1"/>
                </a:solidFill>
                <a:effectLst/>
                <a:latin typeface="Times New Roman" pitchFamily="18" charset="0"/>
                <a:cs typeface="Times New Roman" pitchFamily="18" charset="0"/>
              </a:rPr>
              <a:t>3</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110</a:t>
            </a:r>
            <a:r>
              <a:rPr lang="en-US" sz="2000" i="1" dirty="0" smtClean="0">
                <a:solidFill>
                  <a:schemeClr val="tx1"/>
                </a:solidFill>
                <a:effectLst/>
                <a:latin typeface="Times New Roman" pitchFamily="18" charset="0"/>
                <a:cs typeface="Times New Roman" pitchFamily="18" charset="0"/>
              </a:rPr>
              <a:t>,         </a:t>
            </a:r>
            <a:r>
              <a:rPr lang="ru-RU" sz="2000" i="1" dirty="0" smtClean="0">
                <a:solidFill>
                  <a:schemeClr val="tx1"/>
                </a:solidFill>
                <a:effectLst/>
                <a:latin typeface="Times New Roman" pitchFamily="18" charset="0"/>
                <a:cs typeface="Times New Roman" pitchFamily="18" charset="0"/>
              </a:rPr>
              <a:t>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3</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110</a:t>
            </a:r>
            <a:r>
              <a:rPr lang="en-US" sz="2000" i="1" dirty="0" smtClean="0">
                <a:solidFill>
                  <a:schemeClr val="tx1"/>
                </a:solidFill>
                <a:effectLst/>
                <a:latin typeface="Times New Roman" pitchFamily="18" charset="0"/>
                <a:cs typeface="Times New Roman" pitchFamily="18" charset="0"/>
              </a:rPr>
              <a:t> – 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a:t>
            </a: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Перемножив уравнения, получим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1 </a:t>
            </a:r>
            <a:r>
              <a:rPr lang="en-US" sz="2000" i="1" dirty="0" smtClean="0">
                <a:solidFill>
                  <a:schemeClr val="tx1"/>
                </a:solidFill>
                <a:effectLst/>
                <a:latin typeface="Times New Roman" pitchFamily="18" charset="0"/>
                <a:cs typeface="Times New Roman" pitchFamily="18" charset="0"/>
              </a:rPr>
              <a:t>· b</a:t>
            </a:r>
            <a:r>
              <a:rPr lang="en-US" sz="2000" i="1" baseline="-25000" dirty="0" smtClean="0">
                <a:solidFill>
                  <a:schemeClr val="tx1"/>
                </a:solidFill>
                <a:effectLst/>
                <a:latin typeface="Times New Roman" pitchFamily="18" charset="0"/>
                <a:cs typeface="Times New Roman" pitchFamily="18" charset="0"/>
              </a:rPr>
              <a:t>3</a:t>
            </a:r>
            <a:r>
              <a:rPr lang="en-US" sz="2000" i="1" dirty="0" smtClean="0">
                <a:solidFill>
                  <a:schemeClr val="tx1"/>
                </a:solidFill>
                <a:effectLst/>
                <a:latin typeface="Times New Roman" pitchFamily="18" charset="0"/>
                <a:cs typeface="Times New Roman" pitchFamily="18" charset="0"/>
              </a:rPr>
              <a:t> =</a:t>
            </a:r>
            <a:r>
              <a:rPr lang="en-US" sz="2000" dirty="0" smtClean="0">
                <a:solidFill>
                  <a:schemeClr val="tx1"/>
                </a:solidFill>
                <a:effectLst/>
                <a:latin typeface="Times New Roman" pitchFamily="18" charset="0"/>
                <a:cs typeface="Times New Roman" pitchFamily="18" charset="0"/>
              </a:rPr>
              <a:t>(132</a:t>
            </a:r>
            <a:r>
              <a:rPr lang="en-US" sz="2000" i="1" dirty="0" smtClean="0">
                <a:solidFill>
                  <a:schemeClr val="tx1"/>
                </a:solidFill>
                <a:effectLst/>
                <a:latin typeface="Times New Roman" pitchFamily="18" charset="0"/>
                <a:cs typeface="Times New Roman" pitchFamily="18" charset="0"/>
              </a:rPr>
              <a:t> – b</a:t>
            </a:r>
            <a:r>
              <a:rPr lang="en-US" sz="2000" i="1" baseline="-25000" dirty="0" smtClean="0">
                <a:solidFill>
                  <a:schemeClr val="tx1"/>
                </a:solidFill>
                <a:effectLst/>
                <a:latin typeface="Times New Roman" pitchFamily="18" charset="0"/>
                <a:cs typeface="Times New Roman" pitchFamily="18" charset="0"/>
              </a:rPr>
              <a:t>2</a:t>
            </a:r>
            <a:r>
              <a:rPr lang="en-US" sz="2000" dirty="0" smtClean="0">
                <a:solidFill>
                  <a:schemeClr val="tx1"/>
                </a:solidFill>
                <a:effectLst/>
                <a:latin typeface="Times New Roman" pitchFamily="18" charset="0"/>
                <a:cs typeface="Times New Roman" pitchFamily="18" charset="0"/>
              </a:rPr>
              <a:t>)( 110 </a:t>
            </a:r>
            <a:r>
              <a:rPr lang="en-US" sz="2000" i="1" dirty="0" smtClean="0">
                <a:solidFill>
                  <a:schemeClr val="tx1"/>
                </a:solidFill>
                <a:effectLst/>
                <a:latin typeface="Times New Roman" pitchFamily="18" charset="0"/>
                <a:cs typeface="Times New Roman" pitchFamily="18" charset="0"/>
              </a:rPr>
              <a:t>– b</a:t>
            </a:r>
            <a:r>
              <a:rPr lang="en-US" sz="2000" i="1" baseline="-25000" dirty="0" smtClean="0">
                <a:solidFill>
                  <a:schemeClr val="tx1"/>
                </a:solidFill>
                <a:effectLst/>
                <a:latin typeface="Times New Roman" pitchFamily="18" charset="0"/>
                <a:cs typeface="Times New Roman" pitchFamily="18" charset="0"/>
              </a:rPr>
              <a:t>2</a:t>
            </a:r>
            <a:r>
              <a:rPr lang="en-US" sz="2000" dirty="0" smtClean="0">
                <a:solidFill>
                  <a:schemeClr val="tx1"/>
                </a:solidFill>
                <a:effectLst/>
                <a:latin typeface="Times New Roman" pitchFamily="18" charset="0"/>
                <a:cs typeface="Times New Roman" pitchFamily="18" charset="0"/>
              </a:rPr>
              <a:t>)</a:t>
            </a:r>
            <a:r>
              <a:rPr lang="ru-RU" sz="2000" i="1" dirty="0" smtClean="0">
                <a:solidFill>
                  <a:schemeClr val="tx1"/>
                </a:solidFill>
                <a:effectLst/>
                <a:latin typeface="Times New Roman" pitchFamily="18" charset="0"/>
                <a:cs typeface="Times New Roman" pitchFamily="18" charset="0"/>
              </a:rPr>
              <a:t>.</a:t>
            </a:r>
            <a:r>
              <a:rPr lang="en-US" sz="2000" i="1" dirty="0" smtClean="0">
                <a:solidFill>
                  <a:schemeClr val="tx1"/>
                </a:solidFill>
                <a:effectLst/>
                <a:latin typeface="Times New Roman" pitchFamily="18" charset="0"/>
                <a:cs typeface="Times New Roman" pitchFamily="18" charset="0"/>
              </a:rPr>
              <a:t> </a:t>
            </a:r>
            <a:r>
              <a:rPr lang="ru-RU" sz="2000" dirty="0" smtClean="0">
                <a:solidFill>
                  <a:schemeClr val="tx1"/>
                </a:solidFill>
                <a:effectLst/>
                <a:latin typeface="Times New Roman" pitchFamily="18" charset="0"/>
                <a:cs typeface="Times New Roman" pitchFamily="18" charset="0"/>
              </a:rPr>
              <a:t/>
            </a:r>
            <a:br>
              <a:rPr lang="ru-RU" sz="2000"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Полученное уравнение перепишем в виде: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t>
            </a:r>
            <a:r>
              <a:rPr lang="en-US" sz="2000" i="1" dirty="0" smtClean="0"/>
              <a:t> </a:t>
            </a:r>
            <a:r>
              <a:rPr lang="en-US" sz="2000" dirty="0" smtClean="0">
                <a:solidFill>
                  <a:schemeClr val="tx1"/>
                </a:solidFill>
                <a:effectLst/>
                <a:latin typeface="Times New Roman" pitchFamily="18" charset="0"/>
                <a:cs typeface="Times New Roman" pitchFamily="18" charset="0"/>
              </a:rPr>
              <a:t>132</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110</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14520</a:t>
            </a:r>
            <a:r>
              <a:rPr lang="en-US" sz="2000" i="1" dirty="0" smtClean="0">
                <a:solidFill>
                  <a:schemeClr val="tx1"/>
                </a:solidFill>
                <a:effectLst/>
                <a:latin typeface="Times New Roman" pitchFamily="18" charset="0"/>
                <a:cs typeface="Times New Roman" pitchFamily="18" charset="0"/>
              </a:rPr>
              <a:t>,</a:t>
            </a: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t>
            </a:r>
            <a:r>
              <a:rPr lang="en-US" sz="2000" dirty="0" smtClean="0">
                <a:solidFill>
                  <a:schemeClr val="tx1"/>
                </a:solidFill>
                <a:effectLst/>
                <a:latin typeface="Times New Roman" pitchFamily="18" charset="0"/>
                <a:cs typeface="Times New Roman" pitchFamily="18" charset="0"/>
              </a:rPr>
              <a:t>242</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14520</a:t>
            </a:r>
            <a:r>
              <a:rPr lang="en-US" sz="2000" i="1" dirty="0" smtClean="0">
                <a:solidFill>
                  <a:schemeClr val="tx1"/>
                </a:solidFill>
                <a:effectLst/>
                <a:latin typeface="Times New Roman" pitchFamily="18" charset="0"/>
                <a:cs typeface="Times New Roman" pitchFamily="18" charset="0"/>
              </a:rPr>
              <a:t>,</a:t>
            </a: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t>
            </a:r>
            <a:r>
              <a:rPr lang="en-US" sz="2000" i="1" dirty="0" smtClean="0"/>
              <a:t>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2</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60</a:t>
            </a:r>
            <a:r>
              <a:rPr lang="en-US" sz="2000" i="1" dirty="0" smtClean="0">
                <a:solidFill>
                  <a:schemeClr val="tx1"/>
                </a:solidFill>
                <a:effectLst/>
                <a:latin typeface="Times New Roman" pitchFamily="18" charset="0"/>
                <a:cs typeface="Times New Roman" pitchFamily="18" charset="0"/>
              </a:rPr>
              <a:t>.</a:t>
            </a: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Тогда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1</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132</a:t>
            </a:r>
            <a:r>
              <a:rPr lang="ru-RU" sz="2000" dirty="0" smtClean="0">
                <a:solidFill>
                  <a:schemeClr val="tx1"/>
                </a:solidFill>
                <a:effectLst/>
                <a:latin typeface="Times New Roman" pitchFamily="18" charset="0"/>
                <a:cs typeface="Times New Roman" pitchFamily="18" charset="0"/>
              </a:rPr>
              <a:t> – 60 = 72, </a:t>
            </a:r>
            <a:br>
              <a:rPr lang="ru-RU" sz="2000" dirty="0" smtClean="0">
                <a:solidFill>
                  <a:schemeClr val="tx1"/>
                </a:solidFill>
                <a:effectLst/>
                <a:latin typeface="Times New Roman" pitchFamily="18" charset="0"/>
                <a:cs typeface="Times New Roman" pitchFamily="18" charset="0"/>
              </a:rPr>
            </a:br>
            <a:r>
              <a:rPr lang="ru-RU" sz="2000" dirty="0" smtClean="0">
                <a:solidFill>
                  <a:schemeClr val="tx1"/>
                </a:solidFill>
                <a:effectLst/>
                <a:latin typeface="Times New Roman" pitchFamily="18" charset="0"/>
                <a:cs typeface="Times New Roman" pitchFamily="18" charset="0"/>
              </a:rPr>
              <a:t>           </a:t>
            </a:r>
            <a:r>
              <a:rPr lang="en-US" sz="2000" i="1" dirty="0" smtClean="0">
                <a:solidFill>
                  <a:schemeClr val="tx1"/>
                </a:solidFill>
                <a:effectLst/>
                <a:latin typeface="Times New Roman" pitchFamily="18" charset="0"/>
                <a:cs typeface="Times New Roman" pitchFamily="18" charset="0"/>
              </a:rPr>
              <a:t>b</a:t>
            </a:r>
            <a:r>
              <a:rPr lang="en-US" sz="2000" i="1" baseline="-25000" dirty="0" smtClean="0">
                <a:solidFill>
                  <a:schemeClr val="tx1"/>
                </a:solidFill>
                <a:effectLst/>
                <a:latin typeface="Times New Roman" pitchFamily="18" charset="0"/>
                <a:cs typeface="Times New Roman" pitchFamily="18" charset="0"/>
              </a:rPr>
              <a:t>3</a:t>
            </a:r>
            <a:r>
              <a:rPr lang="en-US" sz="2000" i="1" dirty="0" smtClean="0">
                <a:solidFill>
                  <a:schemeClr val="tx1"/>
                </a:solidFill>
                <a:effectLst/>
                <a:latin typeface="Times New Roman" pitchFamily="18" charset="0"/>
                <a:cs typeface="Times New Roman" pitchFamily="18" charset="0"/>
              </a:rPr>
              <a:t> = </a:t>
            </a:r>
            <a:r>
              <a:rPr lang="en-US" sz="2000" dirty="0" smtClean="0">
                <a:solidFill>
                  <a:schemeClr val="tx1"/>
                </a:solidFill>
                <a:effectLst/>
                <a:latin typeface="Times New Roman" pitchFamily="18" charset="0"/>
                <a:cs typeface="Times New Roman" pitchFamily="18" charset="0"/>
              </a:rPr>
              <a:t>110</a:t>
            </a:r>
            <a:r>
              <a:rPr lang="ru-RU" sz="2000" dirty="0" smtClean="0">
                <a:solidFill>
                  <a:schemeClr val="tx1"/>
                </a:solidFill>
                <a:effectLst/>
                <a:latin typeface="Times New Roman" pitchFamily="18" charset="0"/>
                <a:cs typeface="Times New Roman" pitchFamily="18" charset="0"/>
              </a:rPr>
              <a:t> – 60 = 50.</a:t>
            </a:r>
            <a:br>
              <a:rPr lang="ru-RU" sz="2000" dirty="0" smtClean="0">
                <a:solidFill>
                  <a:schemeClr val="tx1"/>
                </a:solidFill>
                <a:effectLst/>
                <a:latin typeface="Times New Roman" pitchFamily="18" charset="0"/>
                <a:cs typeface="Times New Roman" pitchFamily="18" charset="0"/>
              </a:rPr>
            </a:br>
            <a:r>
              <a:rPr lang="ru-RU" sz="2000" dirty="0" smtClean="0">
                <a:solidFill>
                  <a:schemeClr val="tx1"/>
                </a:solidFill>
                <a:effectLst/>
                <a:latin typeface="Times New Roman" pitchFamily="18" charset="0"/>
                <a:cs typeface="Times New Roman" pitchFamily="18" charset="0"/>
              </a:rPr>
              <a:t>Ответ.  72, 60, 50</a:t>
            </a:r>
            <a:endParaRPr lang="ru-RU" sz="2000" i="1" dirty="0">
              <a:solidFill>
                <a:schemeClr val="tx1"/>
              </a:solidFill>
              <a:effectLst/>
              <a:latin typeface="Times New Roman" pitchFamily="18" charset="0"/>
              <a:cs typeface="Times New Roman" pitchFamily="18"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Левая фигурная скобка 5"/>
          <p:cNvSpPr/>
          <p:nvPr/>
        </p:nvSpPr>
        <p:spPr>
          <a:xfrm>
            <a:off x="3071802" y="1714488"/>
            <a:ext cx="45719" cy="5000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 name="Левая фигурная скобка 7"/>
          <p:cNvSpPr/>
          <p:nvPr/>
        </p:nvSpPr>
        <p:spPr>
          <a:xfrm>
            <a:off x="5072066" y="1714488"/>
            <a:ext cx="45719" cy="50006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891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891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71736" y="1214422"/>
            <a:ext cx="3000375" cy="371475"/>
          </a:xfrm>
          <a:prstGeom prst="rect">
            <a:avLst/>
          </a:prstGeom>
          <a:noFill/>
        </p:spPr>
      </p:pic>
      <p:sp>
        <p:nvSpPr>
          <p:cNvPr id="38918" name="Rectangle 6"/>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89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8919"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28860" y="3214686"/>
            <a:ext cx="2928958" cy="351074"/>
          </a:xfrm>
          <a:prstGeom prst="rect">
            <a:avLst/>
          </a:prstGeom>
          <a:noFill/>
        </p:spPr>
      </p:pic>
      <p:sp>
        <p:nvSpPr>
          <p:cNvPr id="38921" name="Rectangle 9"/>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892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8922"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57422" y="3500438"/>
            <a:ext cx="4143405" cy="377654"/>
          </a:xfrm>
          <a:prstGeom prst="rect">
            <a:avLst/>
          </a:prstGeom>
          <a:noFill/>
        </p:spPr>
      </p:pic>
      <p:sp>
        <p:nvSpPr>
          <p:cNvPr id="38924" name="Rectangle 12"/>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8875" y="357188"/>
            <a:ext cx="6072188" cy="5249862"/>
          </a:xfrm>
        </p:spPr>
        <p:txBody>
          <a:bodyPr>
            <a:normAutofit fontScale="90000"/>
          </a:bodyPr>
          <a:lstStyle/>
          <a:p>
            <a:pPr>
              <a:defRPr/>
            </a:pPr>
            <a:r>
              <a:rPr lang="ru-RU" i="1" dirty="0" smtClean="0">
                <a:solidFill>
                  <a:srgbClr val="FF0000"/>
                </a:solidFill>
                <a:effectLst/>
              </a:rPr>
              <a:t>                          Предостережение.</a:t>
            </a:r>
            <a:r>
              <a:rPr lang="ru-RU" sz="2400" i="1" dirty="0" smtClean="0">
                <a:solidFill>
                  <a:srgbClr val="FF0000"/>
                </a:solidFill>
                <a:effectLst/>
              </a:rPr>
              <a:t/>
            </a:r>
            <a:br>
              <a:rPr lang="ru-RU" sz="2400" i="1" dirty="0" smtClean="0">
                <a:solidFill>
                  <a:srgbClr val="FF0000"/>
                </a:solidFill>
                <a:effectLst/>
              </a:rPr>
            </a:br>
            <a:r>
              <a:rPr lang="ru-RU" sz="2400" i="1" dirty="0" smtClean="0">
                <a:solidFill>
                  <a:schemeClr val="tx1"/>
                </a:solidFill>
                <a:effectLst/>
              </a:rPr>
              <a:t>74% всех участников экзамена не приступали или не смогли решить это задание (наивысший балл получили 23% участников экзамена).</a:t>
            </a:r>
            <a:br>
              <a:rPr lang="ru-RU" sz="2400" i="1" dirty="0" smtClean="0">
                <a:solidFill>
                  <a:schemeClr val="tx1"/>
                </a:solidFill>
                <a:effectLst/>
              </a:rPr>
            </a:br>
            <a:r>
              <a:rPr lang="ru-RU" sz="2400" i="1" dirty="0" smtClean="0">
                <a:solidFill>
                  <a:schemeClr val="tx1"/>
                </a:solidFill>
                <a:effectLst/>
              </a:rPr>
              <a:t> Записав в ответ только два члена прогрессии, можно потерять один балл.</a:t>
            </a:r>
            <a:br>
              <a:rPr lang="ru-RU" sz="2400" i="1" dirty="0" smtClean="0">
                <a:solidFill>
                  <a:schemeClr val="tx1"/>
                </a:solidFill>
                <a:effectLst/>
              </a:rPr>
            </a:br>
            <a:r>
              <a:rPr lang="ru-RU" sz="2400" i="1" dirty="0" smtClean="0">
                <a:solidFill>
                  <a:schemeClr val="tx1"/>
                </a:solidFill>
                <a:effectLst/>
              </a:rPr>
              <a:t> Обратите внимание на критерии проверки: одна арифметическая ошибка – потеря одного балла, а две и более арифметических ошибок – потеря всех баллов за это задание</a:t>
            </a:r>
            <a:endParaRPr lang="ru-RU" sz="2400" i="1" dirty="0">
              <a:solidFill>
                <a:srgbClr val="FF0000"/>
              </a:solidFill>
              <a:effectLst/>
            </a:endParaRPr>
          </a:p>
        </p:txBody>
      </p:sp>
      <p:sp>
        <p:nvSpPr>
          <p:cNvPr id="16387" name="Содержимое 2"/>
          <p:cNvSpPr>
            <a:spLocks noGrp="1"/>
          </p:cNvSpPr>
          <p:nvPr>
            <p:ph idx="1"/>
          </p:nvPr>
        </p:nvSpPr>
        <p:spPr>
          <a:xfrm>
            <a:off x="503238" y="530225"/>
            <a:ext cx="1782762" cy="2255838"/>
          </a:xfrm>
        </p:spPr>
        <p:txBody>
          <a:bodyPr/>
          <a:lstStyle/>
          <a:p>
            <a:endParaRPr lang="ru-RU" smtClean="0"/>
          </a:p>
        </p:txBody>
      </p:sp>
      <p:pic>
        <p:nvPicPr>
          <p:cNvPr id="4" name="Содержимое 3" descr="j0088510"/>
          <p:cNvPicPr>
            <a:picLocks/>
          </p:cNvPicPr>
          <p:nvPr/>
        </p:nvPicPr>
        <p:blipFill>
          <a:blip r:embed="rId2"/>
          <a:srcRect/>
          <a:stretch>
            <a:fillRect/>
          </a:stretch>
        </p:blipFill>
        <p:spPr bwMode="auto">
          <a:xfrm>
            <a:off x="571500" y="500063"/>
            <a:ext cx="1714500" cy="2071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08" y="642918"/>
            <a:ext cx="6429420" cy="3714776"/>
          </a:xfrm>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ru-RU" dirty="0" smtClean="0">
                <a:solidFill>
                  <a:schemeClr val="tx1"/>
                </a:solidFill>
              </a:rPr>
              <a:t>            </a:t>
            </a:r>
            <a:r>
              <a:rPr lang="ru-RU" dirty="0" smtClean="0">
                <a:solidFill>
                  <a:srgbClr val="FF0000"/>
                </a:solidFill>
              </a:rPr>
              <a:t>Задача № 7</a:t>
            </a:r>
            <a:br>
              <a:rPr lang="ru-RU" dirty="0" smtClean="0">
                <a:solidFill>
                  <a:srgbClr val="FF0000"/>
                </a:solidFill>
              </a:rPr>
            </a:br>
            <a:r>
              <a:rPr lang="ru-RU" dirty="0" smtClean="0">
                <a:solidFill>
                  <a:schemeClr val="tx1"/>
                </a:solidFill>
              </a:rPr>
              <a:t>Последовательность </a:t>
            </a:r>
            <a:r>
              <a:rPr lang="en-US" dirty="0" smtClean="0">
                <a:solidFill>
                  <a:schemeClr val="tx1"/>
                </a:solidFill>
              </a:rPr>
              <a:t/>
            </a:r>
            <a:br>
              <a:rPr lang="en-US" dirty="0" smtClean="0">
                <a:solidFill>
                  <a:schemeClr val="tx1"/>
                </a:solidFill>
              </a:rPr>
            </a:br>
            <a:r>
              <a:rPr lang="ru-RU" dirty="0" smtClean="0">
                <a:solidFill>
                  <a:schemeClr val="tx1"/>
                </a:solidFill>
              </a:rPr>
              <a:t>(</a:t>
            </a:r>
            <a:r>
              <a:rPr lang="en-US" i="1" dirty="0" smtClean="0">
                <a:solidFill>
                  <a:schemeClr val="tx1"/>
                </a:solidFill>
                <a:effectLst/>
                <a:cs typeface="Aharoni" pitchFamily="2" charset="-79"/>
              </a:rPr>
              <a:t>a</a:t>
            </a:r>
            <a:r>
              <a:rPr lang="en-US" i="1" baseline="-25000" dirty="0" smtClean="0">
                <a:solidFill>
                  <a:schemeClr val="tx1"/>
                </a:solidFill>
              </a:rPr>
              <a:t>n</a:t>
            </a:r>
            <a:r>
              <a:rPr lang="ru-RU" dirty="0" smtClean="0">
                <a:solidFill>
                  <a:schemeClr val="tx1"/>
                </a:solidFill>
              </a:rPr>
              <a:t>) </a:t>
            </a:r>
            <a:r>
              <a:rPr lang="ru-RU" dirty="0" smtClean="0">
                <a:solidFill>
                  <a:schemeClr val="tx1"/>
                </a:solidFill>
              </a:rPr>
              <a:t>–</a:t>
            </a:r>
            <a:r>
              <a:rPr lang="en-US" dirty="0" smtClean="0">
                <a:solidFill>
                  <a:schemeClr val="tx1"/>
                </a:solidFill>
              </a:rPr>
              <a:t> </a:t>
            </a:r>
            <a:r>
              <a:rPr lang="ru-RU" dirty="0" smtClean="0">
                <a:solidFill>
                  <a:schemeClr val="tx1"/>
                </a:solidFill>
              </a:rPr>
              <a:t>арифметическая </a:t>
            </a:r>
            <a:r>
              <a:rPr lang="ru-RU" dirty="0" smtClean="0">
                <a:solidFill>
                  <a:schemeClr val="tx1"/>
                </a:solidFill>
              </a:rPr>
              <a:t>прогрессия.  </a:t>
            </a:r>
            <a:br>
              <a:rPr lang="ru-RU" dirty="0" smtClean="0">
                <a:solidFill>
                  <a:schemeClr val="tx1"/>
                </a:solidFill>
              </a:rPr>
            </a:br>
            <a:r>
              <a:rPr lang="ru-RU" dirty="0" smtClean="0">
                <a:solidFill>
                  <a:schemeClr val="tx1"/>
                </a:solidFill>
              </a:rPr>
              <a:t>Известно,</a:t>
            </a:r>
            <a:r>
              <a:rPr lang="en-US" dirty="0" smtClean="0">
                <a:solidFill>
                  <a:schemeClr val="tx1"/>
                </a:solidFill>
              </a:rPr>
              <a:t> </a:t>
            </a:r>
            <a:r>
              <a:rPr lang="ru-RU" dirty="0" smtClean="0">
                <a:solidFill>
                  <a:schemeClr val="tx1"/>
                </a:solidFill>
              </a:rPr>
              <a:t>что </a:t>
            </a:r>
            <a:r>
              <a:rPr lang="ru-RU" i="1" dirty="0" smtClean="0">
                <a:solidFill>
                  <a:schemeClr val="tx1"/>
                </a:solidFill>
              </a:rPr>
              <a:t>а</a:t>
            </a:r>
            <a:r>
              <a:rPr lang="ru-RU" i="1" baseline="-25000" dirty="0" smtClean="0">
                <a:solidFill>
                  <a:schemeClr val="tx1"/>
                </a:solidFill>
              </a:rPr>
              <a:t>5</a:t>
            </a:r>
            <a:r>
              <a:rPr lang="ru-RU" dirty="0" smtClean="0">
                <a:solidFill>
                  <a:schemeClr val="tx1"/>
                </a:solidFill>
              </a:rPr>
              <a:t>+</a:t>
            </a:r>
            <a:r>
              <a:rPr lang="ru-RU" i="1" dirty="0" smtClean="0">
                <a:solidFill>
                  <a:schemeClr val="tx1"/>
                </a:solidFill>
              </a:rPr>
              <a:t>а</a:t>
            </a:r>
            <a:r>
              <a:rPr lang="ru-RU" i="1" baseline="-25000" dirty="0" smtClean="0">
                <a:solidFill>
                  <a:schemeClr val="tx1"/>
                </a:solidFill>
              </a:rPr>
              <a:t>9</a:t>
            </a:r>
            <a:r>
              <a:rPr lang="en-US" i="1" baseline="-25000" dirty="0" smtClean="0">
                <a:solidFill>
                  <a:schemeClr val="tx1"/>
                </a:solidFill>
              </a:rPr>
              <a:t> </a:t>
            </a:r>
            <a:r>
              <a:rPr lang="ru-RU" dirty="0" smtClean="0">
                <a:solidFill>
                  <a:schemeClr val="tx1"/>
                </a:solidFill>
              </a:rPr>
              <a:t>=</a:t>
            </a:r>
            <a:r>
              <a:rPr lang="en-US" dirty="0" smtClean="0">
                <a:solidFill>
                  <a:schemeClr val="tx1"/>
                </a:solidFill>
              </a:rPr>
              <a:t> </a:t>
            </a:r>
            <a:r>
              <a:rPr lang="ru-RU" dirty="0" smtClean="0">
                <a:solidFill>
                  <a:schemeClr val="tx1"/>
                </a:solidFill>
              </a:rPr>
              <a:t>40</a:t>
            </a:r>
            <a:r>
              <a:rPr lang="ru-RU" dirty="0" smtClean="0">
                <a:solidFill>
                  <a:schemeClr val="tx1"/>
                </a:solidFill>
              </a:rPr>
              <a:t>. </a:t>
            </a:r>
            <a:r>
              <a:rPr lang="en-US" dirty="0" smtClean="0">
                <a:solidFill>
                  <a:schemeClr val="tx1"/>
                </a:solidFill>
              </a:rPr>
              <a:t> </a:t>
            </a:r>
            <a:r>
              <a:rPr lang="ru-RU" dirty="0" smtClean="0">
                <a:solidFill>
                  <a:schemeClr val="tx1"/>
                </a:solidFill>
              </a:rPr>
              <a:t>Найдите  </a:t>
            </a:r>
            <a:r>
              <a:rPr lang="ru-RU" i="1" dirty="0" smtClean="0">
                <a:solidFill>
                  <a:schemeClr val="tx1"/>
                </a:solidFill>
              </a:rPr>
              <a:t>а</a:t>
            </a:r>
            <a:r>
              <a:rPr lang="ru-RU" i="1" baseline="-25000" dirty="0" smtClean="0">
                <a:solidFill>
                  <a:schemeClr val="tx1"/>
                </a:solidFill>
              </a:rPr>
              <a:t>3</a:t>
            </a:r>
            <a:r>
              <a:rPr lang="ru-RU" i="1" dirty="0" smtClean="0">
                <a:solidFill>
                  <a:schemeClr val="tx1"/>
                </a:solidFill>
              </a:rPr>
              <a:t> </a:t>
            </a:r>
            <a:r>
              <a:rPr lang="ru-RU" dirty="0" smtClean="0">
                <a:solidFill>
                  <a:schemeClr val="tx1"/>
                </a:solidFill>
              </a:rPr>
              <a:t>+ </a:t>
            </a:r>
            <a:r>
              <a:rPr lang="ru-RU" i="1" dirty="0" smtClean="0">
                <a:solidFill>
                  <a:schemeClr val="tx1"/>
                </a:solidFill>
              </a:rPr>
              <a:t>а</a:t>
            </a:r>
            <a:r>
              <a:rPr lang="ru-RU" i="1" baseline="-25000" dirty="0" smtClean="0">
                <a:solidFill>
                  <a:schemeClr val="tx1"/>
                </a:solidFill>
              </a:rPr>
              <a:t>7</a:t>
            </a:r>
            <a:r>
              <a:rPr lang="ru-RU" dirty="0" smtClean="0">
                <a:solidFill>
                  <a:schemeClr val="tx1"/>
                </a:solidFill>
              </a:rPr>
              <a:t> + </a:t>
            </a:r>
            <a:r>
              <a:rPr lang="ru-RU" i="1" dirty="0" smtClean="0">
                <a:solidFill>
                  <a:schemeClr val="tx1"/>
                </a:solidFill>
              </a:rPr>
              <a:t>а</a:t>
            </a:r>
            <a:r>
              <a:rPr lang="ru-RU" i="1" baseline="-25000" dirty="0" smtClean="0">
                <a:solidFill>
                  <a:schemeClr val="tx1"/>
                </a:solidFill>
              </a:rPr>
              <a:t>11</a:t>
            </a:r>
            <a:r>
              <a:rPr lang="ru-RU" dirty="0" smtClean="0">
                <a:solidFill>
                  <a:schemeClr val="tx1"/>
                </a:solidFill>
              </a:rPr>
              <a:t>.</a:t>
            </a:r>
            <a:r>
              <a:rPr lang="ru-RU" dirty="0" smtClean="0"/>
              <a:t/>
            </a:r>
            <a:br>
              <a:rPr lang="ru-RU" dirty="0" smtClean="0"/>
            </a:br>
            <a:endParaRPr lang="ru-RU" dirty="0"/>
          </a:p>
        </p:txBody>
      </p:sp>
      <p:pic>
        <p:nvPicPr>
          <p:cNvPr id="4" name="Содержимое 3" descr="C41-12"/>
          <p:cNvPicPr>
            <a:picLocks noGrp="1"/>
          </p:cNvPicPr>
          <p:nvPr>
            <p:ph idx="1"/>
          </p:nvPr>
        </p:nvPicPr>
        <p:blipFill>
          <a:blip r:embed="rId2"/>
          <a:srcRect/>
          <a:stretch>
            <a:fillRect/>
          </a:stretch>
        </p:blipFill>
        <p:spPr>
          <a:xfrm>
            <a:off x="500063" y="571500"/>
            <a:ext cx="1571625" cy="18573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style.rotation</p:attrName>
                                        </p:attrNameLst>
                                      </p:cBhvr>
                                      <p:tavLst>
                                        <p:tav tm="0">
                                          <p:val>
                                            <p:fltVal val="720"/>
                                          </p:val>
                                        </p:tav>
                                        <p:tav tm="100000">
                                          <p:val>
                                            <p:fltVal val="0"/>
                                          </p:val>
                                        </p:tav>
                                      </p:tavLst>
                                    </p:anim>
                                    <p:anim calcmode="lin" valueType="num">
                                      <p:cBhvr>
                                        <p:cTn id="9" dur="5000" fill="hold"/>
                                        <p:tgtEl>
                                          <p:spTgt spid="4"/>
                                        </p:tgtEl>
                                        <p:attrNameLst>
                                          <p:attrName>ppt_h</p:attrName>
                                        </p:attrNameLst>
                                      </p:cBhvr>
                                      <p:tavLst>
                                        <p:tav tm="0">
                                          <p:val>
                                            <p:fltVal val="0"/>
                                          </p:val>
                                        </p:tav>
                                        <p:tav tm="100000">
                                          <p:val>
                                            <p:strVal val="#ppt_h"/>
                                          </p:val>
                                        </p:tav>
                                      </p:tavLst>
                                    </p:anim>
                                    <p:anim calcmode="lin" valueType="num">
                                      <p:cBhvr>
                                        <p:cTn id="10" dur="5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714356"/>
            <a:ext cx="4640266" cy="5000660"/>
          </a:xfrm>
        </p:spPr>
        <p:txBody>
          <a:bodyPr>
            <a:noAutofit/>
          </a:bodyPr>
          <a:lstStyle/>
          <a:p>
            <a:r>
              <a:rPr lang="ru-RU" sz="2800" dirty="0" smtClean="0">
                <a:solidFill>
                  <a:srgbClr val="FF0000"/>
                </a:solidFill>
                <a:effectLst/>
              </a:rPr>
              <a:t>      </a:t>
            </a:r>
            <a:r>
              <a:rPr lang="ru-RU" sz="3200" dirty="0" smtClean="0">
                <a:solidFill>
                  <a:srgbClr val="FF0000"/>
                </a:solidFill>
                <a:effectLst/>
              </a:rPr>
              <a:t>Задача № 8</a:t>
            </a:r>
            <a:br>
              <a:rPr lang="ru-RU" sz="3200" dirty="0" smtClean="0">
                <a:solidFill>
                  <a:srgbClr val="FF0000"/>
                </a:solidFill>
                <a:effectLst/>
              </a:rPr>
            </a:br>
            <a:r>
              <a:rPr lang="ru-RU" sz="3200" dirty="0" smtClean="0">
                <a:solidFill>
                  <a:schemeClr val="tx1"/>
                </a:solidFill>
                <a:effectLst/>
              </a:rPr>
              <a:t>Сумма третьего и тринадцатого членов арифметической прогрессии равна 11. Найдите сумму первых пятнадцати её членов</a:t>
            </a:r>
            <a:endParaRPr lang="ru-RU" sz="3200" dirty="0">
              <a:solidFill>
                <a:schemeClr val="tx1"/>
              </a:solidFill>
            </a:endParaRPr>
          </a:p>
        </p:txBody>
      </p:sp>
      <p:pic>
        <p:nvPicPr>
          <p:cNvPr id="3" name="Picture 6" descr="ANTN027"/>
          <p:cNvPicPr>
            <a:picLocks noChangeAspect="1" noChangeArrowheads="1"/>
          </p:cNvPicPr>
          <p:nvPr/>
        </p:nvPicPr>
        <p:blipFill>
          <a:blip r:embed="rId2"/>
          <a:srcRect/>
          <a:stretch>
            <a:fillRect/>
          </a:stretch>
        </p:blipFill>
        <p:spPr bwMode="auto">
          <a:xfrm>
            <a:off x="500034" y="714356"/>
            <a:ext cx="2928938" cy="2571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8992" y="357166"/>
            <a:ext cx="5257808" cy="5643602"/>
          </a:xfrm>
        </p:spPr>
        <p:txBody>
          <a:bodyPr>
            <a:noAutofit/>
          </a:bodyPr>
          <a:lstStyle/>
          <a:p>
            <a:r>
              <a:rPr lang="ru-RU" sz="2800" dirty="0" smtClean="0">
                <a:solidFill>
                  <a:srgbClr val="FF0000"/>
                </a:solidFill>
              </a:rPr>
              <a:t>          Задача № 9</a:t>
            </a:r>
            <a:br>
              <a:rPr lang="ru-RU" sz="2800" dirty="0" smtClean="0">
                <a:solidFill>
                  <a:srgbClr val="FF0000"/>
                </a:solidFill>
              </a:rPr>
            </a:br>
            <a:r>
              <a:rPr lang="ru-RU" sz="2800" dirty="0" smtClean="0">
                <a:solidFill>
                  <a:schemeClr val="tx1"/>
                </a:solidFill>
                <a:effectLst/>
              </a:rPr>
              <a:t>Сумма первых пяти членов арифметической прогрессии на 200 больше суммы следующих её членов. На сколько сумма первых десяти членов этой прогрессии больше суммы следующих десяти её членов?</a:t>
            </a:r>
            <a:endParaRPr lang="ru-RU" sz="2800" dirty="0">
              <a:solidFill>
                <a:schemeClr val="tx1"/>
              </a:solidFill>
              <a:effectLst/>
            </a:endParaRPr>
          </a:p>
        </p:txBody>
      </p:sp>
      <p:pic>
        <p:nvPicPr>
          <p:cNvPr id="3" name="Рисунок 2" descr="74"/>
          <p:cNvPicPr>
            <a:picLocks noChangeAspect="1" noChangeArrowheads="1"/>
          </p:cNvPicPr>
          <p:nvPr/>
        </p:nvPicPr>
        <p:blipFill>
          <a:blip r:embed="rId2"/>
          <a:srcRect/>
          <a:stretch>
            <a:fillRect/>
          </a:stretch>
        </p:blipFill>
        <p:spPr bwMode="auto">
          <a:xfrm>
            <a:off x="714348" y="714356"/>
            <a:ext cx="2684463" cy="2173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1" name="AutoShape 43"/>
          <p:cNvSpPr>
            <a:spLocks noChangeArrowheads="1"/>
          </p:cNvSpPr>
          <p:nvPr/>
        </p:nvSpPr>
        <p:spPr bwMode="auto">
          <a:xfrm>
            <a:off x="2555875" y="0"/>
            <a:ext cx="3529013" cy="1052513"/>
          </a:xfrm>
          <a:prstGeom prst="wedgeRectCallout">
            <a:avLst>
              <a:gd name="adj1" fmla="val -15361"/>
              <a:gd name="adj2" fmla="val 24810"/>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gn="ctr">
              <a:defRPr/>
            </a:pPr>
            <a:r>
              <a:rPr lang="ru-RU" sz="2000" b="1" dirty="0"/>
              <a:t>Арифметическая прогрессия</a:t>
            </a:r>
          </a:p>
          <a:p>
            <a:pPr algn="ctr">
              <a:defRPr/>
            </a:pPr>
            <a:r>
              <a:rPr lang="ru-RU" b="1" dirty="0"/>
              <a:t>a</a:t>
            </a:r>
            <a:r>
              <a:rPr lang="ru-RU" b="1" baseline="-25000" dirty="0"/>
              <a:t>1</a:t>
            </a:r>
            <a:r>
              <a:rPr lang="ru-RU" b="1" dirty="0"/>
              <a:t>, a</a:t>
            </a:r>
            <a:r>
              <a:rPr lang="ru-RU" b="1" baseline="-25000" dirty="0"/>
              <a:t>2</a:t>
            </a:r>
            <a:r>
              <a:rPr lang="ru-RU" b="1" dirty="0"/>
              <a:t>, a</a:t>
            </a:r>
            <a:r>
              <a:rPr lang="ru-RU" b="1" baseline="-25000" dirty="0"/>
              <a:t>3</a:t>
            </a:r>
            <a:r>
              <a:rPr lang="ru-RU" b="1" dirty="0"/>
              <a:t>, ...</a:t>
            </a:r>
            <a:r>
              <a:rPr lang="ru-RU" dirty="0"/>
              <a:t> </a:t>
            </a:r>
          </a:p>
        </p:txBody>
      </p:sp>
      <p:sp>
        <p:nvSpPr>
          <p:cNvPr id="2093" name="AutoShape 45"/>
          <p:cNvSpPr>
            <a:spLocks noChangeArrowheads="1"/>
          </p:cNvSpPr>
          <p:nvPr/>
        </p:nvSpPr>
        <p:spPr bwMode="auto">
          <a:xfrm>
            <a:off x="6084888" y="0"/>
            <a:ext cx="3059112" cy="1052513"/>
          </a:xfrm>
          <a:prstGeom prst="wedgeRectCallout">
            <a:avLst>
              <a:gd name="adj1" fmla="val -49431"/>
              <a:gd name="adj2" fmla="val -829"/>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gn="ctr">
              <a:defRPr/>
            </a:pPr>
            <a:r>
              <a:rPr lang="ru-RU" sz="2000" b="1" dirty="0"/>
              <a:t>Геометрическая прогрессия</a:t>
            </a:r>
          </a:p>
          <a:p>
            <a:pPr algn="ctr">
              <a:defRPr/>
            </a:pPr>
            <a:r>
              <a:rPr lang="ru-RU" b="1" dirty="0"/>
              <a:t>b</a:t>
            </a:r>
            <a:r>
              <a:rPr lang="ru-RU" b="1" baseline="-25000" dirty="0"/>
              <a:t>1</a:t>
            </a:r>
            <a:r>
              <a:rPr lang="ru-RU" b="1" dirty="0"/>
              <a:t>, b</a:t>
            </a:r>
            <a:r>
              <a:rPr lang="ru-RU" b="1" baseline="-25000" dirty="0"/>
              <a:t>2</a:t>
            </a:r>
            <a:r>
              <a:rPr lang="ru-RU" b="1" dirty="0"/>
              <a:t>, b</a:t>
            </a:r>
            <a:r>
              <a:rPr lang="ru-RU" b="1" baseline="-25000" dirty="0"/>
              <a:t>3</a:t>
            </a:r>
            <a:r>
              <a:rPr lang="ru-RU" b="1" dirty="0"/>
              <a:t>, ...</a:t>
            </a:r>
            <a:r>
              <a:rPr lang="ru-RU" dirty="0"/>
              <a:t> </a:t>
            </a:r>
          </a:p>
        </p:txBody>
      </p:sp>
      <p:sp>
        <p:nvSpPr>
          <p:cNvPr id="1030" name="AutoShape 46"/>
          <p:cNvSpPr>
            <a:spLocks noChangeArrowheads="1"/>
          </p:cNvSpPr>
          <p:nvPr/>
        </p:nvSpPr>
        <p:spPr bwMode="auto">
          <a:xfrm>
            <a:off x="0" y="0"/>
            <a:ext cx="2555875" cy="1052513"/>
          </a:xfrm>
          <a:prstGeom prst="wedgeRectCallout">
            <a:avLst>
              <a:gd name="adj1" fmla="val -50870"/>
              <a:gd name="adj2" fmla="val 9579"/>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gn="ctr">
              <a:defRPr/>
            </a:pPr>
            <a:endParaRPr lang="ru-RU"/>
          </a:p>
        </p:txBody>
      </p:sp>
      <p:sp>
        <p:nvSpPr>
          <p:cNvPr id="1031" name="AutoShape 48"/>
          <p:cNvSpPr>
            <a:spLocks noChangeArrowheads="1"/>
          </p:cNvSpPr>
          <p:nvPr/>
        </p:nvSpPr>
        <p:spPr bwMode="auto">
          <a:xfrm>
            <a:off x="0" y="1052513"/>
            <a:ext cx="2555875" cy="2881312"/>
          </a:xfrm>
          <a:prstGeom prst="wedgeRectCallout">
            <a:avLst>
              <a:gd name="adj1" fmla="val -19440"/>
              <a:gd name="adj2" fmla="val 23111"/>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sz="2000" b="1" dirty="0"/>
              <a:t>Определения </a:t>
            </a:r>
          </a:p>
        </p:txBody>
      </p:sp>
      <p:sp>
        <p:nvSpPr>
          <p:cNvPr id="2102" name="AutoShape 54"/>
          <p:cNvSpPr>
            <a:spLocks noChangeArrowheads="1"/>
          </p:cNvSpPr>
          <p:nvPr/>
        </p:nvSpPr>
        <p:spPr bwMode="auto">
          <a:xfrm>
            <a:off x="6084888" y="1052513"/>
            <a:ext cx="3059112" cy="2881312"/>
          </a:xfrm>
          <a:prstGeom prst="wedgeRectCallout">
            <a:avLst>
              <a:gd name="adj1" fmla="val -28310"/>
              <a:gd name="adj2" fmla="val 21514"/>
            </a:avLst>
          </a:prstGeom>
          <a:ln>
            <a:headEnd/>
            <a:tailEnd/>
          </a:ln>
        </p:spPr>
        <p:style>
          <a:lnRef idx="1">
            <a:schemeClr val="accent4"/>
          </a:lnRef>
          <a:fillRef idx="2">
            <a:schemeClr val="accent4"/>
          </a:fillRef>
          <a:effectRef idx="1">
            <a:schemeClr val="accent4"/>
          </a:effectRef>
          <a:fontRef idx="minor">
            <a:schemeClr val="dk1"/>
          </a:fontRef>
        </p:style>
        <p:txBody>
          <a:bodyPr/>
          <a:lstStyle/>
          <a:p>
            <a:pPr>
              <a:defRPr/>
            </a:pPr>
            <a:r>
              <a:rPr lang="ru-RU" sz="1500" b="1" dirty="0">
                <a:solidFill>
                  <a:srgbClr val="A50021"/>
                </a:solidFill>
              </a:rPr>
              <a:t>Геометрической прогрессией</a:t>
            </a:r>
            <a:r>
              <a:rPr lang="ru-RU" sz="1500" dirty="0"/>
              <a:t> </a:t>
            </a:r>
            <a:r>
              <a:rPr lang="ru-RU" sz="1400" dirty="0"/>
              <a:t>называется числовая </a:t>
            </a:r>
            <a:r>
              <a:rPr lang="ru-RU" sz="1400" dirty="0" smtClean="0"/>
              <a:t>последовательность</a:t>
            </a:r>
            <a:r>
              <a:rPr lang="ru-RU" sz="1400" dirty="0"/>
              <a:t>, первый член которой отличен от нуля и каждый член, начиная со второго, равен предыдущему, умноженному на одно и то же не равное нулю число.</a:t>
            </a:r>
          </a:p>
          <a:p>
            <a:pPr>
              <a:lnSpc>
                <a:spcPct val="130000"/>
              </a:lnSpc>
              <a:defRPr/>
            </a:pPr>
            <a:r>
              <a:rPr lang="ru-RU" sz="1400" b="1" dirty="0">
                <a:solidFill>
                  <a:srgbClr val="A50021"/>
                </a:solidFill>
              </a:rPr>
              <a:t>b</a:t>
            </a:r>
            <a:r>
              <a:rPr lang="ru-RU" sz="1600" b="1" baseline="-25000" dirty="0">
                <a:solidFill>
                  <a:srgbClr val="A50021"/>
                </a:solidFill>
              </a:rPr>
              <a:t>n+</a:t>
            </a:r>
            <a:r>
              <a:rPr lang="ru-RU" sz="1400" b="1" baseline="-25000" dirty="0">
                <a:solidFill>
                  <a:srgbClr val="A50021"/>
                </a:solidFill>
              </a:rPr>
              <a:t>1</a:t>
            </a:r>
            <a:r>
              <a:rPr lang="ru-RU" sz="1400" b="1" dirty="0">
                <a:solidFill>
                  <a:srgbClr val="A50021"/>
                </a:solidFill>
              </a:rPr>
              <a:t> = </a:t>
            </a:r>
            <a:r>
              <a:rPr lang="ru-RU" sz="1400" b="1" dirty="0" err="1">
                <a:solidFill>
                  <a:srgbClr val="A50021"/>
                </a:solidFill>
              </a:rPr>
              <a:t>qb</a:t>
            </a:r>
            <a:r>
              <a:rPr lang="ru-RU" sz="1400" b="1" baseline="-25000" dirty="0" err="1">
                <a:solidFill>
                  <a:srgbClr val="A50021"/>
                </a:solidFill>
              </a:rPr>
              <a:t>n</a:t>
            </a:r>
            <a:r>
              <a:rPr lang="ru-RU" sz="1400" b="1" dirty="0">
                <a:solidFill>
                  <a:srgbClr val="A50021"/>
                </a:solidFill>
              </a:rPr>
              <a:t>,     </a:t>
            </a:r>
            <a:r>
              <a:rPr lang="ru-RU" sz="1400" b="1" dirty="0" err="1">
                <a:solidFill>
                  <a:srgbClr val="A50021"/>
                </a:solidFill>
              </a:rPr>
              <a:t>n</a:t>
            </a:r>
            <a:r>
              <a:rPr lang="ru-RU" sz="1400" b="1" dirty="0">
                <a:solidFill>
                  <a:srgbClr val="A50021"/>
                </a:solidFill>
              </a:rPr>
              <a:t> = 1, 2, ..., </a:t>
            </a:r>
          </a:p>
          <a:p>
            <a:pPr>
              <a:lnSpc>
                <a:spcPct val="130000"/>
              </a:lnSpc>
              <a:defRPr/>
            </a:pPr>
            <a:r>
              <a:rPr lang="ru-RU" sz="1400" b="1" dirty="0" err="1">
                <a:solidFill>
                  <a:srgbClr val="A50021"/>
                </a:solidFill>
              </a:rPr>
              <a:t>q</a:t>
            </a:r>
            <a:r>
              <a:rPr lang="ru-RU" sz="1400" b="1" dirty="0">
                <a:solidFill>
                  <a:srgbClr val="A50021"/>
                </a:solidFill>
              </a:rPr>
              <a:t> </a:t>
            </a:r>
            <a:r>
              <a:rPr lang="ru-RU" sz="1400" b="1" dirty="0">
                <a:solidFill>
                  <a:srgbClr val="A50021"/>
                </a:solidFill>
                <a:cs typeface="Arial" charset="0"/>
              </a:rPr>
              <a:t>≠</a:t>
            </a:r>
            <a:r>
              <a:rPr lang="ru-RU" sz="1400" b="1" dirty="0">
                <a:solidFill>
                  <a:srgbClr val="A50021"/>
                </a:solidFill>
              </a:rPr>
              <a:t> 0,   b1 </a:t>
            </a:r>
            <a:r>
              <a:rPr lang="ru-RU" sz="1400" b="1" dirty="0">
                <a:solidFill>
                  <a:srgbClr val="A50021"/>
                </a:solidFill>
                <a:cs typeface="Arial" charset="0"/>
              </a:rPr>
              <a:t>≠</a:t>
            </a:r>
            <a:r>
              <a:rPr lang="ru-RU" sz="1400" b="1" dirty="0">
                <a:solidFill>
                  <a:srgbClr val="A50021"/>
                </a:solidFill>
              </a:rPr>
              <a:t> 0;</a:t>
            </a:r>
            <a:br>
              <a:rPr lang="ru-RU" sz="1400" b="1" dirty="0">
                <a:solidFill>
                  <a:srgbClr val="A50021"/>
                </a:solidFill>
              </a:rPr>
            </a:br>
            <a:r>
              <a:rPr lang="ru-RU" sz="1400" b="1" dirty="0" err="1">
                <a:solidFill>
                  <a:srgbClr val="A50021"/>
                </a:solidFill>
              </a:rPr>
              <a:t>q</a:t>
            </a:r>
            <a:r>
              <a:rPr lang="ru-RU" sz="1400" b="1" dirty="0">
                <a:solidFill>
                  <a:srgbClr val="A50021"/>
                </a:solidFill>
              </a:rPr>
              <a:t> – знаменатель </a:t>
            </a:r>
            <a:r>
              <a:rPr lang="ru-RU" sz="1500" b="1" dirty="0">
                <a:solidFill>
                  <a:srgbClr val="A50021"/>
                </a:solidFill>
              </a:rPr>
              <a:t>прогрессии</a:t>
            </a:r>
            <a:r>
              <a:rPr lang="ru-RU" sz="1500" b="1" dirty="0"/>
              <a:t> </a:t>
            </a:r>
          </a:p>
        </p:txBody>
      </p:sp>
      <p:sp>
        <p:nvSpPr>
          <p:cNvPr id="2098" name="AutoShape 50"/>
          <p:cNvSpPr>
            <a:spLocks noChangeArrowheads="1"/>
          </p:cNvSpPr>
          <p:nvPr/>
        </p:nvSpPr>
        <p:spPr bwMode="auto">
          <a:xfrm>
            <a:off x="2555875" y="1052513"/>
            <a:ext cx="3529013" cy="2881312"/>
          </a:xfrm>
          <a:prstGeom prst="wedgeRectCallout">
            <a:avLst>
              <a:gd name="adj1" fmla="val -24944"/>
              <a:gd name="adj2" fmla="val 20083"/>
            </a:avLst>
          </a:prstGeom>
          <a:ln>
            <a:headEnd/>
            <a:tailEnd/>
          </a:ln>
        </p:spPr>
        <p:style>
          <a:lnRef idx="1">
            <a:schemeClr val="accent4"/>
          </a:lnRef>
          <a:fillRef idx="2">
            <a:schemeClr val="accent4"/>
          </a:fillRef>
          <a:effectRef idx="1">
            <a:schemeClr val="accent4"/>
          </a:effectRef>
          <a:fontRef idx="minor">
            <a:schemeClr val="dk1"/>
          </a:fontRef>
        </p:style>
        <p:txBody>
          <a:bodyPr/>
          <a:lstStyle/>
          <a:p>
            <a:pPr>
              <a:defRPr/>
            </a:pPr>
            <a:r>
              <a:rPr lang="ru-RU" sz="1500" b="1" dirty="0">
                <a:solidFill>
                  <a:srgbClr val="A50021"/>
                </a:solidFill>
              </a:rPr>
              <a:t>Арифметической прогрессией</a:t>
            </a:r>
            <a:r>
              <a:rPr lang="ru-RU" sz="1500" dirty="0"/>
              <a:t> называется числовая </a:t>
            </a:r>
            <a:r>
              <a:rPr lang="ru-RU" sz="1500" dirty="0" smtClean="0"/>
              <a:t>последовательность</a:t>
            </a:r>
            <a:r>
              <a:rPr lang="ru-RU" sz="1500" dirty="0"/>
              <a:t>, каждый член которой, начиная со второго, равен </a:t>
            </a:r>
            <a:r>
              <a:rPr lang="ru-RU" sz="1500" dirty="0" smtClean="0"/>
              <a:t>предыдущему</a:t>
            </a:r>
            <a:r>
              <a:rPr lang="ru-RU" sz="1500" dirty="0"/>
              <a:t>, сложенному с одним и тем же числом.</a:t>
            </a:r>
          </a:p>
          <a:p>
            <a:pPr>
              <a:defRPr/>
            </a:pPr>
            <a:endParaRPr lang="ru-RU" sz="1500" dirty="0"/>
          </a:p>
          <a:p>
            <a:pPr>
              <a:defRPr/>
            </a:pPr>
            <a:r>
              <a:rPr lang="ru-RU" sz="1700" b="1" dirty="0" err="1">
                <a:solidFill>
                  <a:srgbClr val="A50021"/>
                </a:solidFill>
              </a:rPr>
              <a:t>a</a:t>
            </a:r>
            <a:r>
              <a:rPr lang="ru-RU" sz="1700" b="1" baseline="-25000" dirty="0" err="1">
                <a:solidFill>
                  <a:srgbClr val="A50021"/>
                </a:solidFill>
              </a:rPr>
              <a:t>n</a:t>
            </a:r>
            <a:r>
              <a:rPr lang="ru-RU" sz="1700" b="1" dirty="0">
                <a:solidFill>
                  <a:srgbClr val="A50021"/>
                </a:solidFill>
              </a:rPr>
              <a:t> </a:t>
            </a:r>
            <a:r>
              <a:rPr lang="ru-RU" sz="1700" b="1" baseline="-25000" dirty="0">
                <a:solidFill>
                  <a:srgbClr val="A50021"/>
                </a:solidFill>
              </a:rPr>
              <a:t>+ 1</a:t>
            </a:r>
            <a:r>
              <a:rPr lang="ru-RU" sz="1700" b="1" dirty="0">
                <a:solidFill>
                  <a:srgbClr val="A50021"/>
                </a:solidFill>
              </a:rPr>
              <a:t> = </a:t>
            </a:r>
            <a:r>
              <a:rPr lang="ru-RU" sz="1700" b="1" dirty="0" err="1">
                <a:solidFill>
                  <a:srgbClr val="A50021"/>
                </a:solidFill>
              </a:rPr>
              <a:t>a</a:t>
            </a:r>
            <a:r>
              <a:rPr lang="ru-RU" sz="1700" b="1" baseline="-25000" dirty="0" err="1">
                <a:solidFill>
                  <a:srgbClr val="A50021"/>
                </a:solidFill>
              </a:rPr>
              <a:t>n</a:t>
            </a:r>
            <a:r>
              <a:rPr lang="ru-RU" sz="1700" b="1" dirty="0">
                <a:solidFill>
                  <a:srgbClr val="A50021"/>
                </a:solidFill>
              </a:rPr>
              <a:t> + </a:t>
            </a:r>
            <a:r>
              <a:rPr lang="ru-RU" sz="1700" b="1" dirty="0" err="1">
                <a:solidFill>
                  <a:srgbClr val="A50021"/>
                </a:solidFill>
              </a:rPr>
              <a:t>d</a:t>
            </a:r>
            <a:r>
              <a:rPr lang="ru-RU" sz="1700" b="1" dirty="0">
                <a:solidFill>
                  <a:srgbClr val="A50021"/>
                </a:solidFill>
              </a:rPr>
              <a:t>, </a:t>
            </a:r>
            <a:r>
              <a:rPr lang="ru-RU" sz="1700" b="1" dirty="0" err="1">
                <a:solidFill>
                  <a:srgbClr val="A50021"/>
                </a:solidFill>
              </a:rPr>
              <a:t>n</a:t>
            </a:r>
            <a:r>
              <a:rPr lang="ru-RU" sz="1700" b="1" dirty="0">
                <a:solidFill>
                  <a:srgbClr val="A50021"/>
                </a:solidFill>
              </a:rPr>
              <a:t> = 1, 2, ...,</a:t>
            </a:r>
            <a:br>
              <a:rPr lang="ru-RU" sz="1700" b="1" dirty="0">
                <a:solidFill>
                  <a:srgbClr val="A50021"/>
                </a:solidFill>
              </a:rPr>
            </a:br>
            <a:r>
              <a:rPr lang="ru-RU" sz="1700" b="1" dirty="0" err="1">
                <a:solidFill>
                  <a:srgbClr val="A50021"/>
                </a:solidFill>
              </a:rPr>
              <a:t>d</a:t>
            </a:r>
            <a:r>
              <a:rPr lang="ru-RU" sz="1700" b="1" dirty="0">
                <a:solidFill>
                  <a:srgbClr val="A50021"/>
                </a:solidFill>
              </a:rPr>
              <a:t> – разность прогрессии</a:t>
            </a:r>
            <a:r>
              <a:rPr lang="ru-RU" dirty="0"/>
              <a:t> </a:t>
            </a:r>
            <a:endParaRPr lang="ru-RU" sz="1400" dirty="0"/>
          </a:p>
          <a:p>
            <a:pPr>
              <a:defRPr/>
            </a:pPr>
            <a:endParaRPr lang="ru-RU" sz="1400" dirty="0"/>
          </a:p>
        </p:txBody>
      </p:sp>
      <p:sp>
        <p:nvSpPr>
          <p:cNvPr id="1034" name="AutoShape 62"/>
          <p:cNvSpPr>
            <a:spLocks noChangeArrowheads="1"/>
          </p:cNvSpPr>
          <p:nvPr/>
        </p:nvSpPr>
        <p:spPr bwMode="auto">
          <a:xfrm>
            <a:off x="0" y="3933825"/>
            <a:ext cx="2555875" cy="1008063"/>
          </a:xfrm>
          <a:prstGeom prst="wedgeRectCallout">
            <a:avLst>
              <a:gd name="adj1" fmla="val -28139"/>
              <a:gd name="adj2" fmla="val 46694"/>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b="1" dirty="0"/>
              <a:t>Формулы общего члена </a:t>
            </a:r>
          </a:p>
        </p:txBody>
      </p:sp>
      <p:sp>
        <p:nvSpPr>
          <p:cNvPr id="2111" name="AutoShape 63"/>
          <p:cNvSpPr>
            <a:spLocks noChangeArrowheads="1"/>
          </p:cNvSpPr>
          <p:nvPr/>
        </p:nvSpPr>
        <p:spPr bwMode="auto">
          <a:xfrm>
            <a:off x="2555875" y="3933825"/>
            <a:ext cx="3529013" cy="1008063"/>
          </a:xfrm>
          <a:prstGeom prst="wedgeRectCallout">
            <a:avLst>
              <a:gd name="adj1" fmla="val -29981"/>
              <a:gd name="adj2" fmla="val 46694"/>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gn="ctr">
              <a:lnSpc>
                <a:spcPct val="135000"/>
              </a:lnSpc>
              <a:defRPr/>
            </a:pPr>
            <a:r>
              <a:rPr lang="ru-RU" b="1" dirty="0" err="1">
                <a:solidFill>
                  <a:srgbClr val="A50021"/>
                </a:solidFill>
              </a:rPr>
              <a:t>a</a:t>
            </a:r>
            <a:r>
              <a:rPr lang="ru-RU" b="1" baseline="-25000" dirty="0" err="1">
                <a:solidFill>
                  <a:srgbClr val="A50021"/>
                </a:solidFill>
              </a:rPr>
              <a:t>n</a:t>
            </a:r>
            <a:r>
              <a:rPr lang="ru-RU" b="1" dirty="0">
                <a:solidFill>
                  <a:srgbClr val="A50021"/>
                </a:solidFill>
              </a:rPr>
              <a:t> = a</a:t>
            </a:r>
            <a:r>
              <a:rPr lang="ru-RU" b="1" baseline="-25000" dirty="0">
                <a:solidFill>
                  <a:srgbClr val="A50021"/>
                </a:solidFill>
              </a:rPr>
              <a:t>1</a:t>
            </a:r>
            <a:r>
              <a:rPr lang="ru-RU" b="1" dirty="0">
                <a:solidFill>
                  <a:srgbClr val="A50021"/>
                </a:solidFill>
              </a:rPr>
              <a:t> + </a:t>
            </a:r>
            <a:r>
              <a:rPr lang="ru-RU" b="1" dirty="0" err="1">
                <a:solidFill>
                  <a:srgbClr val="A50021"/>
                </a:solidFill>
              </a:rPr>
              <a:t>d</a:t>
            </a:r>
            <a:r>
              <a:rPr lang="ru-RU" b="1" dirty="0">
                <a:solidFill>
                  <a:srgbClr val="A50021"/>
                </a:solidFill>
              </a:rPr>
              <a:t> · (</a:t>
            </a:r>
            <a:r>
              <a:rPr lang="ru-RU" b="1" dirty="0" err="1">
                <a:solidFill>
                  <a:srgbClr val="A50021"/>
                </a:solidFill>
              </a:rPr>
              <a:t>n</a:t>
            </a:r>
            <a:r>
              <a:rPr lang="ru-RU" b="1" dirty="0">
                <a:solidFill>
                  <a:srgbClr val="A50021"/>
                </a:solidFill>
              </a:rPr>
              <a:t> – 1), </a:t>
            </a:r>
          </a:p>
          <a:p>
            <a:pPr algn="ctr">
              <a:lnSpc>
                <a:spcPct val="135000"/>
              </a:lnSpc>
              <a:defRPr/>
            </a:pPr>
            <a:r>
              <a:rPr lang="ru-RU" b="1" dirty="0" err="1">
                <a:solidFill>
                  <a:srgbClr val="A50021"/>
                </a:solidFill>
              </a:rPr>
              <a:t>n</a:t>
            </a:r>
            <a:r>
              <a:rPr lang="ru-RU" b="1" dirty="0">
                <a:solidFill>
                  <a:srgbClr val="A50021"/>
                </a:solidFill>
              </a:rPr>
              <a:t> = 1, 2, ...</a:t>
            </a:r>
            <a:r>
              <a:rPr lang="ru-RU" dirty="0">
                <a:solidFill>
                  <a:srgbClr val="A50021"/>
                </a:solidFill>
              </a:rPr>
              <a:t> </a:t>
            </a:r>
          </a:p>
        </p:txBody>
      </p:sp>
      <p:sp>
        <p:nvSpPr>
          <p:cNvPr id="2112" name="AutoShape 64"/>
          <p:cNvSpPr>
            <a:spLocks noChangeArrowheads="1"/>
          </p:cNvSpPr>
          <p:nvPr/>
        </p:nvSpPr>
        <p:spPr bwMode="auto">
          <a:xfrm>
            <a:off x="6084888" y="3933825"/>
            <a:ext cx="3059112" cy="1008063"/>
          </a:xfrm>
          <a:prstGeom prst="wedgeRectCallout">
            <a:avLst>
              <a:gd name="adj1" fmla="val -27375"/>
              <a:gd name="adj2" fmla="val 46694"/>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gn="ctr">
              <a:lnSpc>
                <a:spcPct val="135000"/>
              </a:lnSpc>
              <a:defRPr/>
            </a:pPr>
            <a:r>
              <a:rPr lang="ru-RU" b="1" dirty="0" err="1">
                <a:solidFill>
                  <a:srgbClr val="A50021"/>
                </a:solidFill>
              </a:rPr>
              <a:t>b</a:t>
            </a:r>
            <a:r>
              <a:rPr lang="ru-RU" b="1" baseline="-25000" dirty="0" err="1">
                <a:solidFill>
                  <a:srgbClr val="A50021"/>
                </a:solidFill>
              </a:rPr>
              <a:t>n</a:t>
            </a:r>
            <a:r>
              <a:rPr lang="ru-RU" b="1" dirty="0">
                <a:solidFill>
                  <a:srgbClr val="A50021"/>
                </a:solidFill>
              </a:rPr>
              <a:t> = b</a:t>
            </a:r>
            <a:r>
              <a:rPr lang="ru-RU" b="1" baseline="-25000" dirty="0">
                <a:solidFill>
                  <a:srgbClr val="A50021"/>
                </a:solidFill>
              </a:rPr>
              <a:t>1</a:t>
            </a:r>
            <a:r>
              <a:rPr lang="ru-RU" b="1" dirty="0">
                <a:solidFill>
                  <a:srgbClr val="A50021"/>
                </a:solidFill>
              </a:rPr>
              <a:t> · </a:t>
            </a:r>
            <a:r>
              <a:rPr lang="ru-RU" b="1" dirty="0" err="1">
                <a:solidFill>
                  <a:srgbClr val="A50021"/>
                </a:solidFill>
              </a:rPr>
              <a:t>q</a:t>
            </a:r>
            <a:r>
              <a:rPr lang="en-US" b="1" dirty="0">
                <a:solidFill>
                  <a:srgbClr val="A50021"/>
                </a:solidFill>
              </a:rPr>
              <a:t> </a:t>
            </a:r>
            <a:r>
              <a:rPr lang="ru-RU" b="1" baseline="30000" dirty="0" err="1">
                <a:solidFill>
                  <a:srgbClr val="A50021"/>
                </a:solidFill>
              </a:rPr>
              <a:t>n</a:t>
            </a:r>
            <a:r>
              <a:rPr lang="ru-RU" b="1" baseline="30000" dirty="0">
                <a:solidFill>
                  <a:srgbClr val="A50021"/>
                </a:solidFill>
              </a:rPr>
              <a:t> – 1</a:t>
            </a:r>
            <a:r>
              <a:rPr lang="ru-RU" b="1" dirty="0">
                <a:solidFill>
                  <a:srgbClr val="A50021"/>
                </a:solidFill>
              </a:rPr>
              <a:t>, </a:t>
            </a:r>
          </a:p>
          <a:p>
            <a:pPr algn="ctr">
              <a:lnSpc>
                <a:spcPct val="135000"/>
              </a:lnSpc>
              <a:defRPr/>
            </a:pPr>
            <a:r>
              <a:rPr lang="ru-RU" b="1" dirty="0" err="1">
                <a:solidFill>
                  <a:srgbClr val="A50021"/>
                </a:solidFill>
              </a:rPr>
              <a:t>n</a:t>
            </a:r>
            <a:r>
              <a:rPr lang="ru-RU" b="1" dirty="0">
                <a:solidFill>
                  <a:srgbClr val="A50021"/>
                </a:solidFill>
              </a:rPr>
              <a:t> = 1, 2, ... </a:t>
            </a:r>
          </a:p>
        </p:txBody>
      </p:sp>
      <p:sp>
        <p:nvSpPr>
          <p:cNvPr id="1037" name="AutoShape 66"/>
          <p:cNvSpPr>
            <a:spLocks noChangeArrowheads="1"/>
          </p:cNvSpPr>
          <p:nvPr/>
        </p:nvSpPr>
        <p:spPr bwMode="auto">
          <a:xfrm>
            <a:off x="0" y="4941888"/>
            <a:ext cx="2555875" cy="1916112"/>
          </a:xfrm>
          <a:prstGeom prst="wedgeRectCallout">
            <a:avLst>
              <a:gd name="adj1" fmla="val -31181"/>
              <a:gd name="adj2" fmla="val 34509"/>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ru-RU" b="1" dirty="0"/>
              <a:t>Характеристическое свойство</a:t>
            </a:r>
          </a:p>
        </p:txBody>
      </p:sp>
      <p:sp>
        <p:nvSpPr>
          <p:cNvPr id="2115" name="AutoShape 67"/>
          <p:cNvSpPr>
            <a:spLocks noChangeArrowheads="1"/>
          </p:cNvSpPr>
          <p:nvPr/>
        </p:nvSpPr>
        <p:spPr bwMode="auto">
          <a:xfrm>
            <a:off x="2555875" y="4941888"/>
            <a:ext cx="3529013" cy="1916112"/>
          </a:xfrm>
          <a:prstGeom prst="wedgeRectCallout">
            <a:avLst>
              <a:gd name="adj1" fmla="val -30792"/>
              <a:gd name="adj2" fmla="val 46852"/>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nSpc>
                <a:spcPct val="130000"/>
              </a:lnSpc>
              <a:defRPr/>
            </a:pPr>
            <a:r>
              <a:rPr lang="ru-RU" sz="1400" b="1" dirty="0" err="1">
                <a:solidFill>
                  <a:srgbClr val="A50021"/>
                </a:solidFill>
              </a:rPr>
              <a:t>a</a:t>
            </a:r>
            <a:r>
              <a:rPr lang="ru-RU" sz="1400" b="1" baseline="-25000" dirty="0" err="1">
                <a:solidFill>
                  <a:srgbClr val="A50021"/>
                </a:solidFill>
              </a:rPr>
              <a:t>n</a:t>
            </a:r>
            <a:r>
              <a:rPr lang="ru-RU" sz="1400" b="1" baseline="-25000" dirty="0">
                <a:solidFill>
                  <a:srgbClr val="A50021"/>
                </a:solidFill>
              </a:rPr>
              <a:t>–1</a:t>
            </a:r>
            <a:r>
              <a:rPr lang="ru-RU" sz="1400" b="1" dirty="0">
                <a:solidFill>
                  <a:srgbClr val="A50021"/>
                </a:solidFill>
              </a:rPr>
              <a:t>, </a:t>
            </a:r>
            <a:r>
              <a:rPr lang="ru-RU" sz="1400" b="1" dirty="0" err="1">
                <a:solidFill>
                  <a:srgbClr val="A50021"/>
                </a:solidFill>
              </a:rPr>
              <a:t>a</a:t>
            </a:r>
            <a:r>
              <a:rPr lang="ru-RU" sz="1400" b="1" baseline="-25000" dirty="0" err="1">
                <a:solidFill>
                  <a:srgbClr val="A50021"/>
                </a:solidFill>
              </a:rPr>
              <a:t>n</a:t>
            </a:r>
            <a:r>
              <a:rPr lang="ru-RU" sz="1400" b="1" dirty="0">
                <a:solidFill>
                  <a:srgbClr val="A50021"/>
                </a:solidFill>
              </a:rPr>
              <a:t>, a</a:t>
            </a:r>
            <a:r>
              <a:rPr lang="ru-RU" sz="1400" b="1" baseline="-25000" dirty="0">
                <a:solidFill>
                  <a:srgbClr val="A50021"/>
                </a:solidFill>
              </a:rPr>
              <a:t>n+1</a:t>
            </a:r>
            <a:r>
              <a:rPr lang="ru-RU" sz="1400" dirty="0"/>
              <a:t> – последовательные члены арифметической прогрессии тогда и только тогда, когда</a:t>
            </a:r>
            <a:br>
              <a:rPr lang="ru-RU" sz="1400" dirty="0"/>
            </a:br>
            <a:endParaRPr lang="en-US" dirty="0"/>
          </a:p>
          <a:p>
            <a:pPr algn="ctr">
              <a:lnSpc>
                <a:spcPct val="130000"/>
              </a:lnSpc>
              <a:defRPr/>
            </a:pPr>
            <a:r>
              <a:rPr lang="en-US" dirty="0"/>
              <a:t>(</a:t>
            </a:r>
            <a:r>
              <a:rPr lang="ru-RU" sz="1400" dirty="0"/>
              <a:t>среднее арифметическое)</a:t>
            </a:r>
            <a:endParaRPr lang="ru-RU" dirty="0"/>
          </a:p>
        </p:txBody>
      </p:sp>
      <p:sp>
        <p:nvSpPr>
          <p:cNvPr id="2116" name="AutoShape 68"/>
          <p:cNvSpPr>
            <a:spLocks noChangeArrowheads="1"/>
          </p:cNvSpPr>
          <p:nvPr/>
        </p:nvSpPr>
        <p:spPr bwMode="auto">
          <a:xfrm>
            <a:off x="6084888" y="4941888"/>
            <a:ext cx="3059112" cy="1916112"/>
          </a:xfrm>
          <a:prstGeom prst="wedgeRectCallout">
            <a:avLst>
              <a:gd name="adj1" fmla="val -29347"/>
              <a:gd name="adj2" fmla="val 49171"/>
            </a:avLst>
          </a:prstGeom>
          <a:ln>
            <a:headEnd/>
            <a:tailEnd/>
          </a:ln>
        </p:spPr>
        <p:style>
          <a:lnRef idx="1">
            <a:schemeClr val="accent4"/>
          </a:lnRef>
          <a:fillRef idx="2">
            <a:schemeClr val="accent4"/>
          </a:fillRef>
          <a:effectRef idx="1">
            <a:schemeClr val="accent4"/>
          </a:effectRef>
          <a:fontRef idx="minor">
            <a:schemeClr val="dk1"/>
          </a:fontRef>
        </p:style>
        <p:txBody>
          <a:bodyPr/>
          <a:lstStyle/>
          <a:p>
            <a:pPr>
              <a:lnSpc>
                <a:spcPct val="130000"/>
              </a:lnSpc>
              <a:defRPr/>
            </a:pPr>
            <a:r>
              <a:rPr lang="ru-RU" sz="1400" b="1" dirty="0" err="1">
                <a:solidFill>
                  <a:srgbClr val="A50021"/>
                </a:solidFill>
              </a:rPr>
              <a:t>b</a:t>
            </a:r>
            <a:r>
              <a:rPr lang="ru-RU" sz="1400" b="1" baseline="-25000" dirty="0" err="1">
                <a:solidFill>
                  <a:srgbClr val="A50021"/>
                </a:solidFill>
              </a:rPr>
              <a:t>n</a:t>
            </a:r>
            <a:r>
              <a:rPr lang="ru-RU" sz="1400" b="1" baseline="-25000" dirty="0">
                <a:solidFill>
                  <a:srgbClr val="A50021"/>
                </a:solidFill>
              </a:rPr>
              <a:t>–1</a:t>
            </a:r>
            <a:r>
              <a:rPr lang="ru-RU" sz="1400" b="1" dirty="0">
                <a:solidFill>
                  <a:srgbClr val="A50021"/>
                </a:solidFill>
              </a:rPr>
              <a:t>, </a:t>
            </a:r>
            <a:r>
              <a:rPr lang="ru-RU" sz="1400" b="1" dirty="0" err="1">
                <a:solidFill>
                  <a:srgbClr val="A50021"/>
                </a:solidFill>
              </a:rPr>
              <a:t>b</a:t>
            </a:r>
            <a:r>
              <a:rPr lang="ru-RU" sz="1400" b="1" baseline="-25000" dirty="0" err="1">
                <a:solidFill>
                  <a:srgbClr val="A50021"/>
                </a:solidFill>
              </a:rPr>
              <a:t>n</a:t>
            </a:r>
            <a:r>
              <a:rPr lang="ru-RU" sz="1400" b="1" dirty="0">
                <a:solidFill>
                  <a:srgbClr val="A50021"/>
                </a:solidFill>
              </a:rPr>
              <a:t>, b</a:t>
            </a:r>
            <a:r>
              <a:rPr lang="ru-RU" sz="1400" b="1" baseline="-25000" dirty="0">
                <a:solidFill>
                  <a:srgbClr val="A50021"/>
                </a:solidFill>
              </a:rPr>
              <a:t>n+1</a:t>
            </a:r>
            <a:r>
              <a:rPr lang="ru-RU" sz="1400" b="1" dirty="0">
                <a:solidFill>
                  <a:srgbClr val="A50021"/>
                </a:solidFill>
              </a:rPr>
              <a:t> (</a:t>
            </a:r>
            <a:r>
              <a:rPr lang="ru-RU" sz="1400" b="1" dirty="0" err="1">
                <a:solidFill>
                  <a:srgbClr val="A50021"/>
                </a:solidFill>
              </a:rPr>
              <a:t>b</a:t>
            </a:r>
            <a:r>
              <a:rPr lang="ru-RU" sz="1400" b="1" baseline="-25000" dirty="0" err="1">
                <a:solidFill>
                  <a:srgbClr val="A50021"/>
                </a:solidFill>
              </a:rPr>
              <a:t>n</a:t>
            </a:r>
            <a:r>
              <a:rPr lang="ru-RU" sz="1400" b="1" dirty="0">
                <a:solidFill>
                  <a:srgbClr val="A50021"/>
                </a:solidFill>
              </a:rPr>
              <a:t> &gt; 0)</a:t>
            </a:r>
            <a:r>
              <a:rPr lang="ru-RU" sz="1400" dirty="0"/>
              <a:t> – </a:t>
            </a:r>
            <a:r>
              <a:rPr lang="ru-RU" sz="1400" dirty="0" smtClean="0"/>
              <a:t>последовательные </a:t>
            </a:r>
            <a:r>
              <a:rPr lang="ru-RU" sz="1400" dirty="0"/>
              <a:t>члены геометрической прогрессии тогда и только тогда, когда </a:t>
            </a:r>
          </a:p>
          <a:p>
            <a:pPr>
              <a:lnSpc>
                <a:spcPct val="130000"/>
              </a:lnSpc>
              <a:defRPr/>
            </a:pPr>
            <a:endParaRPr lang="ru-RU" sz="1400" dirty="0"/>
          </a:p>
          <a:p>
            <a:pPr algn="ctr">
              <a:lnSpc>
                <a:spcPct val="130000"/>
              </a:lnSpc>
              <a:defRPr/>
            </a:pPr>
            <a:r>
              <a:rPr lang="ru-RU" sz="1400" dirty="0"/>
              <a:t>(среднее геометрическое)</a:t>
            </a:r>
          </a:p>
        </p:txBody>
      </p:sp>
      <p:graphicFrame>
        <p:nvGraphicFramePr>
          <p:cNvPr id="2117" name="Object 69"/>
          <p:cNvGraphicFramePr>
            <a:graphicFrameLocks noChangeAspect="1"/>
          </p:cNvGraphicFramePr>
          <p:nvPr/>
        </p:nvGraphicFramePr>
        <p:xfrm>
          <a:off x="3214688" y="5786438"/>
          <a:ext cx="1871662" cy="409575"/>
        </p:xfrm>
        <a:graphic>
          <a:graphicData uri="http://schemas.openxmlformats.org/presentationml/2006/ole">
            <p:oleObj spid="_x0000_s1026" name="Формула" r:id="rId3" imgW="952200" imgH="393480" progId="Equation.3">
              <p:embed/>
            </p:oleObj>
          </a:graphicData>
        </a:graphic>
      </p:graphicFrame>
      <p:graphicFrame>
        <p:nvGraphicFramePr>
          <p:cNvPr id="2118" name="Object 70"/>
          <p:cNvGraphicFramePr>
            <a:graphicFrameLocks noChangeAspect="1"/>
          </p:cNvGraphicFramePr>
          <p:nvPr/>
        </p:nvGraphicFramePr>
        <p:xfrm>
          <a:off x="6659563" y="6022975"/>
          <a:ext cx="1512887" cy="336550"/>
        </p:xfrm>
        <a:graphic>
          <a:graphicData uri="http://schemas.openxmlformats.org/presentationml/2006/ole">
            <p:oleObj spid="_x0000_s1027" name="Формула" r:id="rId4" imgW="977760" imgH="266400" progId="Equation.3">
              <p:embed/>
            </p:oleObj>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91"/>
                                        </p:tgtEl>
                                        <p:attrNameLst>
                                          <p:attrName>style.visibility</p:attrName>
                                        </p:attrNameLst>
                                      </p:cBhvr>
                                      <p:to>
                                        <p:strVal val="visible"/>
                                      </p:to>
                                    </p:set>
                                    <p:animEffect transition="in" filter="fade">
                                      <p:cBhvr>
                                        <p:cTn id="7" dur="1000"/>
                                        <p:tgtEl>
                                          <p:spTgt spid="2091"/>
                                        </p:tgtEl>
                                      </p:cBhvr>
                                    </p:animEffect>
                                    <p:anim calcmode="lin" valueType="num">
                                      <p:cBhvr>
                                        <p:cTn id="8" dur="1000" fill="hold"/>
                                        <p:tgtEl>
                                          <p:spTgt spid="2091"/>
                                        </p:tgtEl>
                                        <p:attrNameLst>
                                          <p:attrName>ppt_x</p:attrName>
                                        </p:attrNameLst>
                                      </p:cBhvr>
                                      <p:tavLst>
                                        <p:tav tm="0">
                                          <p:val>
                                            <p:strVal val="#ppt_x"/>
                                          </p:val>
                                        </p:tav>
                                        <p:tav tm="100000">
                                          <p:val>
                                            <p:strVal val="#ppt_x"/>
                                          </p:val>
                                        </p:tav>
                                      </p:tavLst>
                                    </p:anim>
                                    <p:anim calcmode="lin" valueType="num">
                                      <p:cBhvr>
                                        <p:cTn id="9" dur="1000" fill="hold"/>
                                        <p:tgtEl>
                                          <p:spTgt spid="209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2098"/>
                                        </p:tgtEl>
                                        <p:attrNameLst>
                                          <p:attrName>style.visibility</p:attrName>
                                        </p:attrNameLst>
                                      </p:cBhvr>
                                      <p:to>
                                        <p:strVal val="visible"/>
                                      </p:to>
                                    </p:set>
                                    <p:animEffect transition="in" filter="diamond(in)">
                                      <p:cBhvr>
                                        <p:cTn id="14" dur="2000"/>
                                        <p:tgtEl>
                                          <p:spTgt spid="2098"/>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2111"/>
                                        </p:tgtEl>
                                        <p:attrNameLst>
                                          <p:attrName>style.visibility</p:attrName>
                                        </p:attrNameLst>
                                      </p:cBhvr>
                                      <p:to>
                                        <p:strVal val="visible"/>
                                      </p:to>
                                    </p:set>
                                    <p:animEffect transition="in" filter="wheel(4)">
                                      <p:cBhvr>
                                        <p:cTn id="19" dur="2000"/>
                                        <p:tgtEl>
                                          <p:spTgt spid="2111"/>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2115"/>
                                        </p:tgtEl>
                                        <p:attrNameLst>
                                          <p:attrName>style.visibility</p:attrName>
                                        </p:attrNameLst>
                                      </p:cBhvr>
                                      <p:to>
                                        <p:strVal val="visible"/>
                                      </p:to>
                                    </p:set>
                                    <p:animEffect transition="in" filter="strips(downLeft)">
                                      <p:cBhvr>
                                        <p:cTn id="24" dur="500"/>
                                        <p:tgtEl>
                                          <p:spTgt spid="2115"/>
                                        </p:tgtEl>
                                      </p:cBhvr>
                                    </p:animEffect>
                                  </p:childTnLst>
                                </p:cTn>
                              </p:par>
                            </p:childTnLst>
                          </p:cTn>
                        </p:par>
                        <p:par>
                          <p:cTn id="25" fill="hold">
                            <p:stCondLst>
                              <p:cond delay="500"/>
                            </p:stCondLst>
                            <p:childTnLst>
                              <p:par>
                                <p:cTn id="26" presetID="55" presetClass="entr" presetSubtype="0" fill="hold" nodeType="afterEffect">
                                  <p:stCondLst>
                                    <p:cond delay="0"/>
                                  </p:stCondLst>
                                  <p:childTnLst>
                                    <p:set>
                                      <p:cBhvr>
                                        <p:cTn id="27" dur="1" fill="hold">
                                          <p:stCondLst>
                                            <p:cond delay="0"/>
                                          </p:stCondLst>
                                        </p:cTn>
                                        <p:tgtEl>
                                          <p:spTgt spid="2117"/>
                                        </p:tgtEl>
                                        <p:attrNameLst>
                                          <p:attrName>style.visibility</p:attrName>
                                        </p:attrNameLst>
                                      </p:cBhvr>
                                      <p:to>
                                        <p:strVal val="visible"/>
                                      </p:to>
                                    </p:set>
                                    <p:anim calcmode="lin" valueType="num">
                                      <p:cBhvr>
                                        <p:cTn id="28" dur="500" fill="hold"/>
                                        <p:tgtEl>
                                          <p:spTgt spid="2117"/>
                                        </p:tgtEl>
                                        <p:attrNameLst>
                                          <p:attrName>ppt_w</p:attrName>
                                        </p:attrNameLst>
                                      </p:cBhvr>
                                      <p:tavLst>
                                        <p:tav tm="0">
                                          <p:val>
                                            <p:strVal val="#ppt_w*0.70"/>
                                          </p:val>
                                        </p:tav>
                                        <p:tav tm="100000">
                                          <p:val>
                                            <p:strVal val="#ppt_w"/>
                                          </p:val>
                                        </p:tav>
                                      </p:tavLst>
                                    </p:anim>
                                    <p:anim calcmode="lin" valueType="num">
                                      <p:cBhvr>
                                        <p:cTn id="29" dur="500" fill="hold"/>
                                        <p:tgtEl>
                                          <p:spTgt spid="2117"/>
                                        </p:tgtEl>
                                        <p:attrNameLst>
                                          <p:attrName>ppt_h</p:attrName>
                                        </p:attrNameLst>
                                      </p:cBhvr>
                                      <p:tavLst>
                                        <p:tav tm="0">
                                          <p:val>
                                            <p:strVal val="#ppt_h"/>
                                          </p:val>
                                        </p:tav>
                                        <p:tav tm="100000">
                                          <p:val>
                                            <p:strVal val="#ppt_h"/>
                                          </p:val>
                                        </p:tav>
                                      </p:tavLst>
                                    </p:anim>
                                    <p:animEffect transition="in" filter="fade">
                                      <p:cBhvr>
                                        <p:cTn id="30" dur="500"/>
                                        <p:tgtEl>
                                          <p:spTgt spid="2117"/>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093"/>
                                        </p:tgtEl>
                                        <p:attrNameLst>
                                          <p:attrName>style.visibility</p:attrName>
                                        </p:attrNameLst>
                                      </p:cBhvr>
                                      <p:to>
                                        <p:strVal val="visible"/>
                                      </p:to>
                                    </p:set>
                                    <p:animEffect transition="in" filter="fade">
                                      <p:cBhvr>
                                        <p:cTn id="35" dur="1000"/>
                                        <p:tgtEl>
                                          <p:spTgt spid="2093"/>
                                        </p:tgtEl>
                                      </p:cBhvr>
                                    </p:animEffect>
                                    <p:anim calcmode="lin" valueType="num">
                                      <p:cBhvr>
                                        <p:cTn id="36" dur="1000" fill="hold"/>
                                        <p:tgtEl>
                                          <p:spTgt spid="2093"/>
                                        </p:tgtEl>
                                        <p:attrNameLst>
                                          <p:attrName>ppt_x</p:attrName>
                                        </p:attrNameLst>
                                      </p:cBhvr>
                                      <p:tavLst>
                                        <p:tav tm="0">
                                          <p:val>
                                            <p:strVal val="#ppt_x"/>
                                          </p:val>
                                        </p:tav>
                                        <p:tav tm="100000">
                                          <p:val>
                                            <p:strVal val="#ppt_x"/>
                                          </p:val>
                                        </p:tav>
                                      </p:tavLst>
                                    </p:anim>
                                    <p:anim calcmode="lin" valueType="num">
                                      <p:cBhvr>
                                        <p:cTn id="37" dur="1000" fill="hold"/>
                                        <p:tgtEl>
                                          <p:spTgt spid="209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102"/>
                                        </p:tgtEl>
                                        <p:attrNameLst>
                                          <p:attrName>style.visibility</p:attrName>
                                        </p:attrNameLst>
                                      </p:cBhvr>
                                      <p:to>
                                        <p:strVal val="visible"/>
                                      </p:to>
                                    </p:set>
                                    <p:animEffect transition="in" filter="diamond(in)">
                                      <p:cBhvr>
                                        <p:cTn id="42" dur="2000"/>
                                        <p:tgtEl>
                                          <p:spTgt spid="210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2112"/>
                                        </p:tgtEl>
                                        <p:attrNameLst>
                                          <p:attrName>style.visibility</p:attrName>
                                        </p:attrNameLst>
                                      </p:cBhvr>
                                      <p:to>
                                        <p:strVal val="visible"/>
                                      </p:to>
                                    </p:set>
                                    <p:animEffect transition="in" filter="strips(downLeft)">
                                      <p:cBhvr>
                                        <p:cTn id="47" dur="500"/>
                                        <p:tgtEl>
                                          <p:spTgt spid="2112"/>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116"/>
                                        </p:tgtEl>
                                        <p:attrNameLst>
                                          <p:attrName>style.visibility</p:attrName>
                                        </p:attrNameLst>
                                      </p:cBhvr>
                                      <p:to>
                                        <p:strVal val="visible"/>
                                      </p:to>
                                    </p:set>
                                    <p:animEffect transition="in" filter="fade">
                                      <p:cBhvr>
                                        <p:cTn id="52" dur="1000"/>
                                        <p:tgtEl>
                                          <p:spTgt spid="2116"/>
                                        </p:tgtEl>
                                      </p:cBhvr>
                                    </p:animEffect>
                                    <p:anim calcmode="lin" valueType="num">
                                      <p:cBhvr>
                                        <p:cTn id="53" dur="1000" fill="hold"/>
                                        <p:tgtEl>
                                          <p:spTgt spid="2116"/>
                                        </p:tgtEl>
                                        <p:attrNameLst>
                                          <p:attrName>ppt_x</p:attrName>
                                        </p:attrNameLst>
                                      </p:cBhvr>
                                      <p:tavLst>
                                        <p:tav tm="0">
                                          <p:val>
                                            <p:strVal val="#ppt_x"/>
                                          </p:val>
                                        </p:tav>
                                        <p:tav tm="100000">
                                          <p:val>
                                            <p:strVal val="#ppt_x"/>
                                          </p:val>
                                        </p:tav>
                                      </p:tavLst>
                                    </p:anim>
                                    <p:anim calcmode="lin" valueType="num">
                                      <p:cBhvr>
                                        <p:cTn id="54" dur="1000" fill="hold"/>
                                        <p:tgtEl>
                                          <p:spTgt spid="2116"/>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55" presetClass="entr" presetSubtype="0" fill="hold" nodeType="afterEffect">
                                  <p:stCondLst>
                                    <p:cond delay="0"/>
                                  </p:stCondLst>
                                  <p:childTnLst>
                                    <p:set>
                                      <p:cBhvr>
                                        <p:cTn id="57" dur="1" fill="hold">
                                          <p:stCondLst>
                                            <p:cond delay="0"/>
                                          </p:stCondLst>
                                        </p:cTn>
                                        <p:tgtEl>
                                          <p:spTgt spid="2118"/>
                                        </p:tgtEl>
                                        <p:attrNameLst>
                                          <p:attrName>style.visibility</p:attrName>
                                        </p:attrNameLst>
                                      </p:cBhvr>
                                      <p:to>
                                        <p:strVal val="visible"/>
                                      </p:to>
                                    </p:set>
                                    <p:anim calcmode="lin" valueType="num">
                                      <p:cBhvr>
                                        <p:cTn id="58" dur="500" fill="hold"/>
                                        <p:tgtEl>
                                          <p:spTgt spid="2118"/>
                                        </p:tgtEl>
                                        <p:attrNameLst>
                                          <p:attrName>ppt_w</p:attrName>
                                        </p:attrNameLst>
                                      </p:cBhvr>
                                      <p:tavLst>
                                        <p:tav tm="0">
                                          <p:val>
                                            <p:strVal val="#ppt_w*0.70"/>
                                          </p:val>
                                        </p:tav>
                                        <p:tav tm="100000">
                                          <p:val>
                                            <p:strVal val="#ppt_w"/>
                                          </p:val>
                                        </p:tav>
                                      </p:tavLst>
                                    </p:anim>
                                    <p:anim calcmode="lin" valueType="num">
                                      <p:cBhvr>
                                        <p:cTn id="59" dur="500" fill="hold"/>
                                        <p:tgtEl>
                                          <p:spTgt spid="2118"/>
                                        </p:tgtEl>
                                        <p:attrNameLst>
                                          <p:attrName>ppt_h</p:attrName>
                                        </p:attrNameLst>
                                      </p:cBhvr>
                                      <p:tavLst>
                                        <p:tav tm="0">
                                          <p:val>
                                            <p:strVal val="#ppt_h"/>
                                          </p:val>
                                        </p:tav>
                                        <p:tav tm="100000">
                                          <p:val>
                                            <p:strVal val="#ppt_h"/>
                                          </p:val>
                                        </p:tav>
                                      </p:tavLst>
                                    </p:anim>
                                    <p:animEffect transition="in" filter="fade">
                                      <p:cBhvr>
                                        <p:cTn id="60" dur="500"/>
                                        <p:tgtEl>
                                          <p:spTgt spid="2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1" grpId="0" animBg="1"/>
      <p:bldP spid="2093" grpId="0" animBg="1"/>
      <p:bldP spid="2102" grpId="0" animBg="1"/>
      <p:bldP spid="2098" grpId="0" animBg="1"/>
      <p:bldP spid="2111" grpId="0" animBg="1"/>
      <p:bldP spid="2112" grpId="0" animBg="1"/>
      <p:bldP spid="2115" grpId="0" animBg="1"/>
      <p:bldP spid="21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71802" y="571480"/>
            <a:ext cx="5214974" cy="4929222"/>
          </a:xfrm>
        </p:spPr>
        <p:txBody>
          <a:bodyPr>
            <a:normAutofit/>
          </a:bodyPr>
          <a:lstStyle/>
          <a:p>
            <a:r>
              <a:rPr lang="ru-RU" sz="3200" dirty="0" smtClean="0">
                <a:solidFill>
                  <a:srgbClr val="FF0000"/>
                </a:solidFill>
                <a:effectLst/>
              </a:rPr>
              <a:t>       Задача № 10</a:t>
            </a:r>
            <a:br>
              <a:rPr lang="ru-RU" sz="3200" dirty="0" smtClean="0">
                <a:solidFill>
                  <a:srgbClr val="FF0000"/>
                </a:solidFill>
                <a:effectLst/>
              </a:rPr>
            </a:br>
            <a:r>
              <a:rPr lang="ru-RU" sz="3200" dirty="0" smtClean="0">
                <a:solidFill>
                  <a:schemeClr val="tx1"/>
                </a:solidFill>
                <a:effectLst/>
              </a:rPr>
              <a:t>Числа                являются четвёртым и седьмым членами геометрической прогрессии  Найдите сумму четвёртого и десятого членов этой прогрессии</a:t>
            </a:r>
            <a:r>
              <a:rPr lang="ru-RU" sz="2400" dirty="0" smtClean="0">
                <a:solidFill>
                  <a:schemeClr val="tx1"/>
                </a:solidFill>
                <a:effectLst/>
              </a:rPr>
              <a:t>.</a:t>
            </a:r>
            <a:endParaRPr lang="ru-RU" sz="2400" dirty="0">
              <a:solidFill>
                <a:srgbClr val="FF0000"/>
              </a:solidFill>
              <a:effectLst/>
            </a:endParaRPr>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57752" y="1571612"/>
            <a:ext cx="1714512" cy="483581"/>
          </a:xfrm>
          <a:prstGeom prst="rect">
            <a:avLst/>
          </a:prstGeom>
          <a:noFill/>
        </p:spPr>
      </p:pic>
      <p:sp>
        <p:nvSpPr>
          <p:cNvPr id="35843" name="Rectangle 3"/>
          <p:cNvSpPr>
            <a:spLocks noChangeArrowheads="1"/>
          </p:cNvSpPr>
          <p:nvPr/>
        </p:nvSpPr>
        <p:spPr bwMode="auto">
          <a:xfrm>
            <a:off x="0" y="666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Содержимое 3" descr="j0088510"/>
          <p:cNvPicPr>
            <a:picLocks/>
          </p:cNvPicPr>
          <p:nvPr/>
        </p:nvPicPr>
        <p:blipFill>
          <a:blip r:embed="rId3"/>
          <a:srcRect/>
          <a:stretch>
            <a:fillRect/>
          </a:stretch>
        </p:blipFill>
        <p:spPr bwMode="auto">
          <a:xfrm>
            <a:off x="571500" y="500063"/>
            <a:ext cx="2143112" cy="250030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41-12"/>
          <p:cNvPicPr>
            <a:picLocks noChangeAspect="1" noChangeArrowheads="1"/>
          </p:cNvPicPr>
          <p:nvPr/>
        </p:nvPicPr>
        <p:blipFill>
          <a:blip r:embed="rId2"/>
          <a:srcRect/>
          <a:stretch>
            <a:fillRect/>
          </a:stretch>
        </p:blipFill>
        <p:spPr bwMode="auto">
          <a:xfrm>
            <a:off x="428625" y="500063"/>
            <a:ext cx="1928813" cy="2428875"/>
          </a:xfrm>
          <a:prstGeom prst="rect">
            <a:avLst/>
          </a:prstGeom>
          <a:noFill/>
          <a:ln w="9525">
            <a:noFill/>
            <a:miter lim="800000"/>
            <a:headEnd/>
            <a:tailEnd/>
          </a:ln>
        </p:spPr>
      </p:pic>
      <p:sp>
        <p:nvSpPr>
          <p:cNvPr id="2" name="Заголовок 1"/>
          <p:cNvSpPr>
            <a:spLocks noGrp="1"/>
          </p:cNvSpPr>
          <p:nvPr>
            <p:ph type="title"/>
          </p:nvPr>
        </p:nvSpPr>
        <p:spPr>
          <a:xfrm>
            <a:off x="2286000" y="428625"/>
            <a:ext cx="6500813" cy="5500688"/>
          </a:xfrm>
        </p:spPr>
        <p:txBody>
          <a:bodyPr>
            <a:normAutofit fontScale="90000"/>
          </a:bodyPr>
          <a:lstStyle/>
          <a:p>
            <a:pPr>
              <a:defRPr/>
            </a:pPr>
            <a:r>
              <a:rPr lang="ru-RU" i="1" dirty="0" smtClean="0">
                <a:solidFill>
                  <a:srgbClr val="C00000"/>
                </a:solidFill>
              </a:rPr>
              <a:t>               </a:t>
            </a:r>
            <a:r>
              <a:rPr lang="ru-RU" sz="4000" i="1" dirty="0" smtClean="0">
                <a:solidFill>
                  <a:srgbClr val="C00000"/>
                </a:solidFill>
              </a:rPr>
              <a:t>Совет</a:t>
            </a:r>
            <a:r>
              <a:rPr lang="ru-RU" i="1" dirty="0" smtClean="0">
                <a:solidFill>
                  <a:srgbClr val="C00000"/>
                </a:solidFill>
              </a:rPr>
              <a:t/>
            </a:r>
            <a:br>
              <a:rPr lang="ru-RU" i="1" dirty="0" smtClean="0">
                <a:solidFill>
                  <a:srgbClr val="C00000"/>
                </a:solidFill>
              </a:rPr>
            </a:br>
            <a:r>
              <a:rPr lang="ru-RU" sz="2800" i="1" dirty="0" smtClean="0">
                <a:solidFill>
                  <a:schemeClr val="tx1"/>
                </a:solidFill>
              </a:rPr>
              <a:t>Формулы арифметической и геометрической прогрессий, используемые для решения, обязательно записывайте и в бланке, и на черновике.</a:t>
            </a:r>
            <a:br>
              <a:rPr lang="ru-RU" sz="2800" i="1" dirty="0" smtClean="0">
                <a:solidFill>
                  <a:schemeClr val="tx1"/>
                </a:solidFill>
              </a:rPr>
            </a:br>
            <a:r>
              <a:rPr lang="ru-RU" sz="2800" i="1" dirty="0" smtClean="0">
                <a:solidFill>
                  <a:schemeClr val="tx1"/>
                </a:solidFill>
              </a:rPr>
              <a:t>Закончив решение, запишите ответ, перечитав вопрос задания. Если останется время, проверьте ещё раз, что полученные числа образуют арифметическую или геометрическую прогрессии, удовлетворяющие условию задачи.</a:t>
            </a:r>
            <a:endParaRPr lang="ru-RU"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2714625"/>
            <a:ext cx="8183562" cy="1050925"/>
          </a:xfrm>
        </p:spPr>
        <p:txBody>
          <a:bodyPr>
            <a:noAutofit/>
          </a:bodyPr>
          <a:lstStyle/>
          <a:p>
            <a:pPr>
              <a:defRPr/>
            </a:pPr>
            <a:r>
              <a:rPr lang="ru-RU" sz="4800" dirty="0" smtClean="0">
                <a:solidFill>
                  <a:srgbClr val="FF0000"/>
                </a:solidFill>
              </a:rPr>
              <a:t>Спасибо за внимание!</a:t>
            </a:r>
            <a:endParaRPr lang="ru-RU" sz="4800" dirty="0">
              <a:solidFill>
                <a:srgbClr val="FF0000"/>
              </a:solidFill>
            </a:endParaRPr>
          </a:p>
        </p:txBody>
      </p:sp>
      <p:pic>
        <p:nvPicPr>
          <p:cNvPr id="4" name="Рисунок 3" descr="C41-12"/>
          <p:cNvPicPr>
            <a:picLocks noChangeAspect="1" noChangeArrowheads="1"/>
          </p:cNvPicPr>
          <p:nvPr/>
        </p:nvPicPr>
        <p:blipFill>
          <a:blip r:embed="rId2"/>
          <a:srcRect/>
          <a:stretch>
            <a:fillRect/>
          </a:stretch>
        </p:blipFill>
        <p:spPr bwMode="auto">
          <a:xfrm>
            <a:off x="6643688" y="3714750"/>
            <a:ext cx="1809750" cy="2244725"/>
          </a:xfrm>
          <a:prstGeom prst="rect">
            <a:avLst/>
          </a:prstGeom>
          <a:noFill/>
          <a:ln w="9525">
            <a:noFill/>
            <a:miter lim="800000"/>
            <a:headEnd/>
            <a:tailEnd/>
          </a:ln>
        </p:spPr>
      </p:pic>
      <p:pic>
        <p:nvPicPr>
          <p:cNvPr id="5" name="Рисунок 4" descr="74"/>
          <p:cNvPicPr>
            <a:picLocks noChangeAspect="1" noChangeArrowheads="1"/>
          </p:cNvPicPr>
          <p:nvPr/>
        </p:nvPicPr>
        <p:blipFill>
          <a:blip r:embed="rId3"/>
          <a:srcRect/>
          <a:stretch>
            <a:fillRect/>
          </a:stretch>
        </p:blipFill>
        <p:spPr bwMode="auto">
          <a:xfrm>
            <a:off x="714375" y="571500"/>
            <a:ext cx="2684463" cy="2173288"/>
          </a:xfrm>
          <a:prstGeom prst="rect">
            <a:avLst/>
          </a:prstGeom>
          <a:noFill/>
          <a:ln w="9525">
            <a:noFill/>
            <a:miter lim="800000"/>
            <a:headEnd/>
            <a:tailEnd/>
          </a:ln>
        </p:spPr>
      </p:pic>
      <p:pic>
        <p:nvPicPr>
          <p:cNvPr id="6" name="Picture 6" descr="ANTN027"/>
          <p:cNvPicPr>
            <a:picLocks noGrp="1" noChangeAspect="1" noChangeArrowheads="1"/>
          </p:cNvPicPr>
          <p:nvPr>
            <p:ph sz="half" idx="4294967295"/>
          </p:nvPr>
        </p:nvPicPr>
        <p:blipFill>
          <a:blip r:embed="rId4"/>
          <a:srcRect/>
          <a:stretch>
            <a:fillRect/>
          </a:stretch>
        </p:blipFill>
        <p:spPr>
          <a:xfrm>
            <a:off x="571500" y="3571875"/>
            <a:ext cx="2928938" cy="2571750"/>
          </a:xfrm>
          <a:noFill/>
        </p:spPr>
      </p:pic>
      <p:pic>
        <p:nvPicPr>
          <p:cNvPr id="7" name="Содержимое 3" descr="j0088510"/>
          <p:cNvPicPr>
            <a:picLocks/>
          </p:cNvPicPr>
          <p:nvPr/>
        </p:nvPicPr>
        <p:blipFill>
          <a:blip r:embed="rId5"/>
          <a:srcRect/>
          <a:stretch>
            <a:fillRect/>
          </a:stretch>
        </p:blipFill>
        <p:spPr bwMode="auto">
          <a:xfrm>
            <a:off x="6500813" y="642938"/>
            <a:ext cx="1714500" cy="20716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par>
                                <p:cTn id="13" presetID="19" presetClass="entr" presetSubtype="1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0" fill="hold"/>
                                        <p:tgtEl>
                                          <p:spTgt spid="7"/>
                                        </p:tgtEl>
                                        <p:attrNameLst>
                                          <p:attrName>ppt_w</p:attrName>
                                        </p:attrNameLst>
                                      </p:cBhvr>
                                      <p:tavLst>
                                        <p:tav tm="0" fmla="#ppt_w*sin(2.5*pi*$)">
                                          <p:val>
                                            <p:fltVal val="0"/>
                                          </p:val>
                                        </p:tav>
                                        <p:tav tm="100000">
                                          <p:val>
                                            <p:fltVal val="1"/>
                                          </p:val>
                                        </p:tav>
                                      </p:tavLst>
                                    </p:anim>
                                    <p:anim calcmode="lin" valueType="num">
                                      <p:cBhvr>
                                        <p:cTn id="16" dur="5000" fill="hold"/>
                                        <p:tgtEl>
                                          <p:spTgt spid="7"/>
                                        </p:tgtEl>
                                        <p:attrNameLst>
                                          <p:attrName>ppt_h</p:attrName>
                                        </p:attrNameLst>
                                      </p:cBhvr>
                                      <p:tavLst>
                                        <p:tav tm="0">
                                          <p:val>
                                            <p:strVal val="#ppt_h"/>
                                          </p:val>
                                        </p:tav>
                                        <p:tav tm="100000">
                                          <p:val>
                                            <p:strVal val="#ppt_h"/>
                                          </p:val>
                                        </p:tav>
                                      </p:tavLst>
                                    </p:anim>
                                  </p:childTnLst>
                                </p:cTn>
                              </p:par>
                              <p:par>
                                <p:cTn id="17" presetID="19"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0" fill="hold"/>
                                        <p:tgtEl>
                                          <p:spTgt spid="4"/>
                                        </p:tgtEl>
                                        <p:attrNameLst>
                                          <p:attrName>ppt_w</p:attrName>
                                        </p:attrNameLst>
                                      </p:cBhvr>
                                      <p:tavLst>
                                        <p:tav tm="0" fmla="#ppt_w*sin(2.5*pi*$)">
                                          <p:val>
                                            <p:fltVal val="0"/>
                                          </p:val>
                                        </p:tav>
                                        <p:tav tm="100000">
                                          <p:val>
                                            <p:fltVal val="1"/>
                                          </p:val>
                                        </p:tav>
                                      </p:tavLst>
                                    </p:anim>
                                    <p:anim calcmode="lin" valueType="num">
                                      <p:cBhvr>
                                        <p:cTn id="20" dur="5000" fill="hold"/>
                                        <p:tgtEl>
                                          <p:spTgt spid="4"/>
                                        </p:tgtEl>
                                        <p:attrNameLst>
                                          <p:attrName>ppt_h</p:attrName>
                                        </p:attrNameLst>
                                      </p:cBhvr>
                                      <p:tavLst>
                                        <p:tav tm="0">
                                          <p:val>
                                            <p:strVal val="#ppt_h"/>
                                          </p:val>
                                        </p:tav>
                                        <p:tav tm="100000">
                                          <p:val>
                                            <p:strVal val="#ppt_h"/>
                                          </p:val>
                                        </p:tav>
                                      </p:tavLst>
                                    </p:anim>
                                  </p:childTnLst>
                                </p:cTn>
                              </p:par>
                              <p:par>
                                <p:cTn id="21" presetID="35"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anim calcmode="lin" valueType="num">
                                      <p:cBhvr>
                                        <p:cTn id="24" dur="2000" fill="hold"/>
                                        <p:tgtEl>
                                          <p:spTgt spid="2"/>
                                        </p:tgtEl>
                                        <p:attrNameLst>
                                          <p:attrName>style.rotation</p:attrName>
                                        </p:attrNameLst>
                                      </p:cBhvr>
                                      <p:tavLst>
                                        <p:tav tm="0">
                                          <p:val>
                                            <p:fltVal val="720"/>
                                          </p:val>
                                        </p:tav>
                                        <p:tav tm="100000">
                                          <p:val>
                                            <p:fltVal val="0"/>
                                          </p:val>
                                        </p:tav>
                                      </p:tavLst>
                                    </p:anim>
                                    <p:anim calcmode="lin" valueType="num">
                                      <p:cBhvr>
                                        <p:cTn id="25" dur="2000" fill="hold"/>
                                        <p:tgtEl>
                                          <p:spTgt spid="2"/>
                                        </p:tgtEl>
                                        <p:attrNameLst>
                                          <p:attrName>ppt_h</p:attrName>
                                        </p:attrNameLst>
                                      </p:cBhvr>
                                      <p:tavLst>
                                        <p:tav tm="0">
                                          <p:val>
                                            <p:fltVal val="0"/>
                                          </p:val>
                                        </p:tav>
                                        <p:tav tm="100000">
                                          <p:val>
                                            <p:strVal val="#ppt_h"/>
                                          </p:val>
                                        </p:tav>
                                      </p:tavLst>
                                    </p:anim>
                                    <p:anim calcmode="lin" valueType="num">
                                      <p:cBhvr>
                                        <p:cTn id="26"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1D5FF"/>
            </a:gs>
            <a:gs pos="100000">
              <a:srgbClr val="93FFFF"/>
            </a:gs>
          </a:gsLst>
          <a:lin ang="2700000" scaled="1"/>
        </a:gradFill>
        <a:effectLst/>
      </p:bgPr>
    </p:bg>
    <p:spTree>
      <p:nvGrpSpPr>
        <p:cNvPr id="1" name=""/>
        <p:cNvGrpSpPr/>
        <p:nvPr/>
      </p:nvGrpSpPr>
      <p:grpSpPr>
        <a:xfrm>
          <a:off x="0" y="0"/>
          <a:ext cx="0" cy="0"/>
          <a:chOff x="0" y="0"/>
          <a:chExt cx="0" cy="0"/>
        </a:xfrm>
      </p:grpSpPr>
      <p:sp>
        <p:nvSpPr>
          <p:cNvPr id="8194" name="Rectangle 67"/>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ru-RU"/>
          </a:p>
        </p:txBody>
      </p:sp>
      <p:sp>
        <p:nvSpPr>
          <p:cNvPr id="8195" name="Rectangle 69"/>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ru-RU"/>
          </a:p>
        </p:txBody>
      </p:sp>
      <p:sp>
        <p:nvSpPr>
          <p:cNvPr id="8196" name="Rectangle 71"/>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ru-RU"/>
          </a:p>
        </p:txBody>
      </p:sp>
      <p:sp>
        <p:nvSpPr>
          <p:cNvPr id="8197" name="Rectangle 73"/>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ru-RU"/>
          </a:p>
        </p:txBody>
      </p:sp>
      <p:sp>
        <p:nvSpPr>
          <p:cNvPr id="8198" name="Rectangle 75"/>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ru-RU"/>
          </a:p>
        </p:txBody>
      </p:sp>
      <p:sp>
        <p:nvSpPr>
          <p:cNvPr id="8199" name="Text Box 79"/>
          <p:cNvSpPr txBox="1">
            <a:spLocks noChangeArrowheads="1"/>
          </p:cNvSpPr>
          <p:nvPr/>
        </p:nvSpPr>
        <p:spPr bwMode="auto">
          <a:xfrm>
            <a:off x="395288" y="2420938"/>
            <a:ext cx="8497887" cy="425450"/>
          </a:xfrm>
          <a:prstGeom prst="rect">
            <a:avLst/>
          </a:prstGeom>
          <a:noFill/>
          <a:ln w="9525">
            <a:noFill/>
            <a:miter lim="800000"/>
            <a:headEnd/>
            <a:tailEnd/>
          </a:ln>
        </p:spPr>
        <p:txBody>
          <a:bodyPr>
            <a:spAutoFit/>
          </a:bodyPr>
          <a:lstStyle/>
          <a:p>
            <a:pPr>
              <a:lnSpc>
                <a:spcPct val="135000"/>
              </a:lnSpc>
            </a:pPr>
            <a:endParaRPr lang="ru-RU"/>
          </a:p>
        </p:txBody>
      </p:sp>
      <p:sp>
        <p:nvSpPr>
          <p:cNvPr id="8200" name="Rectangle 7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3146" name="Rectangle 74"/>
          <p:cNvSpPr>
            <a:spLocks noChangeArrowheads="1"/>
          </p:cNvSpPr>
          <p:nvPr/>
        </p:nvSpPr>
        <p:spPr bwMode="auto">
          <a:xfrm>
            <a:off x="357188" y="357188"/>
            <a:ext cx="8429625" cy="614362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ru-RU" dirty="0"/>
          </a:p>
          <a:p>
            <a:pPr>
              <a:defRPr/>
            </a:pPr>
            <a:endParaRPr lang="ru-RU" dirty="0"/>
          </a:p>
          <a:p>
            <a:pPr>
              <a:defRPr/>
            </a:pPr>
            <a:endParaRPr lang="ru-RU" dirty="0"/>
          </a:p>
        </p:txBody>
      </p:sp>
      <p:sp>
        <p:nvSpPr>
          <p:cNvPr id="8202" name="Rectangle 76"/>
          <p:cNvSpPr>
            <a:spLocks noChangeArrowheads="1"/>
          </p:cNvSpPr>
          <p:nvPr/>
        </p:nvSpPr>
        <p:spPr bwMode="auto">
          <a:xfrm>
            <a:off x="428625" y="457200"/>
            <a:ext cx="8358188" cy="5816600"/>
          </a:xfrm>
          <a:prstGeom prst="rect">
            <a:avLst/>
          </a:prstGeom>
          <a:noFill/>
          <a:ln w="9525">
            <a:noFill/>
            <a:miter lim="800000"/>
            <a:headEnd/>
            <a:tailEnd/>
          </a:ln>
        </p:spPr>
        <p:txBody>
          <a:bodyPr anchor="ctr">
            <a:spAutoFit/>
          </a:bodyPr>
          <a:lstStyle/>
          <a:p>
            <a:pPr algn="just" eaLnBrk="0" hangingPunct="0"/>
            <a:r>
              <a:rPr lang="en-US" sz="3600">
                <a:latin typeface="Calibri" pitchFamily="34" charset="0"/>
                <a:ea typeface="Calibri" pitchFamily="34" charset="0"/>
                <a:cs typeface="Times New Roman" pitchFamily="18" charset="0"/>
              </a:rPr>
              <a:t>        </a:t>
            </a:r>
            <a:r>
              <a:rPr lang="ru-RU" sz="3600">
                <a:latin typeface="Calibri" pitchFamily="34" charset="0"/>
                <a:ea typeface="Calibri" pitchFamily="34" charset="0"/>
                <a:cs typeface="Times New Roman" pitchFamily="18" charset="0"/>
              </a:rPr>
              <a:t>Формулы суммы </a:t>
            </a:r>
            <a:r>
              <a:rPr lang="en-US" sz="3600" i="1">
                <a:latin typeface="Calibri" pitchFamily="34" charset="0"/>
                <a:ea typeface="Calibri" pitchFamily="34" charset="0"/>
                <a:cs typeface="Times New Roman" pitchFamily="18" charset="0"/>
              </a:rPr>
              <a:t>n</a:t>
            </a:r>
            <a:r>
              <a:rPr lang="ru-RU" sz="3600" i="1">
                <a:latin typeface="Calibri" pitchFamily="34" charset="0"/>
                <a:ea typeface="Calibri" pitchFamily="34" charset="0"/>
                <a:cs typeface="Times New Roman" pitchFamily="18" charset="0"/>
              </a:rPr>
              <a:t> </a:t>
            </a:r>
            <a:r>
              <a:rPr lang="ru-RU" sz="3600">
                <a:latin typeface="Calibri" pitchFamily="34" charset="0"/>
                <a:ea typeface="Calibri" pitchFamily="34" charset="0"/>
                <a:cs typeface="Times New Roman" pitchFamily="18" charset="0"/>
              </a:rPr>
              <a:t>первых членов</a:t>
            </a:r>
            <a:endParaRPr lang="ru-RU" sz="2800">
              <a:ea typeface="Calibri" pitchFamily="34" charset="0"/>
              <a:cs typeface="Times New Roman" pitchFamily="18" charset="0"/>
            </a:endParaRPr>
          </a:p>
          <a:p>
            <a:pPr eaLnBrk="0" hangingPunct="0"/>
            <a:r>
              <a:rPr lang="ru-RU" sz="2000">
                <a:latin typeface="Calibri" pitchFamily="34" charset="0"/>
                <a:ea typeface="Calibri" pitchFamily="34" charset="0"/>
                <a:cs typeface="Times New Roman" pitchFamily="18" charset="0"/>
              </a:rPr>
              <a:t>        </a:t>
            </a:r>
            <a:r>
              <a:rPr lang="ru-RU" sz="2800">
                <a:latin typeface="Calibri" pitchFamily="34" charset="0"/>
                <a:ea typeface="Calibri" pitchFamily="34" charset="0"/>
                <a:cs typeface="Times New Roman" pitchFamily="18" charset="0"/>
              </a:rPr>
              <a:t>Арифметической           </a:t>
            </a:r>
            <a:r>
              <a:rPr lang="en-US" sz="2800">
                <a:latin typeface="Calibri" pitchFamily="34" charset="0"/>
                <a:ea typeface="Calibri" pitchFamily="34" charset="0"/>
                <a:cs typeface="Times New Roman" pitchFamily="18" charset="0"/>
              </a:rPr>
              <a:t>           </a:t>
            </a:r>
            <a:r>
              <a:rPr lang="ru-RU" sz="2800">
                <a:latin typeface="Calibri" pitchFamily="34" charset="0"/>
                <a:ea typeface="Calibri" pitchFamily="34" charset="0"/>
                <a:cs typeface="Times New Roman" pitchFamily="18" charset="0"/>
              </a:rPr>
              <a:t>  </a:t>
            </a:r>
            <a:r>
              <a:rPr lang="en-US" sz="2800">
                <a:latin typeface="Calibri" pitchFamily="34" charset="0"/>
                <a:ea typeface="Calibri" pitchFamily="34" charset="0"/>
                <a:cs typeface="Times New Roman" pitchFamily="18" charset="0"/>
              </a:rPr>
              <a:t>  </a:t>
            </a:r>
            <a:r>
              <a:rPr lang="ru-RU" sz="2800">
                <a:latin typeface="Calibri" pitchFamily="34" charset="0"/>
                <a:ea typeface="Calibri" pitchFamily="34" charset="0"/>
                <a:cs typeface="Times New Roman" pitchFamily="18" charset="0"/>
              </a:rPr>
              <a:t> Геометрической</a:t>
            </a:r>
            <a:endParaRPr lang="ru-RU" sz="2000">
              <a:ea typeface="Calibri" pitchFamily="34" charset="0"/>
              <a:cs typeface="Times New Roman" pitchFamily="18" charset="0"/>
            </a:endParaRPr>
          </a:p>
          <a:p>
            <a:pPr eaLnBrk="0" hangingPunct="0"/>
            <a:r>
              <a:rPr lang="ru-RU" sz="2000">
                <a:latin typeface="Calibri" pitchFamily="34" charset="0"/>
                <a:ea typeface="Calibri" pitchFamily="34" charset="0"/>
                <a:cs typeface="Times New Roman" pitchFamily="18" charset="0"/>
              </a:rPr>
              <a:t>              </a:t>
            </a:r>
            <a:r>
              <a:rPr lang="ru-RU" sz="2800">
                <a:latin typeface="Calibri" pitchFamily="34" charset="0"/>
                <a:ea typeface="Calibri" pitchFamily="34" charset="0"/>
                <a:cs typeface="Times New Roman" pitchFamily="18" charset="0"/>
              </a:rPr>
              <a:t>прогрессии                       </a:t>
            </a:r>
            <a:r>
              <a:rPr lang="en-US" sz="2800">
                <a:latin typeface="Calibri" pitchFamily="34" charset="0"/>
                <a:ea typeface="Calibri" pitchFamily="34" charset="0"/>
                <a:cs typeface="Times New Roman" pitchFamily="18" charset="0"/>
              </a:rPr>
              <a:t>       </a:t>
            </a:r>
            <a:r>
              <a:rPr lang="ru-RU" sz="2800">
                <a:latin typeface="Calibri" pitchFamily="34" charset="0"/>
                <a:ea typeface="Calibri" pitchFamily="34" charset="0"/>
                <a:cs typeface="Times New Roman" pitchFamily="18" charset="0"/>
              </a:rPr>
              <a:t>     прогрессии</a:t>
            </a:r>
            <a:endParaRPr lang="ru-RU" sz="2000">
              <a:latin typeface="Calibri" pitchFamily="34" charset="0"/>
              <a:ea typeface="Calibri" pitchFamily="34" charset="0"/>
              <a:cs typeface="Times New Roman" pitchFamily="18" charset="0"/>
            </a:endParaRPr>
          </a:p>
          <a:p>
            <a:pPr eaLnBrk="0" hangingPunct="0"/>
            <a:r>
              <a:rPr lang="ru-RU" sz="2000">
                <a:latin typeface="Calibri" pitchFamily="34" charset="0"/>
                <a:ea typeface="Calibri" pitchFamily="34" charset="0"/>
                <a:cs typeface="Times New Roman" pitchFamily="18" charset="0"/>
              </a:rPr>
              <a:t>             </a:t>
            </a: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latin typeface="Calibri" pitchFamily="34" charset="0"/>
              <a:ea typeface="Calibri" pitchFamily="34" charset="0"/>
              <a:cs typeface="Times New Roman" pitchFamily="18" charset="0"/>
            </a:endParaRPr>
          </a:p>
          <a:p>
            <a:pPr eaLnBrk="0" hangingPunct="0"/>
            <a:endParaRPr lang="ru-RU" sz="2000">
              <a:ea typeface="Calibri" pitchFamily="34" charset="0"/>
              <a:cs typeface="Times New Roman" pitchFamily="18" charset="0"/>
            </a:endParaRPr>
          </a:p>
        </p:txBody>
      </p:sp>
      <p:sp>
        <p:nvSpPr>
          <p:cNvPr id="8203" name="Rectangle 8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pic>
        <p:nvPicPr>
          <p:cNvPr id="8204" name="Picture 7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4375" y="2214563"/>
            <a:ext cx="3429000" cy="1073150"/>
          </a:xfrm>
          <a:prstGeom prst="rect">
            <a:avLst/>
          </a:prstGeom>
          <a:noFill/>
          <a:ln w="9525">
            <a:noFill/>
            <a:miter lim="800000"/>
            <a:headEnd/>
            <a:tailEnd/>
          </a:ln>
        </p:spPr>
      </p:pic>
      <p:sp>
        <p:nvSpPr>
          <p:cNvPr id="8205" name="Rectangle 8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8206" name="Rectangle 84"/>
          <p:cNvSpPr>
            <a:spLocks noChangeArrowheads="1"/>
          </p:cNvSpPr>
          <p:nvPr/>
        </p:nvSpPr>
        <p:spPr bwMode="auto">
          <a:xfrm>
            <a:off x="0" y="1333500"/>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07" name="Rectangle 8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8208" name="Rectangle 8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pic>
        <p:nvPicPr>
          <p:cNvPr id="8209" name="Picture 8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38" y="4214813"/>
            <a:ext cx="3800475" cy="1090612"/>
          </a:xfrm>
          <a:prstGeom prst="rect">
            <a:avLst/>
          </a:prstGeom>
          <a:noFill/>
          <a:ln w="9525">
            <a:noFill/>
            <a:miter lim="800000"/>
            <a:headEnd/>
            <a:tailEnd/>
          </a:ln>
        </p:spPr>
      </p:pic>
      <p:sp>
        <p:nvSpPr>
          <p:cNvPr id="8210" name="Rectangle 89"/>
          <p:cNvSpPr>
            <a:spLocks noChangeArrowheads="1"/>
          </p:cNvSpPr>
          <p:nvPr/>
        </p:nvSpPr>
        <p:spPr bwMode="auto">
          <a:xfrm>
            <a:off x="0" y="1333500"/>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11" name="Rectangle 9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8212" name="Rectangle 92"/>
          <p:cNvSpPr>
            <a:spLocks noChangeArrowheads="1"/>
          </p:cNvSpPr>
          <p:nvPr/>
        </p:nvSpPr>
        <p:spPr bwMode="auto">
          <a:xfrm>
            <a:off x="0" y="1400175"/>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13" name="Rectangle 9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8214" name="Rectangle 95"/>
          <p:cNvSpPr>
            <a:spLocks noChangeArrowheads="1"/>
          </p:cNvSpPr>
          <p:nvPr/>
        </p:nvSpPr>
        <p:spPr bwMode="auto">
          <a:xfrm>
            <a:off x="0" y="1400175"/>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15" name="Rectangle 9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8216" name="Rectangle 98"/>
          <p:cNvSpPr>
            <a:spLocks noChangeArrowheads="1"/>
          </p:cNvSpPr>
          <p:nvPr/>
        </p:nvSpPr>
        <p:spPr bwMode="auto">
          <a:xfrm>
            <a:off x="0" y="1400175"/>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17" name="Rectangle 10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8218" name="Rectangle 101"/>
          <p:cNvSpPr>
            <a:spLocks noChangeArrowheads="1"/>
          </p:cNvSpPr>
          <p:nvPr/>
        </p:nvSpPr>
        <p:spPr bwMode="auto">
          <a:xfrm>
            <a:off x="0" y="1409700"/>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19" name="Rectangle 10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8220" name="Rectangle 10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pic>
        <p:nvPicPr>
          <p:cNvPr id="8221" name="Picture 10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86313" y="2214563"/>
            <a:ext cx="3638550" cy="952500"/>
          </a:xfrm>
          <a:prstGeom prst="rect">
            <a:avLst/>
          </a:prstGeom>
          <a:noFill/>
          <a:ln w="9525">
            <a:noFill/>
            <a:miter lim="800000"/>
            <a:headEnd/>
            <a:tailEnd/>
          </a:ln>
        </p:spPr>
      </p:pic>
      <p:sp>
        <p:nvSpPr>
          <p:cNvPr id="8222" name="Rectangle 106"/>
          <p:cNvSpPr>
            <a:spLocks noChangeArrowheads="1"/>
          </p:cNvSpPr>
          <p:nvPr/>
        </p:nvSpPr>
        <p:spPr bwMode="auto">
          <a:xfrm>
            <a:off x="0" y="1409700"/>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8223" name="Rectangle 1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8224" name="Rectangle 1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pic>
        <p:nvPicPr>
          <p:cNvPr id="8225" name="Picture 11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625" y="4286250"/>
            <a:ext cx="3703638" cy="1000125"/>
          </a:xfrm>
          <a:prstGeom prst="rect">
            <a:avLst/>
          </a:prstGeom>
          <a:noFill/>
          <a:ln w="9525">
            <a:noFill/>
            <a:miter lim="800000"/>
            <a:headEnd/>
            <a:tailEnd/>
          </a:ln>
        </p:spPr>
      </p:pic>
    </p:spTree>
  </p:cSld>
  <p:clrMapOvr>
    <a:masterClrMapping/>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bwMode="auto">
          <a:xfrm>
            <a:off x="2928938" y="1071563"/>
            <a:ext cx="5429250" cy="4214812"/>
          </a:xfrm>
        </p:spPr>
        <p:txBody>
          <a:bodyPr wrap="square" lIns="91440" tIns="45720" rIns="91440" bIns="45720" numCol="1" anchorCtr="0" compatLnSpc="1">
            <a:prstTxWarp prst="textNoShape">
              <a:avLst/>
            </a:prstTxWarp>
          </a:bodyPr>
          <a:lstStyle/>
          <a:p>
            <a:pPr marL="442913" indent="811213" defTabSz="339725" eaLnBrk="1" hangingPunct="1"/>
            <a:r>
              <a:rPr lang="ru-RU" sz="2400" smtClean="0">
                <a:solidFill>
                  <a:srgbClr val="C00000"/>
                </a:solidFill>
                <a:effectLst/>
              </a:rPr>
              <a:t>Задача №1</a:t>
            </a:r>
            <a:r>
              <a:rPr lang="ru-RU" sz="1800" smtClean="0">
                <a:solidFill>
                  <a:srgbClr val="C00000"/>
                </a:solidFill>
                <a:effectLst/>
              </a:rPr>
              <a:t>               </a:t>
            </a:r>
            <a:r>
              <a:rPr lang="ru-RU" sz="1800" smtClean="0">
                <a:effectLst/>
              </a:rPr>
              <a:t/>
            </a:r>
            <a:br>
              <a:rPr lang="ru-RU" sz="1800" smtClean="0">
                <a:effectLst/>
              </a:rPr>
            </a:br>
            <a:r>
              <a:rPr lang="ru-RU" sz="2700" smtClean="0">
                <a:solidFill>
                  <a:schemeClr val="tx1"/>
                </a:solidFill>
                <a:effectLst/>
              </a:rPr>
              <a:t>Четвёртый член арифметической прогрессии равен 4,5, </a:t>
            </a:r>
            <a:br>
              <a:rPr lang="ru-RU" sz="2700" smtClean="0">
                <a:solidFill>
                  <a:schemeClr val="tx1"/>
                </a:solidFill>
                <a:effectLst/>
              </a:rPr>
            </a:br>
            <a:r>
              <a:rPr lang="ru-RU" sz="2700" smtClean="0">
                <a:solidFill>
                  <a:schemeClr val="tx1"/>
                </a:solidFill>
                <a:effectLst/>
              </a:rPr>
              <a:t>а её двенадцатый член равен -12. Найдите двадцатый член этой прогрессии.</a:t>
            </a:r>
            <a:r>
              <a:rPr lang="ru-RU" sz="1800" smtClean="0">
                <a:solidFill>
                  <a:schemeClr val="tx1"/>
                </a:solidFill>
                <a:effectLst/>
              </a:rPr>
              <a:t/>
            </a:r>
            <a:br>
              <a:rPr lang="ru-RU" sz="1800" smtClean="0">
                <a:solidFill>
                  <a:schemeClr val="tx1"/>
                </a:solidFill>
                <a:effectLst/>
              </a:rPr>
            </a:br>
            <a:endParaRPr lang="ru-RU" sz="1800" i="1" smtClean="0">
              <a:effectLst/>
            </a:endParaRPr>
          </a:p>
        </p:txBody>
      </p:sp>
      <p:pic>
        <p:nvPicPr>
          <p:cNvPr id="9" name="Picture 6" descr="ANTN027"/>
          <p:cNvPicPr>
            <a:picLocks noGrp="1" noChangeAspect="1" noChangeArrowheads="1"/>
          </p:cNvPicPr>
          <p:nvPr>
            <p:ph sz="half" idx="4294967295"/>
          </p:nvPr>
        </p:nvPicPr>
        <p:blipFill>
          <a:blip r:embed="rId2"/>
          <a:srcRect/>
          <a:stretch>
            <a:fillRect/>
          </a:stretch>
        </p:blipFill>
        <p:spPr>
          <a:xfrm>
            <a:off x="428625" y="571500"/>
            <a:ext cx="2401888" cy="2003425"/>
          </a:xfrm>
          <a:noFill/>
        </p:spPr>
      </p:pic>
      <p:sp>
        <p:nvSpPr>
          <p:cNvPr id="9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9221" name="Rectangle 3"/>
          <p:cNvSpPr>
            <a:spLocks noChangeArrowheads="1"/>
          </p:cNvSpPr>
          <p:nvPr/>
        </p:nvSpPr>
        <p:spPr bwMode="auto">
          <a:xfrm>
            <a:off x="0" y="742950"/>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922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9223" name="Rectangle 6"/>
          <p:cNvSpPr>
            <a:spLocks noChangeArrowheads="1"/>
          </p:cNvSpPr>
          <p:nvPr/>
        </p:nvSpPr>
        <p:spPr bwMode="auto">
          <a:xfrm>
            <a:off x="0" y="781050"/>
            <a:ext cx="9144000" cy="457200"/>
          </a:xfrm>
          <a:prstGeom prst="rect">
            <a:avLst/>
          </a:prstGeom>
          <a:noFill/>
          <a:ln w="9525">
            <a:noFill/>
            <a:miter lim="800000"/>
            <a:headEnd/>
            <a:tailEnd/>
          </a:ln>
        </p:spPr>
        <p:txBody>
          <a:bodyPr wrap="none" anchor="ctr">
            <a:spAutoFit/>
          </a:bodyPr>
          <a:lstStyle/>
          <a:p>
            <a:pPr eaLnBrk="0" hangingPunct="0"/>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183562" cy="5328000"/>
          </a:xfrm>
        </p:spPr>
        <p:txBody>
          <a:bodyPr anchor="t">
            <a:normAutofit fontScale="90000"/>
          </a:bodyPr>
          <a:lstStyle/>
          <a:p>
            <a:r>
              <a:rPr lang="ru-RU" sz="2000" dirty="0" smtClean="0">
                <a:solidFill>
                  <a:srgbClr val="FF0000"/>
                </a:solidFill>
                <a:effectLst/>
              </a:rPr>
              <a:t>                                       Решение</a:t>
            </a:r>
            <a:r>
              <a:rPr lang="en-US" sz="2000" dirty="0" smtClean="0">
                <a:solidFill>
                  <a:srgbClr val="FF0000"/>
                </a:solidFill>
                <a:effectLst/>
              </a:rPr>
              <a:t/>
            </a:r>
            <a:br>
              <a:rPr lang="en-US" sz="2000" dirty="0" smtClean="0">
                <a:solidFill>
                  <a:srgbClr val="FF0000"/>
                </a:solidFill>
                <a:effectLst/>
              </a:rPr>
            </a:br>
            <a:r>
              <a:rPr lang="en-US" sz="2000" dirty="0" smtClean="0">
                <a:solidFill>
                  <a:schemeClr val="accent3">
                    <a:lumMod val="75000"/>
                  </a:schemeClr>
                </a:solidFill>
                <a:effectLst/>
              </a:rPr>
              <a:t>I </a:t>
            </a:r>
            <a:r>
              <a:rPr lang="ru-RU" sz="2000" dirty="0" smtClean="0">
                <a:solidFill>
                  <a:schemeClr val="accent3">
                    <a:lumMod val="75000"/>
                  </a:schemeClr>
                </a:solidFill>
                <a:effectLst/>
                <a:latin typeface="Times New Roman" pitchFamily="18" charset="0"/>
                <a:cs typeface="Times New Roman" pitchFamily="18" charset="0"/>
              </a:rPr>
              <a:t>способ</a:t>
            </a:r>
            <a:r>
              <a:rPr lang="ru-RU" dirty="0" smtClean="0">
                <a:solidFill>
                  <a:srgbClr val="FF0000"/>
                </a:solidFill>
                <a:effectLst/>
              </a:rPr>
              <a:t/>
            </a:r>
            <a:br>
              <a:rPr lang="ru-RU" dirty="0" smtClean="0">
                <a:solidFill>
                  <a:srgbClr val="FF0000"/>
                </a:solidFill>
                <a:effectLst/>
              </a:rPr>
            </a:br>
            <a:r>
              <a:rPr lang="ru-RU" sz="2200" dirty="0" smtClean="0">
                <a:solidFill>
                  <a:schemeClr val="tx1"/>
                </a:solidFill>
                <a:effectLst/>
                <a:latin typeface="Times New Roman" pitchFamily="18" charset="0"/>
                <a:cs typeface="Times New Roman" pitchFamily="18" charset="0"/>
              </a:rPr>
              <a:t>Воспользуемся формулой </a:t>
            </a:r>
            <a:r>
              <a:rPr lang="ru-RU" sz="2200" i="1" dirty="0" smtClean="0">
                <a:solidFill>
                  <a:schemeClr val="tx1"/>
                </a:solidFill>
                <a:effectLst/>
                <a:latin typeface="Times New Roman" pitchFamily="18" charset="0"/>
                <a:cs typeface="Times New Roman" pitchFamily="18" charset="0"/>
              </a:rPr>
              <a:t>п</a:t>
            </a:r>
            <a:r>
              <a:rPr lang="ru-RU" sz="2200" dirty="0" smtClean="0">
                <a:solidFill>
                  <a:schemeClr val="tx1"/>
                </a:solidFill>
                <a:effectLst/>
                <a:latin typeface="Times New Roman" pitchFamily="18" charset="0"/>
                <a:cs typeface="Times New Roman" pitchFamily="18" charset="0"/>
              </a:rPr>
              <a:t>-го  члена арифметической прогрессии </a:t>
            </a:r>
            <a:br>
              <a:rPr lang="ru-RU" sz="2200" dirty="0" smtClean="0">
                <a:solidFill>
                  <a:schemeClr val="tx1"/>
                </a:solidFill>
                <a:effectLst/>
                <a:latin typeface="Times New Roman" pitchFamily="18" charset="0"/>
                <a:cs typeface="Times New Roman" pitchFamily="18" charset="0"/>
              </a:rPr>
            </a:br>
            <a:r>
              <a:rPr lang="ru-RU" sz="2200" i="1" dirty="0" smtClean="0">
                <a:solidFill>
                  <a:schemeClr val="accent3">
                    <a:lumMod val="75000"/>
                  </a:schemeClr>
                </a:solidFill>
                <a:effectLst/>
                <a:latin typeface="Times New Roman" pitchFamily="18" charset="0"/>
                <a:cs typeface="Times New Roman" pitchFamily="18" charset="0"/>
              </a:rPr>
              <a:t>а</a:t>
            </a:r>
            <a:r>
              <a:rPr lang="ru-RU" sz="2200" i="1" baseline="-25000" dirty="0" smtClean="0">
                <a:solidFill>
                  <a:schemeClr val="accent3">
                    <a:lumMod val="75000"/>
                  </a:schemeClr>
                </a:solidFill>
                <a:effectLst/>
                <a:latin typeface="Times New Roman" pitchFamily="18" charset="0"/>
                <a:cs typeface="Times New Roman" pitchFamily="18" charset="0"/>
              </a:rPr>
              <a:t>п</a:t>
            </a:r>
            <a:r>
              <a:rPr lang="ru-RU" sz="2200" i="1" dirty="0" smtClean="0">
                <a:solidFill>
                  <a:schemeClr val="accent3">
                    <a:lumMod val="75000"/>
                  </a:schemeClr>
                </a:solidFill>
                <a:effectLst/>
                <a:latin typeface="Times New Roman" pitchFamily="18" charset="0"/>
                <a:cs typeface="Times New Roman" pitchFamily="18" charset="0"/>
              </a:rPr>
              <a:t> = а</a:t>
            </a:r>
            <a:r>
              <a:rPr lang="ru-RU" sz="2200" i="1" baseline="-25000" dirty="0" smtClean="0">
                <a:solidFill>
                  <a:schemeClr val="accent3">
                    <a:lumMod val="75000"/>
                  </a:schemeClr>
                </a:solidFill>
                <a:effectLst/>
                <a:latin typeface="Times New Roman" pitchFamily="18" charset="0"/>
                <a:cs typeface="Times New Roman" pitchFamily="18" charset="0"/>
              </a:rPr>
              <a:t>1</a:t>
            </a:r>
            <a:r>
              <a:rPr lang="ru-RU" sz="2200" i="1" dirty="0" smtClean="0">
                <a:solidFill>
                  <a:schemeClr val="accent3">
                    <a:lumMod val="75000"/>
                  </a:schemeClr>
                </a:solidFill>
                <a:effectLst/>
                <a:latin typeface="Times New Roman" pitchFamily="18" charset="0"/>
                <a:cs typeface="Times New Roman" pitchFamily="18" charset="0"/>
              </a:rPr>
              <a:t> + </a:t>
            </a:r>
            <a:r>
              <a:rPr lang="en-US" sz="2200" i="1" dirty="0" smtClean="0">
                <a:solidFill>
                  <a:schemeClr val="accent3">
                    <a:lumMod val="75000"/>
                  </a:schemeClr>
                </a:solidFill>
                <a:effectLst/>
                <a:latin typeface="Times New Roman" pitchFamily="18" charset="0"/>
                <a:cs typeface="Times New Roman" pitchFamily="18" charset="0"/>
              </a:rPr>
              <a:t>d(n – 1)</a:t>
            </a:r>
            <a:r>
              <a:rPr lang="ru-RU" sz="2200" i="1" dirty="0" smtClean="0">
                <a:solidFill>
                  <a:schemeClr val="accent3">
                    <a:lumMod val="75000"/>
                  </a:schemeClr>
                </a:solidFill>
                <a:effectLst/>
                <a:latin typeface="Times New Roman" pitchFamily="18" charset="0"/>
                <a:cs typeface="Times New Roman" pitchFamily="18" charset="0"/>
              </a:rPr>
              <a:t> </a:t>
            </a:r>
            <a:r>
              <a:rPr lang="ru-RU" sz="2200" i="1" dirty="0" smtClean="0">
                <a:solidFill>
                  <a:schemeClr val="tx1"/>
                </a:solidFill>
                <a:effectLst/>
                <a:latin typeface="Times New Roman" pitchFamily="18" charset="0"/>
                <a:cs typeface="Times New Roman" pitchFamily="18" charset="0"/>
              </a:rPr>
              <a:t>и выразим данные члены прогрессии </a:t>
            </a:r>
            <a:r>
              <a:rPr lang="en-US" sz="2200" i="1" dirty="0" smtClean="0">
                <a:solidFill>
                  <a:schemeClr val="accent3">
                    <a:lumMod val="75000"/>
                  </a:schemeClr>
                </a:solidFill>
                <a:effectLst/>
                <a:latin typeface="Times New Roman" pitchFamily="18" charset="0"/>
                <a:cs typeface="Times New Roman" pitchFamily="18" charset="0"/>
              </a:rPr>
              <a:t>a</a:t>
            </a:r>
            <a:r>
              <a:rPr lang="en-US" sz="2200" i="1" baseline="-25000" dirty="0" smtClean="0">
                <a:solidFill>
                  <a:schemeClr val="accent3">
                    <a:lumMod val="75000"/>
                  </a:schemeClr>
                </a:solidFill>
                <a:effectLst/>
                <a:latin typeface="Times New Roman" pitchFamily="18" charset="0"/>
                <a:cs typeface="Times New Roman" pitchFamily="18" charset="0"/>
              </a:rPr>
              <a:t>4</a:t>
            </a:r>
            <a:r>
              <a:rPr lang="ru-RU" sz="2200" i="1" dirty="0" smtClean="0">
                <a:solidFill>
                  <a:schemeClr val="accent3">
                    <a:lumMod val="75000"/>
                  </a:schemeClr>
                </a:solidFill>
                <a:effectLst/>
                <a:latin typeface="Times New Roman" pitchFamily="18" charset="0"/>
                <a:cs typeface="Times New Roman" pitchFamily="18" charset="0"/>
              </a:rPr>
              <a:t> = а</a:t>
            </a:r>
            <a:r>
              <a:rPr lang="ru-RU" sz="2200" i="1" baseline="-25000" dirty="0" smtClean="0">
                <a:solidFill>
                  <a:schemeClr val="accent3">
                    <a:lumMod val="75000"/>
                  </a:schemeClr>
                </a:solidFill>
                <a:effectLst/>
                <a:latin typeface="Times New Roman" pitchFamily="18" charset="0"/>
                <a:cs typeface="Times New Roman" pitchFamily="18" charset="0"/>
              </a:rPr>
              <a:t>1</a:t>
            </a:r>
            <a:r>
              <a:rPr lang="ru-RU" sz="2200" i="1" dirty="0" smtClean="0">
                <a:solidFill>
                  <a:schemeClr val="accent3">
                    <a:lumMod val="75000"/>
                  </a:schemeClr>
                </a:solidFill>
                <a:effectLst/>
                <a:latin typeface="Times New Roman" pitchFamily="18" charset="0"/>
                <a:cs typeface="Times New Roman" pitchFamily="18" charset="0"/>
              </a:rPr>
              <a:t> + </a:t>
            </a:r>
            <a:r>
              <a:rPr lang="en-US" sz="2200" i="1" dirty="0" smtClean="0">
                <a:solidFill>
                  <a:schemeClr val="accent3">
                    <a:lumMod val="75000"/>
                  </a:schemeClr>
                </a:solidFill>
                <a:effectLst/>
                <a:latin typeface="Times New Roman" pitchFamily="18" charset="0"/>
                <a:cs typeface="Times New Roman" pitchFamily="18" charset="0"/>
              </a:rPr>
              <a:t>3d</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a</a:t>
            </a:r>
            <a:r>
              <a:rPr lang="en-US" sz="2200" i="1" baseline="-25000" dirty="0" smtClean="0">
                <a:solidFill>
                  <a:schemeClr val="accent3">
                    <a:lumMod val="75000"/>
                  </a:schemeClr>
                </a:solidFill>
                <a:effectLst/>
                <a:latin typeface="Times New Roman" pitchFamily="18" charset="0"/>
                <a:cs typeface="Times New Roman" pitchFamily="18" charset="0"/>
              </a:rPr>
              <a:t>12</a:t>
            </a:r>
            <a:r>
              <a:rPr lang="ru-RU" sz="2200" i="1" dirty="0" smtClean="0">
                <a:solidFill>
                  <a:schemeClr val="accent3">
                    <a:lumMod val="75000"/>
                  </a:schemeClr>
                </a:solidFill>
                <a:effectLst/>
                <a:latin typeface="Times New Roman" pitchFamily="18" charset="0"/>
                <a:cs typeface="Times New Roman" pitchFamily="18" charset="0"/>
              </a:rPr>
              <a:t> = =а</a:t>
            </a:r>
            <a:r>
              <a:rPr lang="ru-RU" sz="2200" i="1" baseline="-25000" dirty="0" smtClean="0">
                <a:solidFill>
                  <a:schemeClr val="accent3">
                    <a:lumMod val="75000"/>
                  </a:schemeClr>
                </a:solidFill>
                <a:effectLst/>
                <a:latin typeface="Times New Roman" pitchFamily="18" charset="0"/>
                <a:cs typeface="Times New Roman" pitchFamily="18" charset="0"/>
              </a:rPr>
              <a:t>1</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11d</a:t>
            </a:r>
            <a:r>
              <a:rPr lang="ru-RU" sz="2200" i="1" dirty="0" smtClean="0">
                <a:solidFill>
                  <a:schemeClr val="accent3">
                    <a:lumMod val="75000"/>
                  </a:schemeClr>
                </a:solidFill>
                <a:effectLst/>
                <a:latin typeface="Times New Roman" pitchFamily="18" charset="0"/>
                <a:cs typeface="Times New Roman" pitchFamily="18" charset="0"/>
              </a:rPr>
              <a:t>.</a:t>
            </a:r>
            <a:r>
              <a:rPr lang="en-US" sz="2200" i="1" dirty="0" smtClean="0">
                <a:solidFill>
                  <a:schemeClr val="accent3">
                    <a:lumMod val="75000"/>
                  </a:schemeClr>
                </a:solidFill>
                <a:effectLst/>
                <a:latin typeface="Times New Roman" pitchFamily="18" charset="0"/>
                <a:cs typeface="Times New Roman" pitchFamily="18" charset="0"/>
              </a:rPr>
              <a:t>  </a:t>
            </a:r>
            <a:br>
              <a:rPr lang="en-US" sz="2200" i="1" dirty="0" smtClean="0">
                <a:solidFill>
                  <a:schemeClr val="accent3">
                    <a:lumMod val="75000"/>
                  </a:schemeClr>
                </a:solidFill>
                <a:effectLst/>
                <a:latin typeface="Times New Roman" pitchFamily="18" charset="0"/>
                <a:cs typeface="Times New Roman" pitchFamily="18" charset="0"/>
              </a:rPr>
            </a:br>
            <a:r>
              <a:rPr lang="ru-RU" sz="2200" i="1" dirty="0" smtClean="0">
                <a:solidFill>
                  <a:schemeClr val="tx1"/>
                </a:solidFill>
                <a:effectLst/>
                <a:latin typeface="Times New Roman" pitchFamily="18" charset="0"/>
                <a:cs typeface="Times New Roman" pitchFamily="18" charset="0"/>
              </a:rPr>
              <a:t>Составим и решим систему уравнений:</a:t>
            </a:r>
            <a:r>
              <a:rPr lang="ru-RU" sz="2200" i="1" dirty="0" smtClean="0">
                <a:effectLst/>
                <a:latin typeface="Times New Roman" pitchFamily="18" charset="0"/>
                <a:cs typeface="Times New Roman" pitchFamily="18" charset="0"/>
              </a:rPr>
              <a:t> </a:t>
            </a:r>
            <a:br>
              <a:rPr lang="ru-RU" sz="2200" i="1" dirty="0" smtClean="0">
                <a:effectLst/>
                <a:latin typeface="Times New Roman" pitchFamily="18" charset="0"/>
                <a:cs typeface="Times New Roman" pitchFamily="18" charset="0"/>
              </a:rPr>
            </a:br>
            <a:r>
              <a:rPr lang="ru-RU" sz="2200" i="1" dirty="0" smtClean="0">
                <a:solidFill>
                  <a:schemeClr val="accent3">
                    <a:lumMod val="75000"/>
                  </a:schemeClr>
                </a:solidFill>
                <a:effectLst/>
                <a:latin typeface="Times New Roman" pitchFamily="18" charset="0"/>
                <a:cs typeface="Times New Roman" pitchFamily="18" charset="0"/>
              </a:rPr>
              <a:t>а</a:t>
            </a:r>
            <a:r>
              <a:rPr lang="ru-RU" sz="2200" i="1" baseline="-25000" dirty="0" smtClean="0">
                <a:solidFill>
                  <a:schemeClr val="accent3">
                    <a:lumMod val="75000"/>
                  </a:schemeClr>
                </a:solidFill>
                <a:effectLst/>
                <a:latin typeface="Times New Roman" pitchFamily="18" charset="0"/>
                <a:cs typeface="Times New Roman" pitchFamily="18" charset="0"/>
              </a:rPr>
              <a:t>1</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11d = </a:t>
            </a:r>
            <a:r>
              <a:rPr lang="ru-RU" sz="2200" i="1" dirty="0" smtClean="0">
                <a:solidFill>
                  <a:schemeClr val="accent3">
                    <a:lumMod val="75000"/>
                  </a:schemeClr>
                </a:solidFill>
                <a:effectLst/>
                <a:latin typeface="Times New Roman" pitchFamily="18" charset="0"/>
                <a:cs typeface="Times New Roman" pitchFamily="18" charset="0"/>
              </a:rPr>
              <a:t>4,5,</a:t>
            </a:r>
            <a:r>
              <a:rPr lang="ru-RU" sz="2200" dirty="0" smtClean="0">
                <a:solidFill>
                  <a:schemeClr val="accent3">
                    <a:lumMod val="75000"/>
                  </a:schemeClr>
                </a:solidFill>
                <a:effectLst/>
                <a:latin typeface="Times New Roman" pitchFamily="18" charset="0"/>
                <a:cs typeface="Times New Roman" pitchFamily="18" charset="0"/>
              </a:rPr>
              <a:t/>
            </a:r>
            <a:br>
              <a:rPr lang="ru-RU" sz="2200" dirty="0" smtClean="0">
                <a:solidFill>
                  <a:schemeClr val="accent3">
                    <a:lumMod val="75000"/>
                  </a:schemeClr>
                </a:solidFill>
                <a:effectLst/>
                <a:latin typeface="Times New Roman" pitchFamily="18" charset="0"/>
                <a:cs typeface="Times New Roman" pitchFamily="18" charset="0"/>
              </a:rPr>
            </a:br>
            <a:r>
              <a:rPr lang="ru-RU" sz="2200" i="1" dirty="0" smtClean="0">
                <a:solidFill>
                  <a:schemeClr val="accent3">
                    <a:lumMod val="75000"/>
                  </a:schemeClr>
                </a:solidFill>
                <a:effectLst/>
                <a:latin typeface="Times New Roman" pitchFamily="18" charset="0"/>
                <a:cs typeface="Times New Roman" pitchFamily="18" charset="0"/>
              </a:rPr>
              <a:t>а</a:t>
            </a:r>
            <a:r>
              <a:rPr lang="ru-RU" sz="2200" i="1" baseline="-25000" dirty="0" smtClean="0">
                <a:solidFill>
                  <a:schemeClr val="accent3">
                    <a:lumMod val="75000"/>
                  </a:schemeClr>
                </a:solidFill>
                <a:effectLst/>
                <a:latin typeface="Times New Roman" pitchFamily="18" charset="0"/>
                <a:cs typeface="Times New Roman" pitchFamily="18" charset="0"/>
              </a:rPr>
              <a:t>1</a:t>
            </a:r>
            <a:r>
              <a:rPr lang="ru-RU" sz="2200" i="1" dirty="0" smtClean="0">
                <a:solidFill>
                  <a:schemeClr val="accent3">
                    <a:lumMod val="75000"/>
                  </a:schemeClr>
                </a:solidFill>
                <a:effectLst/>
                <a:latin typeface="Times New Roman" pitchFamily="18" charset="0"/>
                <a:cs typeface="Times New Roman" pitchFamily="18" charset="0"/>
              </a:rPr>
              <a:t> + </a:t>
            </a:r>
            <a:r>
              <a:rPr lang="en-US" sz="2200" i="1" dirty="0" smtClean="0">
                <a:solidFill>
                  <a:schemeClr val="accent3">
                    <a:lumMod val="75000"/>
                  </a:schemeClr>
                </a:solidFill>
                <a:effectLst/>
                <a:latin typeface="Times New Roman" pitchFamily="18" charset="0"/>
                <a:cs typeface="Times New Roman" pitchFamily="18" charset="0"/>
              </a:rPr>
              <a:t>3d = </a:t>
            </a:r>
            <a:r>
              <a:rPr lang="ru-RU" sz="2200" i="1" dirty="0" smtClean="0">
                <a:solidFill>
                  <a:schemeClr val="accent3">
                    <a:lumMod val="75000"/>
                  </a:schemeClr>
                </a:solidFill>
                <a:effectLst/>
                <a:latin typeface="Times New Roman" pitchFamily="18" charset="0"/>
                <a:cs typeface="Times New Roman" pitchFamily="18" charset="0"/>
              </a:rPr>
              <a:t>- 12;  </a:t>
            </a:r>
            <a:br>
              <a:rPr lang="ru-RU" sz="2200" i="1" dirty="0" smtClean="0">
                <a:solidFill>
                  <a:schemeClr val="accent3">
                    <a:lumMod val="75000"/>
                  </a:schemeClr>
                </a:solidFill>
                <a:effectLst/>
                <a:latin typeface="Times New Roman" pitchFamily="18" charset="0"/>
                <a:cs typeface="Times New Roman" pitchFamily="18" charset="0"/>
              </a:rPr>
            </a:br>
            <a:r>
              <a:rPr lang="ru-RU" sz="2200" i="1" dirty="0" smtClean="0">
                <a:solidFill>
                  <a:schemeClr val="accent3">
                    <a:lumMod val="75000"/>
                  </a:schemeClr>
                </a:solidFill>
                <a:effectLst/>
                <a:latin typeface="Times New Roman" pitchFamily="18" charset="0"/>
                <a:cs typeface="Times New Roman" pitchFamily="18" charset="0"/>
              </a:rPr>
              <a:t>-8</a:t>
            </a:r>
            <a:r>
              <a:rPr lang="en-US" sz="2200" i="1" dirty="0" smtClean="0">
                <a:solidFill>
                  <a:schemeClr val="accent3">
                    <a:lumMod val="75000"/>
                  </a:schemeClr>
                </a:solidFill>
                <a:effectLst/>
                <a:latin typeface="Times New Roman" pitchFamily="18" charset="0"/>
                <a:cs typeface="Times New Roman" pitchFamily="18" charset="0"/>
              </a:rPr>
              <a:t>d</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 16,5,  8d = - 16,5</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                                                                                                                   </a:t>
            </a:r>
            <a:r>
              <a:rPr lang="ru-RU" sz="2200" i="1" dirty="0" smtClean="0">
                <a:solidFill>
                  <a:schemeClr val="tx1"/>
                </a:solidFill>
                <a:effectLst/>
                <a:latin typeface="Times New Roman" pitchFamily="18" charset="0"/>
                <a:cs typeface="Times New Roman" pitchFamily="18" charset="0"/>
              </a:rPr>
              <a:t>Заметим, что </a:t>
            </a:r>
            <a:r>
              <a:rPr lang="ru-RU" sz="2200" i="1" dirty="0" smtClean="0">
                <a:solidFill>
                  <a:schemeClr val="accent3">
                    <a:lumMod val="75000"/>
                  </a:schemeClr>
                </a:solidFill>
                <a:effectLst/>
                <a:latin typeface="Times New Roman" pitchFamily="18" charset="0"/>
                <a:cs typeface="Times New Roman" pitchFamily="18" charset="0"/>
              </a:rPr>
              <a:t>а</a:t>
            </a:r>
            <a:r>
              <a:rPr lang="ru-RU" sz="2200" i="1" baseline="-25000" dirty="0" smtClean="0">
                <a:solidFill>
                  <a:schemeClr val="accent3">
                    <a:lumMod val="75000"/>
                  </a:schemeClr>
                </a:solidFill>
                <a:effectLst/>
                <a:latin typeface="Times New Roman" pitchFamily="18" charset="0"/>
                <a:cs typeface="Times New Roman" pitchFamily="18" charset="0"/>
              </a:rPr>
              <a:t>20  </a:t>
            </a:r>
            <a:r>
              <a:rPr lang="en-US" sz="2200" i="1" dirty="0" smtClean="0">
                <a:solidFill>
                  <a:schemeClr val="accent3">
                    <a:lumMod val="75000"/>
                  </a:schemeClr>
                </a:solidFill>
                <a:effectLst/>
                <a:latin typeface="Times New Roman" pitchFamily="18" charset="0"/>
                <a:cs typeface="Times New Roman" pitchFamily="18" charset="0"/>
              </a:rPr>
              <a:t> = a</a:t>
            </a:r>
            <a:r>
              <a:rPr lang="en-US" sz="2200" i="1" baseline="-25000" dirty="0" smtClean="0">
                <a:solidFill>
                  <a:schemeClr val="accent3">
                    <a:lumMod val="75000"/>
                  </a:schemeClr>
                </a:solidFill>
                <a:effectLst/>
                <a:latin typeface="Times New Roman" pitchFamily="18" charset="0"/>
                <a:cs typeface="Times New Roman" pitchFamily="18" charset="0"/>
              </a:rPr>
              <a:t>12</a:t>
            </a:r>
            <a:r>
              <a:rPr lang="ru-RU" sz="2200" i="1" dirty="0" smtClean="0">
                <a:solidFill>
                  <a:schemeClr val="accent3">
                    <a:lumMod val="75000"/>
                  </a:schemeClr>
                </a:solidFill>
                <a:effectLst/>
                <a:latin typeface="Times New Roman" pitchFamily="18" charset="0"/>
                <a:cs typeface="Times New Roman" pitchFamily="18" charset="0"/>
              </a:rPr>
              <a:t>  + 8</a:t>
            </a:r>
            <a:r>
              <a:rPr lang="en-US" sz="2200" i="1" dirty="0" smtClean="0">
                <a:solidFill>
                  <a:schemeClr val="accent3">
                    <a:lumMod val="75000"/>
                  </a:schemeClr>
                </a:solidFill>
                <a:effectLst/>
                <a:latin typeface="Times New Roman" pitchFamily="18" charset="0"/>
                <a:cs typeface="Times New Roman" pitchFamily="18" charset="0"/>
              </a:rPr>
              <a:t>d ,</a:t>
            </a:r>
            <a:br>
              <a:rPr lang="en-US" sz="2200" i="1" dirty="0" smtClean="0">
                <a:solidFill>
                  <a:schemeClr val="accent3">
                    <a:lumMod val="75000"/>
                  </a:schemeClr>
                </a:solidFill>
                <a:effectLst/>
                <a:latin typeface="Times New Roman" pitchFamily="18" charset="0"/>
                <a:cs typeface="Times New Roman" pitchFamily="18" charset="0"/>
              </a:rPr>
            </a:br>
            <a:r>
              <a:rPr lang="en-US" sz="2200" i="1" dirty="0" smtClean="0">
                <a:solidFill>
                  <a:schemeClr val="accent3">
                    <a:lumMod val="75000"/>
                  </a:schemeClr>
                </a:solidFill>
                <a:effectLst/>
                <a:latin typeface="Times New Roman" pitchFamily="18" charset="0"/>
                <a:cs typeface="Times New Roman" pitchFamily="18" charset="0"/>
              </a:rPr>
              <a:t>                          </a:t>
            </a:r>
            <a:r>
              <a:rPr lang="ru-RU" sz="2200" i="1" dirty="0" smtClean="0">
                <a:solidFill>
                  <a:schemeClr val="accent3">
                    <a:lumMod val="75000"/>
                  </a:schemeClr>
                </a:solidFill>
                <a:effectLst/>
                <a:latin typeface="Times New Roman" pitchFamily="18" charset="0"/>
                <a:cs typeface="Times New Roman" pitchFamily="18" charset="0"/>
              </a:rPr>
              <a:t>а</a:t>
            </a:r>
            <a:r>
              <a:rPr lang="ru-RU" sz="2200" i="1" baseline="-25000" dirty="0" smtClean="0">
                <a:solidFill>
                  <a:schemeClr val="accent3">
                    <a:lumMod val="75000"/>
                  </a:schemeClr>
                </a:solidFill>
                <a:effectLst/>
                <a:latin typeface="Times New Roman" pitchFamily="18" charset="0"/>
                <a:cs typeface="Times New Roman" pitchFamily="18" charset="0"/>
              </a:rPr>
              <a:t>20</a:t>
            </a:r>
            <a:r>
              <a:rPr lang="en-US" sz="2200" i="1" dirty="0" smtClean="0">
                <a:solidFill>
                  <a:schemeClr val="accent3">
                    <a:lumMod val="75000"/>
                  </a:schemeClr>
                </a:solidFill>
                <a:effectLst/>
                <a:latin typeface="Times New Roman" pitchFamily="18" charset="0"/>
                <a:cs typeface="Times New Roman" pitchFamily="18" charset="0"/>
              </a:rPr>
              <a:t>  = - 12 – 16,5 ,</a:t>
            </a:r>
            <a:br>
              <a:rPr lang="en-US" sz="2200" i="1" dirty="0" smtClean="0">
                <a:solidFill>
                  <a:schemeClr val="accent3">
                    <a:lumMod val="75000"/>
                  </a:schemeClr>
                </a:solidFill>
                <a:effectLst/>
                <a:latin typeface="Times New Roman" pitchFamily="18" charset="0"/>
                <a:cs typeface="Times New Roman" pitchFamily="18" charset="0"/>
              </a:rPr>
            </a:br>
            <a:r>
              <a:rPr lang="en-US" sz="2200" i="1" dirty="0" smtClean="0">
                <a:solidFill>
                  <a:schemeClr val="accent3">
                    <a:lumMod val="75000"/>
                  </a:schemeClr>
                </a:solidFill>
                <a:effectLst/>
                <a:latin typeface="Times New Roman" pitchFamily="18" charset="0"/>
                <a:cs typeface="Times New Roman" pitchFamily="18" charset="0"/>
              </a:rPr>
              <a:t>                          </a:t>
            </a:r>
            <a:r>
              <a:rPr lang="ru-RU" sz="2200" i="1" dirty="0" smtClean="0">
                <a:solidFill>
                  <a:schemeClr val="accent3">
                    <a:lumMod val="75000"/>
                  </a:schemeClr>
                </a:solidFill>
                <a:effectLst/>
                <a:latin typeface="Times New Roman" pitchFamily="18" charset="0"/>
                <a:cs typeface="Times New Roman" pitchFamily="18" charset="0"/>
              </a:rPr>
              <a:t>а</a:t>
            </a:r>
            <a:r>
              <a:rPr lang="ru-RU" sz="2200" i="1" baseline="-25000" dirty="0" smtClean="0">
                <a:solidFill>
                  <a:schemeClr val="accent3">
                    <a:lumMod val="75000"/>
                  </a:schemeClr>
                </a:solidFill>
                <a:effectLst/>
                <a:latin typeface="Times New Roman" pitchFamily="18" charset="0"/>
                <a:cs typeface="Times New Roman" pitchFamily="18" charset="0"/>
              </a:rPr>
              <a:t>20</a:t>
            </a:r>
            <a:r>
              <a:rPr lang="en-US" sz="2200" i="1" dirty="0" smtClean="0">
                <a:solidFill>
                  <a:schemeClr val="accent3">
                    <a:lumMod val="75000"/>
                  </a:schemeClr>
                </a:solidFill>
                <a:effectLst/>
                <a:latin typeface="Times New Roman" pitchFamily="18" charset="0"/>
                <a:cs typeface="Times New Roman" pitchFamily="18" charset="0"/>
              </a:rPr>
              <a:t>  = - 28,5    </a:t>
            </a:r>
            <a:br>
              <a:rPr lang="en-US" sz="2200" i="1" dirty="0" smtClean="0">
                <a:solidFill>
                  <a:schemeClr val="accent3">
                    <a:lumMod val="75000"/>
                  </a:schemeClr>
                </a:solidFill>
                <a:effectLst/>
                <a:latin typeface="Times New Roman" pitchFamily="18" charset="0"/>
                <a:cs typeface="Times New Roman" pitchFamily="18" charset="0"/>
              </a:rPr>
            </a:br>
            <a:r>
              <a:rPr lang="en-US" sz="2200" dirty="0" smtClean="0">
                <a:solidFill>
                  <a:schemeClr val="accent3">
                    <a:lumMod val="75000"/>
                  </a:schemeClr>
                </a:solidFill>
                <a:effectLst/>
              </a:rPr>
              <a:t> II </a:t>
            </a:r>
            <a:r>
              <a:rPr lang="ru-RU" sz="2200" dirty="0" smtClean="0">
                <a:solidFill>
                  <a:schemeClr val="accent3">
                    <a:lumMod val="75000"/>
                  </a:schemeClr>
                </a:solidFill>
                <a:effectLst/>
                <a:latin typeface="Times New Roman" pitchFamily="18" charset="0"/>
                <a:cs typeface="Times New Roman" pitchFamily="18" charset="0"/>
              </a:rPr>
              <a:t>способ</a:t>
            </a:r>
            <a:r>
              <a:rPr lang="en-US" sz="2200" i="1" dirty="0" smtClean="0">
                <a:solidFill>
                  <a:schemeClr val="accent3">
                    <a:lumMod val="75000"/>
                  </a:schemeClr>
                </a:solidFill>
                <a:effectLst/>
                <a:latin typeface="Times New Roman" pitchFamily="18" charset="0"/>
                <a:cs typeface="Times New Roman" pitchFamily="18" charset="0"/>
              </a:rPr>
              <a:t>  </a:t>
            </a:r>
            <a:br>
              <a:rPr lang="en-US" sz="2200" i="1" dirty="0" smtClean="0">
                <a:solidFill>
                  <a:schemeClr val="accent3">
                    <a:lumMod val="75000"/>
                  </a:schemeClr>
                </a:solidFill>
                <a:effectLst/>
                <a:latin typeface="Times New Roman" pitchFamily="18" charset="0"/>
                <a:cs typeface="Times New Roman" pitchFamily="18" charset="0"/>
              </a:rPr>
            </a:br>
            <a:r>
              <a:rPr lang="ru-RU" sz="2200" i="1" dirty="0" smtClean="0">
                <a:solidFill>
                  <a:schemeClr val="tx1"/>
                </a:solidFill>
                <a:effectLst/>
                <a:latin typeface="Times New Roman" pitchFamily="18" charset="0"/>
                <a:cs typeface="Times New Roman" pitchFamily="18" charset="0"/>
              </a:rPr>
              <a:t>Заметим , что </a:t>
            </a:r>
            <a:r>
              <a:rPr lang="en-US" sz="2200" i="1" dirty="0" smtClean="0">
                <a:solidFill>
                  <a:schemeClr val="accent3">
                    <a:lumMod val="75000"/>
                  </a:schemeClr>
                </a:solidFill>
                <a:effectLst/>
                <a:latin typeface="Times New Roman" pitchFamily="18" charset="0"/>
                <a:cs typeface="Times New Roman" pitchFamily="18" charset="0"/>
              </a:rPr>
              <a:t>a</a:t>
            </a:r>
            <a:r>
              <a:rPr lang="en-US" sz="2200" i="1" baseline="-25000" dirty="0" smtClean="0">
                <a:solidFill>
                  <a:schemeClr val="accent3">
                    <a:lumMod val="75000"/>
                  </a:schemeClr>
                </a:solidFill>
                <a:effectLst/>
                <a:latin typeface="Times New Roman" pitchFamily="18" charset="0"/>
                <a:cs typeface="Times New Roman" pitchFamily="18" charset="0"/>
              </a:rPr>
              <a:t>12</a:t>
            </a:r>
            <a:r>
              <a:rPr lang="ru-RU" sz="2200" i="1" dirty="0" smtClean="0">
                <a:solidFill>
                  <a:schemeClr val="accent3">
                    <a:lumMod val="75000"/>
                  </a:schemeClr>
                </a:solidFill>
                <a:effectLst/>
                <a:latin typeface="Times New Roman" pitchFamily="18" charset="0"/>
                <a:cs typeface="Times New Roman" pitchFamily="18" charset="0"/>
              </a:rPr>
              <a:t> = а</a:t>
            </a:r>
            <a:r>
              <a:rPr lang="en-US" sz="2200" i="1" baseline="-25000" dirty="0" smtClean="0">
                <a:solidFill>
                  <a:schemeClr val="accent3">
                    <a:lumMod val="75000"/>
                  </a:schemeClr>
                </a:solidFill>
                <a:effectLst/>
                <a:latin typeface="Times New Roman" pitchFamily="18" charset="0"/>
                <a:cs typeface="Times New Roman" pitchFamily="18" charset="0"/>
              </a:rPr>
              <a:t>4</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 8d , a</a:t>
            </a:r>
            <a:r>
              <a:rPr lang="en-US" sz="2200" i="1" baseline="-25000" dirty="0" smtClean="0">
                <a:solidFill>
                  <a:schemeClr val="accent3">
                    <a:lumMod val="75000"/>
                  </a:schemeClr>
                </a:solidFill>
                <a:effectLst/>
                <a:latin typeface="Times New Roman" pitchFamily="18" charset="0"/>
                <a:cs typeface="Times New Roman" pitchFamily="18" charset="0"/>
              </a:rPr>
              <a:t>20</a:t>
            </a:r>
            <a:r>
              <a:rPr lang="ru-RU" sz="2200" i="1" dirty="0" smtClean="0">
                <a:solidFill>
                  <a:schemeClr val="accent3">
                    <a:lumMod val="75000"/>
                  </a:schemeClr>
                </a:solidFill>
                <a:effectLst/>
                <a:latin typeface="Times New Roman" pitchFamily="18" charset="0"/>
                <a:cs typeface="Times New Roman" pitchFamily="18" charset="0"/>
              </a:rPr>
              <a:t> = а</a:t>
            </a:r>
            <a:r>
              <a:rPr lang="en-US" sz="2200" i="1" baseline="-25000" dirty="0" smtClean="0">
                <a:solidFill>
                  <a:schemeClr val="accent3">
                    <a:lumMod val="75000"/>
                  </a:schemeClr>
                </a:solidFill>
                <a:effectLst/>
                <a:latin typeface="Times New Roman" pitchFamily="18" charset="0"/>
                <a:cs typeface="Times New Roman" pitchFamily="18" charset="0"/>
              </a:rPr>
              <a:t>12</a:t>
            </a:r>
            <a:r>
              <a:rPr lang="ru-RU" sz="2200" i="1" dirty="0" smtClean="0">
                <a:solidFill>
                  <a:schemeClr val="accent3">
                    <a:lumMod val="75000"/>
                  </a:schemeClr>
                </a:solidFill>
                <a:effectLst/>
                <a:latin typeface="Times New Roman" pitchFamily="18" charset="0"/>
                <a:cs typeface="Times New Roman" pitchFamily="18" charset="0"/>
              </a:rPr>
              <a:t> +</a:t>
            </a:r>
            <a:r>
              <a:rPr lang="en-US" sz="2200" i="1" dirty="0" smtClean="0">
                <a:solidFill>
                  <a:schemeClr val="accent3">
                    <a:lumMod val="75000"/>
                  </a:schemeClr>
                </a:solidFill>
                <a:effectLst/>
                <a:latin typeface="Times New Roman" pitchFamily="18" charset="0"/>
                <a:cs typeface="Times New Roman" pitchFamily="18" charset="0"/>
              </a:rPr>
              <a:t>8d </a:t>
            </a:r>
            <a:r>
              <a:rPr lang="en-US" sz="2200" i="1" dirty="0" smtClean="0">
                <a:solidFill>
                  <a:schemeClr val="accent3"/>
                </a:solidFill>
                <a:effectLst/>
                <a:latin typeface="Times New Roman" pitchFamily="18" charset="0"/>
                <a:cs typeface="Times New Roman" pitchFamily="18" charset="0"/>
              </a:rPr>
              <a:t>.  </a:t>
            </a:r>
            <a:r>
              <a:rPr lang="ru-RU" sz="2200" i="1" dirty="0" smtClean="0">
                <a:solidFill>
                  <a:schemeClr val="tx1"/>
                </a:solidFill>
                <a:effectLst/>
                <a:latin typeface="Times New Roman" pitchFamily="18" charset="0"/>
                <a:cs typeface="Times New Roman" pitchFamily="18" charset="0"/>
              </a:rPr>
              <a:t>Найдём </a:t>
            </a:r>
            <a:r>
              <a:rPr lang="en-US" sz="2200" i="1" dirty="0" smtClean="0">
                <a:solidFill>
                  <a:schemeClr val="tx1"/>
                </a:solidFill>
                <a:effectLst/>
                <a:latin typeface="Times New Roman" pitchFamily="18" charset="0"/>
                <a:cs typeface="Times New Roman" pitchFamily="18" charset="0"/>
              </a:rPr>
              <a:t>8d.</a:t>
            </a:r>
            <a:br>
              <a:rPr lang="en-US" sz="2200" i="1" dirty="0" smtClean="0">
                <a:solidFill>
                  <a:schemeClr val="tx1"/>
                </a:solidFill>
                <a:effectLst/>
                <a:latin typeface="Times New Roman" pitchFamily="18" charset="0"/>
                <a:cs typeface="Times New Roman" pitchFamily="18" charset="0"/>
              </a:rPr>
            </a:br>
            <a:r>
              <a:rPr lang="en-US" sz="2200" i="1" dirty="0" smtClean="0"/>
              <a:t> </a:t>
            </a:r>
            <a:r>
              <a:rPr lang="en-US" sz="2200" i="1" dirty="0" smtClean="0">
                <a:solidFill>
                  <a:schemeClr val="tx1"/>
                </a:solidFill>
                <a:effectLst/>
                <a:latin typeface="Times New Roman" pitchFamily="18" charset="0"/>
                <a:cs typeface="Times New Roman" pitchFamily="18" charset="0"/>
              </a:rPr>
              <a:t>8d = a</a:t>
            </a:r>
            <a:r>
              <a:rPr lang="en-US" sz="2200" i="1" baseline="-25000" dirty="0" smtClean="0">
                <a:solidFill>
                  <a:schemeClr val="tx1"/>
                </a:solidFill>
                <a:effectLst/>
                <a:latin typeface="Times New Roman" pitchFamily="18" charset="0"/>
                <a:cs typeface="Times New Roman" pitchFamily="18" charset="0"/>
              </a:rPr>
              <a:t>12</a:t>
            </a:r>
            <a:r>
              <a:rPr lang="en-US" sz="2200" i="1" dirty="0" smtClean="0">
                <a:solidFill>
                  <a:schemeClr val="tx1"/>
                </a:solidFill>
                <a:effectLst/>
                <a:latin typeface="Times New Roman" pitchFamily="18" charset="0"/>
                <a:cs typeface="Times New Roman" pitchFamily="18" charset="0"/>
              </a:rPr>
              <a:t> – a</a:t>
            </a:r>
            <a:r>
              <a:rPr lang="en-US" sz="2200" i="1" baseline="-25000" dirty="0" smtClean="0">
                <a:solidFill>
                  <a:schemeClr val="tx1"/>
                </a:solidFill>
                <a:effectLst/>
                <a:latin typeface="Times New Roman" pitchFamily="18" charset="0"/>
                <a:cs typeface="Times New Roman" pitchFamily="18" charset="0"/>
              </a:rPr>
              <a:t>4 </a:t>
            </a:r>
            <a:r>
              <a:rPr lang="en-US" sz="2200" i="1" dirty="0" smtClean="0">
                <a:solidFill>
                  <a:schemeClr val="tx1"/>
                </a:solidFill>
                <a:effectLst/>
                <a:latin typeface="Times New Roman" pitchFamily="18" charset="0"/>
                <a:cs typeface="Times New Roman" pitchFamily="18" charset="0"/>
              </a:rPr>
              <a:t>=  – 12  –  4,5 =  – 16,5</a:t>
            </a:r>
            <a:r>
              <a:rPr lang="ru-RU" sz="2200" dirty="0" smtClean="0"/>
              <a:t/>
            </a:r>
            <a:br>
              <a:rPr lang="ru-RU" sz="2200" dirty="0" smtClean="0"/>
            </a:br>
            <a:r>
              <a:rPr lang="ru-RU" sz="2200" i="1" dirty="0" smtClean="0">
                <a:solidFill>
                  <a:schemeClr val="accent3">
                    <a:lumMod val="75000"/>
                  </a:schemeClr>
                </a:solidFill>
                <a:effectLst/>
                <a:latin typeface="Times New Roman" pitchFamily="18" charset="0"/>
                <a:cs typeface="Times New Roman" pitchFamily="18" charset="0"/>
              </a:rPr>
              <a:t> </a:t>
            </a:r>
            <a:r>
              <a:rPr lang="ru-RU" sz="2200" i="1" dirty="0" smtClean="0">
                <a:solidFill>
                  <a:schemeClr val="tx1"/>
                </a:solidFill>
                <a:effectLst/>
                <a:latin typeface="Times New Roman" pitchFamily="18" charset="0"/>
                <a:cs typeface="Times New Roman" pitchFamily="18" charset="0"/>
              </a:rPr>
              <a:t>а</a:t>
            </a:r>
            <a:r>
              <a:rPr lang="ru-RU" sz="2200" i="1" baseline="-25000" dirty="0" smtClean="0">
                <a:solidFill>
                  <a:schemeClr val="tx1"/>
                </a:solidFill>
                <a:effectLst/>
                <a:latin typeface="Times New Roman" pitchFamily="18" charset="0"/>
                <a:cs typeface="Times New Roman" pitchFamily="18" charset="0"/>
              </a:rPr>
              <a:t>20  </a:t>
            </a:r>
            <a:r>
              <a:rPr lang="en-US" sz="2200" i="1" dirty="0" smtClean="0">
                <a:solidFill>
                  <a:schemeClr val="tx1"/>
                </a:solidFill>
                <a:effectLst/>
                <a:latin typeface="Times New Roman" pitchFamily="18" charset="0"/>
                <a:cs typeface="Times New Roman" pitchFamily="18" charset="0"/>
              </a:rPr>
              <a:t> = a</a:t>
            </a:r>
            <a:r>
              <a:rPr lang="en-US" sz="2200" i="1" baseline="-25000" dirty="0" smtClean="0">
                <a:solidFill>
                  <a:schemeClr val="tx1"/>
                </a:solidFill>
                <a:effectLst/>
                <a:latin typeface="Times New Roman" pitchFamily="18" charset="0"/>
                <a:cs typeface="Times New Roman" pitchFamily="18" charset="0"/>
              </a:rPr>
              <a:t>12</a:t>
            </a:r>
            <a:r>
              <a:rPr lang="ru-RU" sz="2200" i="1" dirty="0" smtClean="0">
                <a:solidFill>
                  <a:schemeClr val="tx1"/>
                </a:solidFill>
                <a:effectLst/>
                <a:latin typeface="Times New Roman" pitchFamily="18" charset="0"/>
                <a:cs typeface="Times New Roman" pitchFamily="18" charset="0"/>
              </a:rPr>
              <a:t>  + 8</a:t>
            </a:r>
            <a:r>
              <a:rPr lang="en-US" sz="2200" i="1" dirty="0" smtClean="0">
                <a:solidFill>
                  <a:schemeClr val="tx1"/>
                </a:solidFill>
                <a:effectLst/>
                <a:latin typeface="Times New Roman" pitchFamily="18" charset="0"/>
                <a:cs typeface="Times New Roman" pitchFamily="18" charset="0"/>
              </a:rPr>
              <a:t>d  = – 12 – 16,5 = – 28,5</a:t>
            </a:r>
            <a:br>
              <a:rPr lang="en-US" sz="2200" i="1" dirty="0" smtClean="0">
                <a:solidFill>
                  <a:schemeClr val="tx1"/>
                </a:solidFill>
                <a:effectLst/>
                <a:latin typeface="Times New Roman" pitchFamily="18" charset="0"/>
                <a:cs typeface="Times New Roman" pitchFamily="18" charset="0"/>
              </a:rPr>
            </a:br>
            <a:r>
              <a:rPr lang="ru-RU" sz="2200" i="1" dirty="0" smtClean="0">
                <a:solidFill>
                  <a:schemeClr val="tx1"/>
                </a:solidFill>
                <a:effectLst/>
                <a:latin typeface="Times New Roman" pitchFamily="18" charset="0"/>
                <a:cs typeface="Times New Roman" pitchFamily="18" charset="0"/>
              </a:rPr>
              <a:t>Ответ. </a:t>
            </a:r>
            <a:r>
              <a:rPr lang="en-US" sz="2200" i="1" dirty="0" smtClean="0">
                <a:solidFill>
                  <a:schemeClr val="tx1"/>
                </a:solidFill>
                <a:effectLst/>
                <a:latin typeface="Times New Roman" pitchFamily="18" charset="0"/>
                <a:cs typeface="Times New Roman" pitchFamily="18" charset="0"/>
              </a:rPr>
              <a:t>– 28,5 </a:t>
            </a: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en-US" sz="1800" i="1" dirty="0" smtClean="0">
                <a:solidFill>
                  <a:schemeClr val="accent3">
                    <a:lumMod val="75000"/>
                  </a:schemeClr>
                </a:solidFill>
                <a:effectLst/>
                <a:latin typeface="Times New Roman" pitchFamily="18" charset="0"/>
                <a:cs typeface="Times New Roman" pitchFamily="18" charset="0"/>
              </a:rPr>
              <a:t/>
            </a:r>
            <a:br>
              <a:rPr lang="en-US" sz="1800" i="1" dirty="0" smtClean="0">
                <a:solidFill>
                  <a:schemeClr val="accent3">
                    <a:lumMod val="75000"/>
                  </a:schemeClr>
                </a:solidFill>
                <a:effectLst/>
                <a:latin typeface="Times New Roman" pitchFamily="18" charset="0"/>
                <a:cs typeface="Times New Roman" pitchFamily="18" charset="0"/>
              </a:rPr>
            </a:br>
            <a:r>
              <a:rPr lang="en-US" sz="1800" i="1" dirty="0" smtClean="0">
                <a:solidFill>
                  <a:schemeClr val="accent3">
                    <a:lumMod val="75000"/>
                  </a:schemeClr>
                </a:solidFill>
                <a:effectLst/>
                <a:latin typeface="Times New Roman" pitchFamily="18" charset="0"/>
                <a:cs typeface="Times New Roman" pitchFamily="18" charset="0"/>
              </a:rPr>
              <a:t>                                                                                                                    </a:t>
            </a:r>
            <a:r>
              <a:rPr lang="ru-RU" sz="1800" i="1" dirty="0" smtClean="0">
                <a:solidFill>
                  <a:schemeClr val="accent3">
                    <a:lumMod val="75000"/>
                  </a:schemeClr>
                </a:solidFill>
                <a:effectLst/>
                <a:latin typeface="Times New Roman" pitchFamily="18" charset="0"/>
                <a:cs typeface="Times New Roman" pitchFamily="18" charset="0"/>
              </a:rPr>
              <a:t/>
            </a:r>
            <a:br>
              <a:rPr lang="ru-RU" sz="1800" i="1" dirty="0" smtClean="0">
                <a:solidFill>
                  <a:schemeClr val="accent3">
                    <a:lumMod val="75000"/>
                  </a:schemeClr>
                </a:solidFill>
                <a:effectLst/>
                <a:latin typeface="Times New Roman" pitchFamily="18" charset="0"/>
                <a:cs typeface="Times New Roman" pitchFamily="18" charset="0"/>
              </a:rPr>
            </a:br>
            <a:r>
              <a:rPr lang="ru-RU" dirty="0" smtClean="0">
                <a:effectLst/>
              </a:rPr>
              <a:t/>
            </a:r>
            <a:br>
              <a:rPr lang="ru-RU" dirty="0" smtClean="0">
                <a:effectLst/>
              </a:rPr>
            </a:br>
            <a:r>
              <a:rPr lang="ru-RU" dirty="0" smtClean="0"/>
              <a:t/>
            </a:r>
            <a:br>
              <a:rPr lang="ru-RU" dirty="0" smtClean="0"/>
            </a:br>
            <a:r>
              <a:rPr lang="ru-RU" dirty="0" smtClean="0"/>
              <a:t/>
            </a:r>
            <a:br>
              <a:rPr lang="ru-RU" dirty="0" smtClean="0"/>
            </a:br>
            <a:r>
              <a:rPr lang="ru-RU" dirty="0" smtClean="0"/>
              <a:t/>
            </a:r>
            <a:br>
              <a:rPr lang="ru-RU" dirty="0" smtClean="0"/>
            </a:br>
            <a:r>
              <a:rPr lang="ru-RU" dirty="0" smtClean="0">
                <a:solidFill>
                  <a:srgbClr val="FF0000"/>
                </a:solidFill>
              </a:rPr>
              <a:t/>
            </a:r>
            <a:br>
              <a:rPr lang="ru-RU" dirty="0" smtClean="0">
                <a:solidFill>
                  <a:srgbClr val="FF0000"/>
                </a:solidFill>
              </a:rPr>
            </a:br>
            <a:r>
              <a:rPr lang="ru-RU" dirty="0" smtClean="0">
                <a:solidFill>
                  <a:srgbClr val="FF0000"/>
                </a:solidFill>
              </a:rPr>
              <a:t>   </a:t>
            </a:r>
            <a:endParaRPr lang="ru-RU" dirty="0">
              <a:solidFill>
                <a:srgbClr val="FF0000"/>
              </a:solidFill>
            </a:endParaRPr>
          </a:p>
        </p:txBody>
      </p:sp>
      <p:sp>
        <p:nvSpPr>
          <p:cNvPr id="3" name="Левая фигурная скобка 2"/>
          <p:cNvSpPr/>
          <p:nvPr/>
        </p:nvSpPr>
        <p:spPr>
          <a:xfrm>
            <a:off x="428596" y="2285992"/>
            <a:ext cx="45719" cy="428628"/>
          </a:xfrm>
          <a:prstGeom prst="lef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0313" y="1071563"/>
            <a:ext cx="6186487" cy="5143500"/>
          </a:xfrm>
        </p:spPr>
        <p:txBody>
          <a:bodyPr>
            <a:normAutofit fontScale="90000"/>
          </a:bodyPr>
          <a:lstStyle/>
          <a:p>
            <a:pPr>
              <a:defRPr/>
            </a:pPr>
            <a:r>
              <a:rPr lang="ru-RU" dirty="0" smtClean="0">
                <a:solidFill>
                  <a:srgbClr val="FF0000"/>
                </a:solidFill>
              </a:rPr>
              <a:t>        </a:t>
            </a:r>
            <a:br>
              <a:rPr lang="ru-RU" dirty="0" smtClean="0">
                <a:solidFill>
                  <a:srgbClr val="FF0000"/>
                </a:solidFill>
              </a:rPr>
            </a:br>
            <a:r>
              <a:rPr lang="ru-RU" dirty="0" smtClean="0">
                <a:solidFill>
                  <a:srgbClr val="FF0000"/>
                </a:solidFill>
              </a:rPr>
              <a:t/>
            </a:r>
            <a:br>
              <a:rPr lang="ru-RU" dirty="0" smtClean="0">
                <a:solidFill>
                  <a:srgbClr val="FF0000"/>
                </a:solidFill>
              </a:rPr>
            </a:br>
            <a:r>
              <a:rPr lang="ru-RU" dirty="0" smtClean="0">
                <a:solidFill>
                  <a:srgbClr val="FF0000"/>
                </a:solidFill>
              </a:rPr>
              <a:t>           ЗАДАЧА  №2</a:t>
            </a:r>
            <a:br>
              <a:rPr lang="ru-RU" dirty="0" smtClean="0">
                <a:solidFill>
                  <a:srgbClr val="FF0000"/>
                </a:solidFill>
              </a:rPr>
            </a:br>
            <a:r>
              <a:rPr lang="ru-RU" sz="4400" dirty="0" smtClean="0">
                <a:solidFill>
                  <a:schemeClr val="tx1"/>
                </a:solidFill>
                <a:effectLst/>
              </a:rPr>
              <a:t>В геометрической прогрессии </a:t>
            </a:r>
            <a:r>
              <a:rPr lang="ru-RU" dirty="0" smtClean="0">
                <a:solidFill>
                  <a:schemeClr val="tx1"/>
                </a:solidFill>
              </a:rPr>
              <a:t/>
            </a:r>
            <a:br>
              <a:rPr lang="ru-RU" dirty="0" smtClean="0">
                <a:solidFill>
                  <a:schemeClr val="tx1"/>
                </a:solidFill>
              </a:rPr>
            </a:br>
            <a:r>
              <a:rPr lang="en-US" sz="4000" i="1" dirty="0" smtClean="0">
                <a:solidFill>
                  <a:schemeClr val="tx1"/>
                </a:solidFill>
                <a:effectLst/>
              </a:rPr>
              <a:t>b</a:t>
            </a:r>
            <a:r>
              <a:rPr lang="en-US" sz="4000" i="1" baseline="-25000" dirty="0" smtClean="0">
                <a:solidFill>
                  <a:schemeClr val="tx1"/>
                </a:solidFill>
                <a:effectLst/>
              </a:rPr>
              <a:t>12</a:t>
            </a:r>
            <a:r>
              <a:rPr lang="en-US" sz="4000" i="1" dirty="0" smtClean="0">
                <a:solidFill>
                  <a:schemeClr val="tx1"/>
                </a:solidFill>
                <a:effectLst/>
              </a:rPr>
              <a:t>  = 3</a:t>
            </a:r>
            <a:r>
              <a:rPr lang="en-US" sz="4000" i="1" baseline="30000" dirty="0" smtClean="0">
                <a:solidFill>
                  <a:schemeClr val="tx1"/>
                </a:solidFill>
                <a:effectLst/>
              </a:rPr>
              <a:t>15</a:t>
            </a:r>
            <a:r>
              <a:rPr lang="en-US" sz="4000" i="1" dirty="0" smtClean="0">
                <a:solidFill>
                  <a:schemeClr val="tx1"/>
                </a:solidFill>
                <a:effectLst/>
              </a:rPr>
              <a:t> </a:t>
            </a:r>
            <a:r>
              <a:rPr lang="ru-RU" sz="4000" i="1" dirty="0" smtClean="0">
                <a:solidFill>
                  <a:schemeClr val="tx1"/>
                </a:solidFill>
                <a:effectLst/>
              </a:rPr>
              <a:t>и  </a:t>
            </a:r>
            <a:r>
              <a:rPr lang="en-US" sz="4000" i="1" dirty="0" smtClean="0">
                <a:solidFill>
                  <a:schemeClr val="tx1"/>
                </a:solidFill>
                <a:effectLst/>
              </a:rPr>
              <a:t>b</a:t>
            </a:r>
            <a:r>
              <a:rPr lang="en-US" sz="4000" i="1" baseline="-25000" dirty="0" smtClean="0">
                <a:solidFill>
                  <a:schemeClr val="tx1"/>
                </a:solidFill>
                <a:effectLst/>
              </a:rPr>
              <a:t>14</a:t>
            </a:r>
            <a:r>
              <a:rPr lang="en-US" sz="4000" i="1" dirty="0" smtClean="0">
                <a:solidFill>
                  <a:schemeClr val="tx1"/>
                </a:solidFill>
                <a:effectLst/>
              </a:rPr>
              <a:t> = 3</a:t>
            </a:r>
            <a:r>
              <a:rPr lang="en-US" sz="4000" i="1" baseline="30000" dirty="0" smtClean="0">
                <a:solidFill>
                  <a:schemeClr val="tx1"/>
                </a:solidFill>
                <a:effectLst/>
              </a:rPr>
              <a:t>17</a:t>
            </a:r>
            <a:r>
              <a:rPr lang="ru-RU" sz="4000" i="1" baseline="30000" dirty="0" smtClean="0">
                <a:solidFill>
                  <a:schemeClr val="tx1"/>
                </a:solidFill>
                <a:effectLst/>
              </a:rPr>
              <a:t>. </a:t>
            </a:r>
            <a:r>
              <a:rPr lang="ru-RU" sz="4000" dirty="0" smtClean="0">
                <a:effectLst/>
              </a:rPr>
              <a:t/>
            </a:r>
            <a:br>
              <a:rPr lang="ru-RU" sz="4000" dirty="0" smtClean="0">
                <a:effectLst/>
              </a:rPr>
            </a:br>
            <a:r>
              <a:rPr lang="ru-RU" sz="4000" dirty="0" smtClean="0">
                <a:solidFill>
                  <a:schemeClr val="tx1"/>
                </a:solidFill>
                <a:effectLst/>
              </a:rPr>
              <a:t>Найдите   </a:t>
            </a:r>
            <a:r>
              <a:rPr lang="en-US" sz="4000" i="1" dirty="0" smtClean="0">
                <a:solidFill>
                  <a:schemeClr val="tx1"/>
                </a:solidFill>
                <a:effectLst/>
              </a:rPr>
              <a:t>b</a:t>
            </a:r>
            <a:r>
              <a:rPr lang="en-US" sz="4000" i="1" baseline="-25000" dirty="0" smtClean="0">
                <a:solidFill>
                  <a:schemeClr val="tx1"/>
                </a:solidFill>
                <a:effectLst/>
              </a:rPr>
              <a:t>1</a:t>
            </a:r>
            <a:r>
              <a:rPr lang="ru-RU" sz="4000" i="1" baseline="-25000" dirty="0" smtClean="0">
                <a:solidFill>
                  <a:schemeClr val="tx1"/>
                </a:solidFill>
                <a:effectLst/>
              </a:rPr>
              <a:t>.</a:t>
            </a:r>
            <a:r>
              <a:rPr lang="ru-RU" sz="4400" dirty="0" smtClean="0">
                <a:solidFill>
                  <a:schemeClr val="tx1"/>
                </a:solidFill>
              </a:rPr>
              <a:t/>
            </a:r>
            <a:br>
              <a:rPr lang="ru-RU" sz="4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endParaRPr lang="ru-RU" sz="2400" dirty="0">
              <a:solidFill>
                <a:srgbClr val="FF0000"/>
              </a:solidFill>
            </a:endParaRPr>
          </a:p>
        </p:txBody>
      </p:sp>
      <p:pic>
        <p:nvPicPr>
          <p:cNvPr id="4" name="Содержимое 3" descr="j0088510"/>
          <p:cNvPicPr>
            <a:picLocks noGrp="1"/>
          </p:cNvPicPr>
          <p:nvPr>
            <p:ph idx="1"/>
          </p:nvPr>
        </p:nvPicPr>
        <p:blipFill>
          <a:blip r:embed="rId2"/>
          <a:srcRect/>
          <a:stretch>
            <a:fillRect/>
          </a:stretch>
        </p:blipFill>
        <p:spPr>
          <a:xfrm>
            <a:off x="500063" y="571500"/>
            <a:ext cx="1685925" cy="18256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000" decel="100000"/>
                                        <p:tgtEl>
                                          <p:spTgt spid="4"/>
                                        </p:tgtEl>
                                      </p:cBhvr>
                                    </p:animEffect>
                                    <p:anim calcmode="lin" valueType="num">
                                      <p:cBhvr>
                                        <p:cTn id="8" dur="4000" decel="100000" fill="hold"/>
                                        <p:tgtEl>
                                          <p:spTgt spid="4"/>
                                        </p:tgtEl>
                                        <p:attrNameLst>
                                          <p:attrName>style.rotation</p:attrName>
                                        </p:attrNameLst>
                                      </p:cBhvr>
                                      <p:tavLst>
                                        <p:tav tm="0">
                                          <p:val>
                                            <p:fltVal val="-90"/>
                                          </p:val>
                                        </p:tav>
                                        <p:tav tm="100000">
                                          <p:val>
                                            <p:fltVal val="0"/>
                                          </p:val>
                                        </p:tav>
                                      </p:tavLst>
                                    </p:anim>
                                    <p:anim calcmode="lin" valueType="num">
                                      <p:cBhvr>
                                        <p:cTn id="9" dur="4000" decel="100000" fill="hold"/>
                                        <p:tgtEl>
                                          <p:spTgt spid="4"/>
                                        </p:tgtEl>
                                        <p:attrNameLst>
                                          <p:attrName>ppt_x</p:attrName>
                                        </p:attrNameLst>
                                      </p:cBhvr>
                                      <p:tavLst>
                                        <p:tav tm="0">
                                          <p:val>
                                            <p:strVal val="#ppt_x+0.4"/>
                                          </p:val>
                                        </p:tav>
                                        <p:tav tm="100000">
                                          <p:val>
                                            <p:strVal val="#ppt_x-0.05"/>
                                          </p:val>
                                        </p:tav>
                                      </p:tavLst>
                                    </p:anim>
                                    <p:anim calcmode="lin" valueType="num">
                                      <p:cBhvr>
                                        <p:cTn id="10" dur="4000" decel="100000" fill="hold"/>
                                        <p:tgtEl>
                                          <p:spTgt spid="4"/>
                                        </p:tgtEl>
                                        <p:attrNameLst>
                                          <p:attrName>ppt_y</p:attrName>
                                        </p:attrNameLst>
                                      </p:cBhvr>
                                      <p:tavLst>
                                        <p:tav tm="0">
                                          <p:val>
                                            <p:strVal val="#ppt_y-0.4"/>
                                          </p:val>
                                        </p:tav>
                                        <p:tav tm="100000">
                                          <p:val>
                                            <p:strVal val="#ppt_y+0.1"/>
                                          </p:val>
                                        </p:tav>
                                      </p:tavLst>
                                    </p:anim>
                                    <p:anim calcmode="lin" valueType="num">
                                      <p:cBhvr>
                                        <p:cTn id="11" dur="1000" accel="100000" fill="hold">
                                          <p:stCondLst>
                                            <p:cond delay="4000"/>
                                          </p:stCondLst>
                                        </p:cTn>
                                        <p:tgtEl>
                                          <p:spTgt spid="4"/>
                                        </p:tgtEl>
                                        <p:attrNameLst>
                                          <p:attrName>ppt_x</p:attrName>
                                        </p:attrNameLst>
                                      </p:cBhvr>
                                      <p:tavLst>
                                        <p:tav tm="0">
                                          <p:val>
                                            <p:strVal val="#ppt_x-0.05"/>
                                          </p:val>
                                        </p:tav>
                                        <p:tav tm="100000">
                                          <p:val>
                                            <p:strVal val="#ppt_x"/>
                                          </p:val>
                                        </p:tav>
                                      </p:tavLst>
                                    </p:anim>
                                    <p:anim calcmode="lin" valueType="num">
                                      <p:cBhvr>
                                        <p:cTn id="12" dur="1000" accel="100000" fill="hold">
                                          <p:stCondLst>
                                            <p:cond delay="40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326438" cy="5572164"/>
          </a:xfrm>
        </p:spPr>
        <p:txBody>
          <a:bodyPr anchor="t">
            <a:normAutofit fontScale="90000"/>
          </a:bodyPr>
          <a:lstStyle/>
          <a:p>
            <a:r>
              <a:rPr lang="ru-RU" sz="4000" dirty="0" smtClean="0">
                <a:solidFill>
                  <a:srgbClr val="FF0000"/>
                </a:solidFill>
                <a:effectLst/>
              </a:rPr>
              <a:t>                    </a:t>
            </a:r>
            <a:r>
              <a:rPr lang="ru-RU" sz="3100" dirty="0" smtClean="0">
                <a:solidFill>
                  <a:srgbClr val="FF0000"/>
                </a:solidFill>
                <a:effectLst/>
              </a:rPr>
              <a:t>Решение</a:t>
            </a:r>
            <a:br>
              <a:rPr lang="ru-RU" sz="3100" dirty="0" smtClean="0">
                <a:solidFill>
                  <a:srgbClr val="FF0000"/>
                </a:solidFill>
                <a:effectLst/>
              </a:rPr>
            </a:br>
            <a:r>
              <a:rPr lang="ru-RU" i="1" dirty="0" smtClean="0">
                <a:solidFill>
                  <a:schemeClr val="tx1"/>
                </a:solidFill>
                <a:effectLst/>
                <a:latin typeface="Times New Roman" pitchFamily="18" charset="0"/>
                <a:cs typeface="Times New Roman" pitchFamily="18" charset="0"/>
              </a:rPr>
              <a:t>По определению геометрической прогрессии  </a:t>
            </a:r>
            <a:r>
              <a:rPr lang="ru-RU" sz="4000" i="1" dirty="0" smtClean="0">
                <a:solidFill>
                  <a:schemeClr val="tx1"/>
                </a:solidFill>
                <a:effectLst/>
                <a:latin typeface="Times New Roman" pitchFamily="18" charset="0"/>
                <a:cs typeface="Times New Roman" pitchFamily="18" charset="0"/>
              </a:rPr>
              <a:t/>
            </a:r>
            <a:br>
              <a:rPr lang="ru-RU" sz="4000" i="1" dirty="0" smtClean="0">
                <a:solidFill>
                  <a:schemeClr val="tx1"/>
                </a:solidFill>
                <a:effectLst/>
                <a:latin typeface="Times New Roman" pitchFamily="18" charset="0"/>
                <a:cs typeface="Times New Roman" pitchFamily="18" charset="0"/>
              </a:rPr>
            </a:br>
            <a:r>
              <a:rPr lang="ru-RU" sz="4000" i="1" dirty="0" smtClean="0">
                <a:solidFill>
                  <a:schemeClr val="tx1"/>
                </a:solidFill>
                <a:effectLst/>
                <a:latin typeface="Times New Roman" pitchFamily="18" charset="0"/>
                <a:cs typeface="Times New Roman" pitchFamily="18" charset="0"/>
              </a:rPr>
              <a:t> </a:t>
            </a:r>
            <a:r>
              <a:rPr lang="en-US" sz="3100" i="1" dirty="0" smtClean="0">
                <a:solidFill>
                  <a:schemeClr val="tx1"/>
                </a:solidFill>
                <a:effectLst/>
                <a:latin typeface="Times New Roman" pitchFamily="18" charset="0"/>
                <a:cs typeface="Times New Roman" pitchFamily="18" charset="0"/>
              </a:rPr>
              <a:t>b</a:t>
            </a:r>
            <a:r>
              <a:rPr lang="en-US" sz="3100" i="1" baseline="-25000" dirty="0" smtClean="0">
                <a:solidFill>
                  <a:schemeClr val="tx1"/>
                </a:solidFill>
                <a:effectLst/>
                <a:latin typeface="Times New Roman" pitchFamily="18" charset="0"/>
                <a:cs typeface="Times New Roman" pitchFamily="18" charset="0"/>
              </a:rPr>
              <a:t>14</a:t>
            </a:r>
            <a:r>
              <a:rPr lang="en-US" sz="3100" i="1" dirty="0" smtClean="0">
                <a:solidFill>
                  <a:schemeClr val="tx1"/>
                </a:solidFill>
                <a:effectLst/>
                <a:latin typeface="Times New Roman" pitchFamily="18" charset="0"/>
                <a:cs typeface="Times New Roman" pitchFamily="18" charset="0"/>
              </a:rPr>
              <a:t> = b</a:t>
            </a:r>
            <a:r>
              <a:rPr lang="en-US" sz="3100" i="1" baseline="-25000" dirty="0" smtClean="0">
                <a:solidFill>
                  <a:schemeClr val="tx1"/>
                </a:solidFill>
                <a:effectLst/>
                <a:latin typeface="Times New Roman" pitchFamily="18" charset="0"/>
                <a:cs typeface="Times New Roman" pitchFamily="18" charset="0"/>
              </a:rPr>
              <a:t>12</a:t>
            </a:r>
            <a:r>
              <a:rPr lang="en-US" sz="3100" i="1" dirty="0" smtClean="0">
                <a:solidFill>
                  <a:schemeClr val="tx1"/>
                </a:solidFill>
                <a:effectLst/>
                <a:latin typeface="Times New Roman" pitchFamily="18" charset="0"/>
                <a:cs typeface="Times New Roman" pitchFamily="18" charset="0"/>
              </a:rPr>
              <a:t> · q</a:t>
            </a:r>
            <a:r>
              <a:rPr lang="en-US" sz="3100" i="1" baseline="30000" dirty="0" smtClean="0">
                <a:solidFill>
                  <a:schemeClr val="tx1"/>
                </a:solidFill>
                <a:effectLst/>
                <a:latin typeface="Times New Roman" pitchFamily="18" charset="0"/>
                <a:cs typeface="Times New Roman" pitchFamily="18" charset="0"/>
              </a:rPr>
              <a:t>2</a:t>
            </a:r>
            <a:r>
              <a:rPr lang="en-US" sz="3100" i="1" dirty="0" smtClean="0">
                <a:solidFill>
                  <a:schemeClr val="tx1"/>
                </a:solidFill>
                <a:effectLst/>
                <a:latin typeface="Times New Roman" pitchFamily="18" charset="0"/>
                <a:cs typeface="Times New Roman" pitchFamily="18" charset="0"/>
              </a:rPr>
              <a:t> </a:t>
            </a:r>
            <a:r>
              <a:rPr lang="ru-RU" sz="3100" i="1" dirty="0" smtClean="0">
                <a:solidFill>
                  <a:schemeClr val="tx1"/>
                </a:solidFill>
                <a:effectLst/>
                <a:latin typeface="Times New Roman" pitchFamily="18" charset="0"/>
                <a:cs typeface="Times New Roman" pitchFamily="18" charset="0"/>
              </a:rPr>
              <a:t>   </a:t>
            </a:r>
            <a:r>
              <a:rPr lang="ru-RU" sz="2200" dirty="0" smtClean="0"/>
              <a:t/>
            </a:r>
            <a:br>
              <a:rPr lang="ru-RU" sz="2200" dirty="0" smtClean="0"/>
            </a:br>
            <a:r>
              <a:rPr lang="ru-RU" sz="2200" dirty="0" smtClean="0"/>
              <a:t/>
            </a:r>
            <a:br>
              <a:rPr lang="ru-RU" sz="2200" dirty="0" smtClean="0"/>
            </a:br>
            <a:r>
              <a:rPr lang="ru-RU" sz="2200" i="1" dirty="0" smtClean="0">
                <a:solidFill>
                  <a:schemeClr val="tx1"/>
                </a:solidFill>
                <a:effectLst/>
                <a:latin typeface="Times New Roman" pitchFamily="18" charset="0"/>
                <a:cs typeface="Times New Roman" pitchFamily="18" charset="0"/>
              </a:rPr>
              <a:t>По формуле п-го члена геометрической прогрессии  </a:t>
            </a:r>
            <a:r>
              <a:rPr lang="en-US" sz="2700" i="1" dirty="0" smtClean="0">
                <a:solidFill>
                  <a:schemeClr val="accent3">
                    <a:lumMod val="75000"/>
                  </a:schemeClr>
                </a:solidFill>
                <a:effectLst/>
                <a:latin typeface="Times New Roman" pitchFamily="18" charset="0"/>
                <a:cs typeface="Times New Roman" pitchFamily="18" charset="0"/>
              </a:rPr>
              <a:t>b</a:t>
            </a:r>
            <a:r>
              <a:rPr lang="en-US" sz="2700" i="1" baseline="-25000" dirty="0" smtClean="0">
                <a:solidFill>
                  <a:schemeClr val="accent3">
                    <a:lumMod val="75000"/>
                  </a:schemeClr>
                </a:solidFill>
                <a:effectLst/>
                <a:latin typeface="Times New Roman" pitchFamily="18" charset="0"/>
                <a:cs typeface="Times New Roman" pitchFamily="18" charset="0"/>
              </a:rPr>
              <a:t>n</a:t>
            </a:r>
            <a:r>
              <a:rPr lang="en-US" sz="2700" i="1" dirty="0" smtClean="0">
                <a:solidFill>
                  <a:schemeClr val="accent3">
                    <a:lumMod val="75000"/>
                  </a:schemeClr>
                </a:solidFill>
                <a:effectLst/>
                <a:latin typeface="Times New Roman" pitchFamily="18" charset="0"/>
                <a:cs typeface="Times New Roman" pitchFamily="18" charset="0"/>
              </a:rPr>
              <a:t> = b</a:t>
            </a:r>
            <a:r>
              <a:rPr lang="en-US" sz="2700" i="1" baseline="-25000" dirty="0" smtClean="0">
                <a:solidFill>
                  <a:schemeClr val="accent3">
                    <a:lumMod val="75000"/>
                  </a:schemeClr>
                </a:solidFill>
                <a:effectLst/>
                <a:latin typeface="Times New Roman" pitchFamily="18" charset="0"/>
                <a:cs typeface="Times New Roman" pitchFamily="18" charset="0"/>
              </a:rPr>
              <a:t>1</a:t>
            </a:r>
            <a:r>
              <a:rPr lang="en-US" sz="2700" i="1" dirty="0" smtClean="0">
                <a:solidFill>
                  <a:schemeClr val="accent3">
                    <a:lumMod val="75000"/>
                  </a:schemeClr>
                </a:solidFill>
                <a:effectLst/>
                <a:latin typeface="Times New Roman" pitchFamily="18" charset="0"/>
                <a:cs typeface="Times New Roman" pitchFamily="18" charset="0"/>
              </a:rPr>
              <a:t>· </a:t>
            </a:r>
            <a:r>
              <a:rPr lang="en-US" sz="2700" i="1" dirty="0" err="1" smtClean="0">
                <a:solidFill>
                  <a:schemeClr val="accent3">
                    <a:lumMod val="75000"/>
                  </a:schemeClr>
                </a:solidFill>
                <a:effectLst/>
                <a:latin typeface="Times New Roman" pitchFamily="18" charset="0"/>
                <a:cs typeface="Times New Roman" pitchFamily="18" charset="0"/>
              </a:rPr>
              <a:t>q</a:t>
            </a:r>
            <a:r>
              <a:rPr lang="en-US" sz="2700" i="1" baseline="30000" dirty="0" err="1" smtClean="0">
                <a:solidFill>
                  <a:schemeClr val="accent3">
                    <a:lumMod val="75000"/>
                  </a:schemeClr>
                </a:solidFill>
                <a:effectLst/>
                <a:latin typeface="Times New Roman" pitchFamily="18" charset="0"/>
                <a:cs typeface="Times New Roman" pitchFamily="18" charset="0"/>
              </a:rPr>
              <a:t>n</a:t>
            </a:r>
            <a:r>
              <a:rPr lang="en-US" sz="2700" i="1" baseline="30000" dirty="0" smtClean="0">
                <a:solidFill>
                  <a:schemeClr val="accent3">
                    <a:lumMod val="75000"/>
                  </a:schemeClr>
                </a:solidFill>
                <a:effectLst/>
                <a:latin typeface="Times New Roman" pitchFamily="18" charset="0"/>
                <a:cs typeface="Times New Roman" pitchFamily="18" charset="0"/>
              </a:rPr>
              <a:t> – 1 </a:t>
            </a:r>
            <a:r>
              <a:rPr lang="ru-RU" sz="2400" dirty="0" smtClean="0"/>
              <a:t/>
            </a:r>
            <a:br>
              <a:rPr lang="ru-RU" sz="2400" dirty="0" smtClean="0"/>
            </a:br>
            <a:r>
              <a:rPr lang="ru-RU" sz="2700" dirty="0" smtClean="0"/>
              <a:t/>
            </a:r>
            <a:br>
              <a:rPr lang="ru-RU" sz="2700" dirty="0" smtClean="0"/>
            </a:br>
            <a:r>
              <a:rPr lang="ru-RU" sz="2700" dirty="0" smtClean="0"/>
              <a:t/>
            </a:r>
            <a:br>
              <a:rPr lang="ru-RU" sz="2700" dirty="0" smtClean="0"/>
            </a:br>
            <a:r>
              <a:rPr lang="ru-RU" sz="2700" dirty="0" smtClean="0"/>
              <a:t/>
            </a:r>
            <a:br>
              <a:rPr lang="ru-RU" sz="2700" dirty="0" smtClean="0"/>
            </a:br>
            <a:r>
              <a:rPr lang="ru-RU" sz="3100" i="1" dirty="0" smtClean="0">
                <a:solidFill>
                  <a:schemeClr val="tx1"/>
                </a:solidFill>
                <a:effectLst/>
                <a:latin typeface="Times New Roman" pitchFamily="18" charset="0"/>
                <a:cs typeface="Times New Roman" pitchFamily="18" charset="0"/>
              </a:rPr>
              <a:t>Если </a:t>
            </a:r>
            <a:r>
              <a:rPr lang="en-US" sz="3100" i="1" dirty="0" smtClean="0">
                <a:solidFill>
                  <a:schemeClr val="tx1"/>
                </a:solidFill>
                <a:effectLst/>
                <a:latin typeface="Times New Roman" pitchFamily="18" charset="0"/>
                <a:cs typeface="Times New Roman" pitchFamily="18" charset="0"/>
              </a:rPr>
              <a:t>q = - 3, </a:t>
            </a:r>
            <a:r>
              <a:rPr lang="ru-RU" sz="3100" i="1" dirty="0" smtClean="0">
                <a:solidFill>
                  <a:schemeClr val="tx1"/>
                </a:solidFill>
                <a:effectLst/>
                <a:latin typeface="Times New Roman" pitchFamily="18" charset="0"/>
                <a:cs typeface="Times New Roman" pitchFamily="18" charset="0"/>
              </a:rPr>
              <a:t>то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2700" dirty="0" smtClean="0"/>
              <a:t/>
            </a:r>
            <a:br>
              <a:rPr lang="ru-RU" sz="2700" dirty="0" smtClean="0"/>
            </a:br>
            <a:r>
              <a:rPr lang="ru-RU" sz="3100" i="1" dirty="0" smtClean="0">
                <a:solidFill>
                  <a:schemeClr val="tx1"/>
                </a:solidFill>
                <a:effectLst/>
                <a:latin typeface="Times New Roman" pitchFamily="18" charset="0"/>
                <a:cs typeface="Times New Roman" pitchFamily="18" charset="0"/>
              </a:rPr>
              <a:t>Если </a:t>
            </a:r>
            <a:r>
              <a:rPr lang="en-US" sz="3100" i="1" dirty="0" smtClean="0">
                <a:solidFill>
                  <a:schemeClr val="tx1"/>
                </a:solidFill>
                <a:effectLst/>
                <a:latin typeface="Times New Roman" pitchFamily="18" charset="0"/>
                <a:cs typeface="Times New Roman" pitchFamily="18" charset="0"/>
              </a:rPr>
              <a:t>q = 3, </a:t>
            </a:r>
            <a:r>
              <a:rPr lang="ru-RU" sz="3100" i="1" dirty="0" smtClean="0">
                <a:solidFill>
                  <a:schemeClr val="tx1"/>
                </a:solidFill>
                <a:effectLst/>
                <a:latin typeface="Times New Roman" pitchFamily="18" charset="0"/>
                <a:cs typeface="Times New Roman" pitchFamily="18" charset="0"/>
              </a:rPr>
              <a:t>то </a:t>
            </a:r>
            <a:r>
              <a:rPr lang="ru-RU" dirty="0" smtClean="0"/>
              <a:t/>
            </a:r>
            <a:br>
              <a:rPr lang="ru-RU" dirty="0" smtClean="0"/>
            </a:br>
            <a:r>
              <a:rPr lang="ru-RU" dirty="0" smtClean="0"/>
              <a:t/>
            </a:r>
            <a:br>
              <a:rPr lang="ru-RU" dirty="0" smtClean="0"/>
            </a:br>
            <a:r>
              <a:rPr lang="ru-RU" sz="3100" i="1" dirty="0" smtClean="0">
                <a:solidFill>
                  <a:schemeClr val="tx1"/>
                </a:solidFill>
                <a:effectLst/>
                <a:latin typeface="Times New Roman" pitchFamily="18" charset="0"/>
                <a:cs typeface="Times New Roman" pitchFamily="18" charset="0"/>
              </a:rPr>
              <a:t>Ответ.  – 81 или 81</a:t>
            </a:r>
            <a:r>
              <a:rPr lang="ru-RU" sz="4400" i="1" dirty="0" smtClean="0">
                <a:solidFill>
                  <a:schemeClr val="tx1"/>
                </a:solidFill>
                <a:effectLst/>
                <a:latin typeface="Times New Roman" pitchFamily="18" charset="0"/>
                <a:cs typeface="Times New Roman" pitchFamily="18" charset="0"/>
              </a:rPr>
              <a:t/>
            </a:r>
            <a:br>
              <a:rPr lang="ru-RU" sz="44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i="1" dirty="0" smtClean="0">
                <a:solidFill>
                  <a:schemeClr val="tx1"/>
                </a:solidFill>
                <a:effectLst/>
                <a:latin typeface="Times New Roman" pitchFamily="18" charset="0"/>
                <a:cs typeface="Times New Roman" pitchFamily="18" charset="0"/>
              </a:rPr>
              <a:t/>
            </a:r>
            <a:br>
              <a:rPr lang="ru-RU" sz="2000" i="1" dirty="0" smtClean="0">
                <a:solidFill>
                  <a:schemeClr val="tx1"/>
                </a:solidFill>
                <a:effectLst/>
                <a:latin typeface="Times New Roman" pitchFamily="18" charset="0"/>
                <a:cs typeface="Times New Roman" pitchFamily="18" charset="0"/>
              </a:rPr>
            </a:br>
            <a:r>
              <a:rPr lang="ru-RU" sz="2000" dirty="0" smtClean="0">
                <a:solidFill>
                  <a:srgbClr val="FF0000"/>
                </a:solidFill>
                <a:effectLst/>
              </a:rPr>
              <a:t/>
            </a:r>
            <a:br>
              <a:rPr lang="ru-RU" sz="2000" dirty="0" smtClean="0">
                <a:solidFill>
                  <a:srgbClr val="FF0000"/>
                </a:solidFill>
                <a:effectLst/>
              </a:rPr>
            </a:br>
            <a:endParaRPr lang="ru-RU" sz="2000" i="1" dirty="0">
              <a:effectLst/>
              <a:latin typeface="Times New Roman" pitchFamily="18" charset="0"/>
              <a:cs typeface="Times New Roman" pitchFamily="18" charset="0"/>
            </a:endParaRPr>
          </a:p>
        </p:txBody>
      </p:sp>
      <p:sp>
        <p:nvSpPr>
          <p:cNvPr id="1536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65" name="Rectangle 5"/>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536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5366"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57422" y="1428736"/>
            <a:ext cx="6215106" cy="785818"/>
          </a:xfrm>
          <a:prstGeom prst="rect">
            <a:avLst/>
          </a:prstGeom>
          <a:noFill/>
        </p:spPr>
      </p:pic>
      <p:sp>
        <p:nvSpPr>
          <p:cNvPr id="1537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7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5371"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71802" y="3571876"/>
            <a:ext cx="3429024" cy="817129"/>
          </a:xfrm>
          <a:prstGeom prst="rect">
            <a:avLst/>
          </a:prstGeom>
          <a:noFill/>
        </p:spPr>
      </p:pic>
      <p:sp>
        <p:nvSpPr>
          <p:cNvPr id="1537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5373"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57488" y="4429132"/>
            <a:ext cx="3071834" cy="753468"/>
          </a:xfrm>
          <a:prstGeom prst="rect">
            <a:avLst/>
          </a:prstGeom>
          <a:noFill/>
        </p:spPr>
      </p:pic>
      <p:sp>
        <p:nvSpPr>
          <p:cNvPr id="1537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5375"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142976" y="2643182"/>
            <a:ext cx="3786214" cy="85981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86063" y="571500"/>
            <a:ext cx="5786437" cy="5572125"/>
          </a:xfrm>
        </p:spPr>
        <p:txBody>
          <a:bodyPr>
            <a:normAutofit fontScale="90000"/>
          </a:bodyPr>
          <a:lstStyle/>
          <a:p>
            <a:pPr>
              <a:defRPr/>
            </a:pPr>
            <a:r>
              <a:rPr lang="ru-RU" dirty="0" smtClean="0">
                <a:solidFill>
                  <a:srgbClr val="FF0000"/>
                </a:solidFill>
                <a:effectLst/>
              </a:rPr>
              <a:t>      Задача № 3</a:t>
            </a:r>
            <a:br>
              <a:rPr lang="ru-RU" dirty="0" smtClean="0">
                <a:solidFill>
                  <a:srgbClr val="FF0000"/>
                </a:solidFill>
                <a:effectLst/>
              </a:rPr>
            </a:br>
            <a:r>
              <a:rPr lang="ru-RU" dirty="0" smtClean="0">
                <a:solidFill>
                  <a:schemeClr val="tx1"/>
                </a:solidFill>
                <a:effectLst/>
              </a:rPr>
              <a:t>В арифметической прогрессии  </a:t>
            </a:r>
            <a:r>
              <a:rPr lang="en-US" dirty="0" smtClean="0">
                <a:solidFill>
                  <a:schemeClr val="tx1"/>
                </a:solidFill>
                <a:effectLst/>
              </a:rPr>
              <a:t>a</a:t>
            </a:r>
            <a:r>
              <a:rPr lang="en-US" i="1" baseline="-25000" dirty="0" smtClean="0">
                <a:solidFill>
                  <a:schemeClr val="tx1"/>
                </a:solidFill>
                <a:effectLst/>
              </a:rPr>
              <a:t>5</a:t>
            </a:r>
            <a:r>
              <a:rPr lang="en-US" i="1" dirty="0" smtClean="0">
                <a:solidFill>
                  <a:schemeClr val="tx1"/>
                </a:solidFill>
                <a:effectLst/>
              </a:rPr>
              <a:t> = - 150,   </a:t>
            </a:r>
            <a:r>
              <a:rPr lang="en-US" i="1" dirty="0" smtClean="0">
                <a:solidFill>
                  <a:schemeClr val="tx1"/>
                </a:solidFill>
                <a:effectLst/>
              </a:rPr>
              <a:t>a</a:t>
            </a:r>
            <a:r>
              <a:rPr lang="en-US" i="1" baseline="-25000" dirty="0" smtClean="0">
                <a:solidFill>
                  <a:schemeClr val="tx1"/>
                </a:solidFill>
                <a:effectLst/>
              </a:rPr>
              <a:t>6</a:t>
            </a:r>
            <a:r>
              <a:rPr lang="en-US" i="1" dirty="0" smtClean="0">
                <a:solidFill>
                  <a:schemeClr val="tx1"/>
                </a:solidFill>
                <a:effectLst/>
              </a:rPr>
              <a:t> </a:t>
            </a:r>
            <a:r>
              <a:rPr lang="en-US" i="1" dirty="0" smtClean="0">
                <a:solidFill>
                  <a:schemeClr val="tx1"/>
                </a:solidFill>
                <a:effectLst/>
              </a:rPr>
              <a:t>= - 147</a:t>
            </a:r>
            <a:r>
              <a:rPr lang="ru-RU" i="1" dirty="0" smtClean="0">
                <a:solidFill>
                  <a:schemeClr val="tx1"/>
                </a:solidFill>
                <a:effectLst/>
              </a:rPr>
              <a:t>. Найдите номер первого положительного члена этой прогрессии</a:t>
            </a:r>
            <a:r>
              <a:rPr lang="ru-RU" dirty="0" smtClean="0"/>
              <a:t/>
            </a:r>
            <a:br>
              <a:rPr lang="ru-RU" dirty="0" smtClean="0"/>
            </a:br>
            <a:r>
              <a:rPr lang="ru-RU" dirty="0" smtClean="0">
                <a:solidFill>
                  <a:srgbClr val="FF0000"/>
                </a:solidFill>
                <a:effectLst/>
              </a:rPr>
              <a:t/>
            </a:r>
            <a:br>
              <a:rPr lang="ru-RU" dirty="0" smtClean="0">
                <a:solidFill>
                  <a:srgbClr val="FF0000"/>
                </a:solidFill>
                <a:effectLst/>
              </a:rPr>
            </a:br>
            <a:r>
              <a:rPr lang="ru-RU" dirty="0" smtClean="0">
                <a:solidFill>
                  <a:srgbClr val="FF0000"/>
                </a:solidFill>
                <a:effectLst/>
              </a:rPr>
              <a:t/>
            </a:r>
            <a:br>
              <a:rPr lang="ru-RU" dirty="0" smtClean="0">
                <a:solidFill>
                  <a:srgbClr val="FF0000"/>
                </a:solidFill>
                <a:effectLst/>
              </a:rPr>
            </a:br>
            <a:endParaRPr lang="ru-RU" dirty="0">
              <a:solidFill>
                <a:srgbClr val="FF0000"/>
              </a:solidFill>
              <a:effectLst/>
            </a:endParaRPr>
          </a:p>
        </p:txBody>
      </p:sp>
      <p:pic>
        <p:nvPicPr>
          <p:cNvPr id="21506" name="Picture 2" descr="D:\Документы\Мои рисунки\Картинки на школьную тему\022[1].gif"/>
          <p:cNvPicPr>
            <a:picLocks noGrp="1" noChangeAspect="1" noChangeArrowheads="1"/>
          </p:cNvPicPr>
          <p:nvPr>
            <p:ph idx="1"/>
          </p:nvPr>
        </p:nvPicPr>
        <p:blipFill>
          <a:blip r:embed="rId2"/>
          <a:srcRect/>
          <a:stretch>
            <a:fillRect/>
          </a:stretch>
        </p:blipFill>
        <p:spPr>
          <a:xfrm>
            <a:off x="457200" y="714375"/>
            <a:ext cx="2400300" cy="20002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0" fill="hold"/>
                                        <p:tgtEl>
                                          <p:spTgt spid="21506"/>
                                        </p:tgtEl>
                                        <p:attrNameLst>
                                          <p:attrName>ppt_h</p:attrName>
                                        </p:attrNameLst>
                                      </p:cBhvr>
                                      <p:tavLst>
                                        <p:tav tm="0">
                                          <p:val>
                                            <p:strVal val="#ppt_h/20"/>
                                          </p:val>
                                        </p:tav>
                                        <p:tav tm="50000">
                                          <p:val>
                                            <p:strVal val="#ppt_h/20"/>
                                          </p:val>
                                        </p:tav>
                                        <p:tav tm="100000">
                                          <p:val>
                                            <p:strVal val="#ppt_h"/>
                                          </p:val>
                                        </p:tav>
                                      </p:tavLst>
                                    </p:anim>
                                    <p:anim calcmode="lin" valueType="num">
                                      <p:cBhvr>
                                        <p:cTn id="8" dur="5000" fill="hold"/>
                                        <p:tgtEl>
                                          <p:spTgt spid="21506"/>
                                        </p:tgtEl>
                                        <p:attrNameLst>
                                          <p:attrName>ppt_w</p:attrName>
                                        </p:attrNameLst>
                                      </p:cBhvr>
                                      <p:tavLst>
                                        <p:tav tm="0">
                                          <p:val>
                                            <p:strVal val="#ppt_w+.3"/>
                                          </p:val>
                                        </p:tav>
                                        <p:tav tm="50000">
                                          <p:val>
                                            <p:strVal val="#ppt_w+.3"/>
                                          </p:val>
                                        </p:tav>
                                        <p:tav tm="100000">
                                          <p:val>
                                            <p:strVal val="#ppt_w"/>
                                          </p:val>
                                        </p:tav>
                                      </p:tavLst>
                                    </p:anim>
                                    <p:anim calcmode="lin" valueType="num">
                                      <p:cBhvr>
                                        <p:cTn id="9" dur="5000" fill="hold"/>
                                        <p:tgtEl>
                                          <p:spTgt spid="21506"/>
                                        </p:tgtEl>
                                        <p:attrNameLst>
                                          <p:attrName>ppt_x</p:attrName>
                                        </p:attrNameLst>
                                      </p:cBhvr>
                                      <p:tavLst>
                                        <p:tav tm="0">
                                          <p:val>
                                            <p:strVal val="#ppt_x-.3"/>
                                          </p:val>
                                        </p:tav>
                                        <p:tav tm="50000">
                                          <p:val>
                                            <p:strVal val="#ppt_x"/>
                                          </p:val>
                                        </p:tav>
                                        <p:tav tm="100000">
                                          <p:val>
                                            <p:strVal val="#ppt_x"/>
                                          </p:val>
                                        </p:tav>
                                      </p:tavLst>
                                    </p:anim>
                                    <p:anim calcmode="lin" valueType="num">
                                      <p:cBhvr>
                                        <p:cTn id="10" dur="5000" fill="hold"/>
                                        <p:tgtEl>
                                          <p:spTgt spid="215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500042"/>
            <a:ext cx="8183562" cy="5537221"/>
          </a:xfrm>
        </p:spPr>
        <p:txBody>
          <a:bodyPr anchor="t">
            <a:normAutofit fontScale="90000"/>
          </a:bodyPr>
          <a:lstStyle/>
          <a:p>
            <a:pPr algn="ctr"/>
            <a:r>
              <a:rPr lang="ru-RU" sz="2800" i="1" dirty="0" smtClean="0">
                <a:solidFill>
                  <a:srgbClr val="FF0000"/>
                </a:solidFill>
                <a:effectLst/>
                <a:latin typeface="Times New Roman" pitchFamily="18" charset="0"/>
                <a:cs typeface="Times New Roman" pitchFamily="18" charset="0"/>
              </a:rPr>
              <a:t>   </a:t>
            </a:r>
            <a:r>
              <a:rPr lang="ru-RU" sz="2800" i="1" dirty="0" smtClean="0">
                <a:solidFill>
                  <a:srgbClr val="FF0000"/>
                </a:solidFill>
                <a:effectLst/>
                <a:cs typeface="Times New Roman" pitchFamily="18" charset="0"/>
              </a:rPr>
              <a:t>Решение</a:t>
            </a:r>
            <a:br>
              <a:rPr lang="ru-RU" sz="2800" i="1" dirty="0" smtClean="0">
                <a:solidFill>
                  <a:srgbClr val="FF0000"/>
                </a:solidFill>
                <a:effectLst/>
                <a:cs typeface="Times New Roman" pitchFamily="18" charset="0"/>
              </a:rPr>
            </a:br>
            <a:r>
              <a:rPr lang="ru-RU" sz="2800" i="1" dirty="0" smtClean="0">
                <a:solidFill>
                  <a:srgbClr val="FF0000"/>
                </a:solidFill>
                <a:effectLst/>
                <a:cs typeface="Times New Roman" pitchFamily="18" charset="0"/>
              </a:rPr>
              <a:t>      </a:t>
            </a:r>
            <a:r>
              <a:rPr lang="ru-RU" sz="2700" i="1" dirty="0" smtClean="0">
                <a:solidFill>
                  <a:schemeClr val="tx1"/>
                </a:solidFill>
                <a:effectLst/>
                <a:latin typeface="Times New Roman" pitchFamily="18" charset="0"/>
                <a:cs typeface="Times New Roman" pitchFamily="18" charset="0"/>
              </a:rPr>
              <a:t>По определению арифметической прогрессии </a:t>
            </a:r>
            <a:r>
              <a:rPr lang="ru-RU" sz="2800" i="1" dirty="0" smtClean="0">
                <a:solidFill>
                  <a:schemeClr val="tx1"/>
                </a:solidFill>
                <a:effectLst/>
                <a:latin typeface="Times New Roman" pitchFamily="18" charset="0"/>
                <a:cs typeface="Times New Roman" pitchFamily="18" charset="0"/>
              </a:rPr>
              <a:t/>
            </a:r>
            <a:br>
              <a:rPr lang="ru-RU" sz="2800" i="1" dirty="0" smtClean="0">
                <a:solidFill>
                  <a:schemeClr val="tx1"/>
                </a:solidFill>
                <a:effectLst/>
                <a:latin typeface="Times New Roman" pitchFamily="18" charset="0"/>
                <a:cs typeface="Times New Roman" pitchFamily="18" charset="0"/>
              </a:rPr>
            </a:br>
            <a:r>
              <a:rPr lang="ru-RU" sz="2800" i="1" dirty="0" smtClean="0">
                <a:solidFill>
                  <a:schemeClr val="tx1"/>
                </a:solidFill>
                <a:effectLst/>
                <a:latin typeface="Times New Roman" pitchFamily="18" charset="0"/>
                <a:cs typeface="Times New Roman" pitchFamily="18" charset="0"/>
              </a:rPr>
              <a:t>       </a:t>
            </a:r>
            <a:r>
              <a:rPr lang="en-US" sz="2800" i="1" dirty="0" smtClean="0"/>
              <a:t> </a:t>
            </a:r>
            <a:r>
              <a:rPr lang="en-US" sz="2800" i="1" dirty="0" smtClean="0">
                <a:solidFill>
                  <a:schemeClr val="tx1"/>
                </a:solidFill>
                <a:effectLst/>
                <a:latin typeface="Times New Roman" pitchFamily="18" charset="0"/>
                <a:cs typeface="Times New Roman" pitchFamily="18" charset="0"/>
              </a:rPr>
              <a:t>a</a:t>
            </a:r>
            <a:r>
              <a:rPr lang="en-US" sz="2800" i="1" baseline="-25000" dirty="0" smtClean="0">
                <a:solidFill>
                  <a:schemeClr val="tx1"/>
                </a:solidFill>
                <a:effectLst/>
                <a:latin typeface="Times New Roman" pitchFamily="18" charset="0"/>
                <a:cs typeface="Times New Roman" pitchFamily="18" charset="0"/>
              </a:rPr>
              <a:t>6</a:t>
            </a:r>
            <a:r>
              <a:rPr lang="en-US" sz="2800" i="1" dirty="0" smtClean="0">
                <a:solidFill>
                  <a:schemeClr val="tx1"/>
                </a:solidFill>
                <a:effectLst/>
                <a:latin typeface="Times New Roman" pitchFamily="18" charset="0"/>
                <a:cs typeface="Times New Roman" pitchFamily="18" charset="0"/>
              </a:rPr>
              <a:t> = a</a:t>
            </a:r>
            <a:r>
              <a:rPr lang="en-US" sz="2800" i="1" baseline="-25000" dirty="0" smtClean="0">
                <a:solidFill>
                  <a:schemeClr val="tx1"/>
                </a:solidFill>
                <a:effectLst/>
                <a:latin typeface="Times New Roman" pitchFamily="18" charset="0"/>
                <a:cs typeface="Times New Roman" pitchFamily="18" charset="0"/>
              </a:rPr>
              <a:t>5</a:t>
            </a:r>
            <a:r>
              <a:rPr lang="en-US" sz="2800" i="1" dirty="0" smtClean="0">
                <a:solidFill>
                  <a:schemeClr val="tx1"/>
                </a:solidFill>
                <a:effectLst/>
                <a:latin typeface="Times New Roman" pitchFamily="18" charset="0"/>
                <a:cs typeface="Times New Roman" pitchFamily="18" charset="0"/>
              </a:rPr>
              <a:t> + d,  d = a</a:t>
            </a:r>
            <a:r>
              <a:rPr lang="en-US" sz="2800" i="1" baseline="-25000" dirty="0" smtClean="0">
                <a:solidFill>
                  <a:schemeClr val="tx1"/>
                </a:solidFill>
                <a:effectLst/>
                <a:latin typeface="Times New Roman" pitchFamily="18" charset="0"/>
                <a:cs typeface="Times New Roman" pitchFamily="18" charset="0"/>
              </a:rPr>
              <a:t>6</a:t>
            </a:r>
            <a:r>
              <a:rPr lang="en-US" sz="2800" i="1" dirty="0" smtClean="0">
                <a:solidFill>
                  <a:schemeClr val="tx1"/>
                </a:solidFill>
                <a:effectLst/>
                <a:latin typeface="Times New Roman" pitchFamily="18" charset="0"/>
                <a:cs typeface="Times New Roman" pitchFamily="18" charset="0"/>
              </a:rPr>
              <a:t> – a</a:t>
            </a:r>
            <a:r>
              <a:rPr lang="en-US" sz="2800" i="1" baseline="-25000" dirty="0" smtClean="0">
                <a:solidFill>
                  <a:schemeClr val="tx1"/>
                </a:solidFill>
                <a:effectLst/>
                <a:latin typeface="Times New Roman" pitchFamily="18" charset="0"/>
                <a:cs typeface="Times New Roman" pitchFamily="18" charset="0"/>
              </a:rPr>
              <a:t>5,</a:t>
            </a:r>
            <a:r>
              <a:rPr lang="en-US" sz="2800" i="1" dirty="0" smtClean="0">
                <a:solidFill>
                  <a:schemeClr val="tx1"/>
                </a:solidFill>
                <a:effectLst/>
                <a:latin typeface="Times New Roman" pitchFamily="18" charset="0"/>
                <a:cs typeface="Times New Roman" pitchFamily="18" charset="0"/>
              </a:rPr>
              <a:t>  d = – 147 – (–150), d = 3</a:t>
            </a:r>
            <a:r>
              <a:rPr lang="ru-RU" sz="2800" dirty="0" smtClean="0"/>
              <a:t/>
            </a:r>
            <a:br>
              <a:rPr lang="ru-RU" sz="2800" dirty="0" smtClean="0"/>
            </a:br>
            <a:r>
              <a:rPr lang="ru-RU" sz="2800" dirty="0" smtClean="0"/>
              <a:t>     </a:t>
            </a:r>
            <a:r>
              <a:rPr lang="ru-RU" sz="2700" i="1" dirty="0" smtClean="0">
                <a:solidFill>
                  <a:schemeClr val="tx1"/>
                </a:solidFill>
                <a:effectLst/>
                <a:latin typeface="Times New Roman" pitchFamily="18" charset="0"/>
                <a:cs typeface="Times New Roman" pitchFamily="18" charset="0"/>
              </a:rPr>
              <a:t>По формуле п-го члена арифметической прогрессии </a:t>
            </a:r>
            <a:r>
              <a:rPr lang="ru-RU" sz="2400" i="1" dirty="0" smtClean="0">
                <a:solidFill>
                  <a:schemeClr val="tx1"/>
                </a:solidFill>
                <a:effectLst/>
                <a:latin typeface="Times New Roman" pitchFamily="18" charset="0"/>
                <a:cs typeface="Times New Roman" pitchFamily="18" charset="0"/>
              </a:rPr>
              <a:t/>
            </a:r>
            <a:br>
              <a:rPr lang="ru-RU" sz="2400" i="1" dirty="0" smtClean="0">
                <a:solidFill>
                  <a:schemeClr val="tx1"/>
                </a:solidFill>
                <a:effectLst/>
                <a:latin typeface="Times New Roman" pitchFamily="18" charset="0"/>
                <a:cs typeface="Times New Roman" pitchFamily="18" charset="0"/>
              </a:rPr>
            </a:br>
            <a:r>
              <a:rPr lang="ru-RU" sz="2400" i="1" dirty="0" smtClean="0">
                <a:solidFill>
                  <a:schemeClr val="tx1"/>
                </a:solidFill>
                <a:effectLst/>
                <a:latin typeface="Times New Roman" pitchFamily="18" charset="0"/>
                <a:cs typeface="Times New Roman" pitchFamily="18" charset="0"/>
              </a:rPr>
              <a:t>               </a:t>
            </a:r>
            <a:r>
              <a:rPr lang="ru-RU" sz="2400" i="1" dirty="0" smtClean="0">
                <a:solidFill>
                  <a:schemeClr val="accent3">
                    <a:lumMod val="75000"/>
                  </a:schemeClr>
                </a:solidFill>
                <a:effectLst/>
                <a:latin typeface="Times New Roman" pitchFamily="18" charset="0"/>
                <a:cs typeface="Times New Roman" pitchFamily="18" charset="0"/>
              </a:rPr>
              <a:t>а</a:t>
            </a:r>
            <a:r>
              <a:rPr lang="ru-RU" sz="2400" i="1" baseline="-25000" dirty="0" smtClean="0">
                <a:solidFill>
                  <a:schemeClr val="accent3">
                    <a:lumMod val="75000"/>
                  </a:schemeClr>
                </a:solidFill>
                <a:effectLst/>
                <a:latin typeface="Times New Roman" pitchFamily="18" charset="0"/>
                <a:cs typeface="Times New Roman" pitchFamily="18" charset="0"/>
              </a:rPr>
              <a:t>п</a:t>
            </a:r>
            <a:r>
              <a:rPr lang="ru-RU" sz="2400" i="1" dirty="0" smtClean="0">
                <a:solidFill>
                  <a:schemeClr val="accent3">
                    <a:lumMod val="75000"/>
                  </a:schemeClr>
                </a:solidFill>
                <a:effectLst/>
                <a:latin typeface="Times New Roman" pitchFamily="18" charset="0"/>
                <a:cs typeface="Times New Roman" pitchFamily="18" charset="0"/>
              </a:rPr>
              <a:t> = а</a:t>
            </a:r>
            <a:r>
              <a:rPr lang="ru-RU" sz="2400" i="1" baseline="-25000" dirty="0" smtClean="0">
                <a:solidFill>
                  <a:schemeClr val="accent3">
                    <a:lumMod val="75000"/>
                  </a:schemeClr>
                </a:solidFill>
                <a:effectLst/>
                <a:latin typeface="Times New Roman" pitchFamily="18" charset="0"/>
                <a:cs typeface="Times New Roman" pitchFamily="18" charset="0"/>
              </a:rPr>
              <a:t>1</a:t>
            </a:r>
            <a:r>
              <a:rPr lang="ru-RU" sz="2400" i="1" dirty="0" smtClean="0">
                <a:solidFill>
                  <a:schemeClr val="accent3">
                    <a:lumMod val="75000"/>
                  </a:schemeClr>
                </a:solidFill>
                <a:effectLst/>
                <a:latin typeface="Times New Roman" pitchFamily="18" charset="0"/>
                <a:cs typeface="Times New Roman" pitchFamily="18" charset="0"/>
              </a:rPr>
              <a:t> + </a:t>
            </a:r>
            <a:r>
              <a:rPr lang="en-US" sz="2400" i="1" dirty="0" smtClean="0">
                <a:solidFill>
                  <a:schemeClr val="accent3">
                    <a:lumMod val="75000"/>
                  </a:schemeClr>
                </a:solidFill>
                <a:effectLst/>
                <a:latin typeface="Times New Roman" pitchFamily="18" charset="0"/>
                <a:cs typeface="Times New Roman" pitchFamily="18" charset="0"/>
              </a:rPr>
              <a:t>d(n – 1)</a:t>
            </a:r>
            <a:r>
              <a:rPr lang="ru-RU" sz="2400" i="1" dirty="0" smtClean="0">
                <a:solidFill>
                  <a:schemeClr val="accent3">
                    <a:lumMod val="75000"/>
                  </a:schemeClr>
                </a:solidFill>
                <a:effectLst/>
                <a:latin typeface="Times New Roman" pitchFamily="18" charset="0"/>
                <a:cs typeface="Times New Roman" pitchFamily="18" charset="0"/>
              </a:rPr>
              <a:t>,  </a:t>
            </a:r>
            <a:r>
              <a:rPr lang="en-US" sz="2800" i="1" dirty="0" smtClean="0">
                <a:solidFill>
                  <a:schemeClr val="tx1"/>
                </a:solidFill>
                <a:effectLst/>
                <a:latin typeface="Times New Roman" pitchFamily="18" charset="0"/>
                <a:cs typeface="Times New Roman" pitchFamily="18" charset="0"/>
              </a:rPr>
              <a:t>a</a:t>
            </a:r>
            <a:r>
              <a:rPr lang="en-US" sz="2800" i="1" baseline="-25000" dirty="0" smtClean="0">
                <a:solidFill>
                  <a:schemeClr val="tx1"/>
                </a:solidFill>
                <a:effectLst/>
                <a:latin typeface="Times New Roman" pitchFamily="18" charset="0"/>
                <a:cs typeface="Times New Roman" pitchFamily="18" charset="0"/>
              </a:rPr>
              <a:t>5</a:t>
            </a:r>
            <a:r>
              <a:rPr lang="en-US" sz="2800" i="1" dirty="0" smtClean="0">
                <a:solidFill>
                  <a:schemeClr val="tx1"/>
                </a:solidFill>
                <a:effectLst/>
                <a:latin typeface="Times New Roman" pitchFamily="18" charset="0"/>
                <a:cs typeface="Times New Roman" pitchFamily="18" charset="0"/>
              </a:rPr>
              <a:t> = a</a:t>
            </a:r>
            <a:r>
              <a:rPr lang="en-US" sz="2800" i="1" baseline="-25000" dirty="0" smtClean="0">
                <a:solidFill>
                  <a:schemeClr val="tx1"/>
                </a:solidFill>
                <a:effectLst/>
                <a:latin typeface="Times New Roman" pitchFamily="18" charset="0"/>
                <a:cs typeface="Times New Roman" pitchFamily="18" charset="0"/>
              </a:rPr>
              <a:t>1</a:t>
            </a:r>
            <a:r>
              <a:rPr lang="en-US" sz="2800" i="1" dirty="0" smtClean="0">
                <a:solidFill>
                  <a:schemeClr val="tx1"/>
                </a:solidFill>
                <a:effectLst/>
                <a:latin typeface="Times New Roman" pitchFamily="18" charset="0"/>
                <a:cs typeface="Times New Roman" pitchFamily="18" charset="0"/>
              </a:rPr>
              <a:t> + 4d,  a</a:t>
            </a:r>
            <a:r>
              <a:rPr lang="en-US" sz="2800" i="1" baseline="-25000" dirty="0" smtClean="0">
                <a:solidFill>
                  <a:schemeClr val="tx1"/>
                </a:solidFill>
                <a:effectLst/>
                <a:latin typeface="Times New Roman" pitchFamily="18" charset="0"/>
                <a:cs typeface="Times New Roman" pitchFamily="18" charset="0"/>
              </a:rPr>
              <a:t>1</a:t>
            </a:r>
            <a:r>
              <a:rPr lang="en-US" sz="2800" i="1" dirty="0" smtClean="0">
                <a:solidFill>
                  <a:schemeClr val="tx1"/>
                </a:solidFill>
                <a:effectLst/>
                <a:latin typeface="Times New Roman" pitchFamily="18" charset="0"/>
                <a:cs typeface="Times New Roman" pitchFamily="18" charset="0"/>
              </a:rPr>
              <a:t> = a</a:t>
            </a:r>
            <a:r>
              <a:rPr lang="en-US" sz="2800" i="1" baseline="-25000" dirty="0" smtClean="0">
                <a:solidFill>
                  <a:schemeClr val="tx1"/>
                </a:solidFill>
                <a:effectLst/>
                <a:latin typeface="Times New Roman" pitchFamily="18" charset="0"/>
                <a:cs typeface="Times New Roman" pitchFamily="18" charset="0"/>
              </a:rPr>
              <a:t>5</a:t>
            </a:r>
            <a:r>
              <a:rPr lang="en-US" sz="2800" i="1" dirty="0" smtClean="0">
                <a:solidFill>
                  <a:schemeClr val="tx1"/>
                </a:solidFill>
                <a:effectLst/>
                <a:latin typeface="Times New Roman" pitchFamily="18" charset="0"/>
                <a:cs typeface="Times New Roman" pitchFamily="18" charset="0"/>
              </a:rPr>
              <a:t> – 4d,  </a:t>
            </a:r>
            <a:r>
              <a:rPr lang="ru-RU" sz="2800" i="1" dirty="0" smtClean="0">
                <a:solidFill>
                  <a:schemeClr val="tx1"/>
                </a:solidFill>
                <a:effectLst/>
                <a:latin typeface="Times New Roman" pitchFamily="18" charset="0"/>
                <a:cs typeface="Times New Roman" pitchFamily="18" charset="0"/>
              </a:rPr>
              <a:t/>
            </a:r>
            <a:br>
              <a:rPr lang="ru-RU" sz="2800" i="1" dirty="0" smtClean="0">
                <a:solidFill>
                  <a:schemeClr val="tx1"/>
                </a:solidFill>
                <a:effectLst/>
                <a:latin typeface="Times New Roman" pitchFamily="18" charset="0"/>
                <a:cs typeface="Times New Roman" pitchFamily="18" charset="0"/>
              </a:rPr>
            </a:br>
            <a:r>
              <a:rPr lang="ru-RU" sz="2800" i="1" dirty="0" smtClean="0">
                <a:solidFill>
                  <a:schemeClr val="tx1"/>
                </a:solidFill>
                <a:effectLst/>
                <a:latin typeface="Times New Roman" pitchFamily="18" charset="0"/>
                <a:cs typeface="Times New Roman" pitchFamily="18" charset="0"/>
              </a:rPr>
              <a:t>                       </a:t>
            </a:r>
            <a:r>
              <a:rPr lang="en-US" sz="2800" i="1" dirty="0" smtClean="0">
                <a:solidFill>
                  <a:schemeClr val="tx1"/>
                </a:solidFill>
                <a:effectLst/>
                <a:latin typeface="Times New Roman" pitchFamily="18" charset="0"/>
                <a:cs typeface="Times New Roman" pitchFamily="18" charset="0"/>
              </a:rPr>
              <a:t>a</a:t>
            </a:r>
            <a:r>
              <a:rPr lang="en-US" sz="2800" i="1" baseline="-25000" dirty="0" smtClean="0">
                <a:solidFill>
                  <a:schemeClr val="tx1"/>
                </a:solidFill>
                <a:effectLst/>
                <a:latin typeface="Times New Roman" pitchFamily="18" charset="0"/>
                <a:cs typeface="Times New Roman" pitchFamily="18" charset="0"/>
              </a:rPr>
              <a:t>1</a:t>
            </a:r>
            <a:r>
              <a:rPr lang="en-US" sz="2800" i="1" dirty="0" smtClean="0">
                <a:solidFill>
                  <a:schemeClr val="tx1"/>
                </a:solidFill>
                <a:effectLst/>
                <a:latin typeface="Times New Roman" pitchFamily="18" charset="0"/>
                <a:cs typeface="Times New Roman" pitchFamily="18" charset="0"/>
              </a:rPr>
              <a:t> = – 150 – 12, a</a:t>
            </a:r>
            <a:r>
              <a:rPr lang="en-US" sz="2800" i="1" baseline="-25000" dirty="0" smtClean="0">
                <a:solidFill>
                  <a:schemeClr val="tx1"/>
                </a:solidFill>
                <a:effectLst/>
                <a:latin typeface="Times New Roman" pitchFamily="18" charset="0"/>
                <a:cs typeface="Times New Roman" pitchFamily="18" charset="0"/>
              </a:rPr>
              <a:t>1</a:t>
            </a:r>
            <a:r>
              <a:rPr lang="en-US" sz="2800" i="1" dirty="0" smtClean="0">
                <a:solidFill>
                  <a:schemeClr val="tx1"/>
                </a:solidFill>
                <a:effectLst/>
                <a:latin typeface="Times New Roman" pitchFamily="18" charset="0"/>
                <a:cs typeface="Times New Roman" pitchFamily="18" charset="0"/>
              </a:rPr>
              <a:t> = – 162</a:t>
            </a:r>
            <a:r>
              <a:rPr lang="ru-RU" sz="2800" i="1" dirty="0" smtClean="0">
                <a:solidFill>
                  <a:schemeClr val="tx1"/>
                </a:solidFill>
                <a:effectLst/>
                <a:latin typeface="Times New Roman" pitchFamily="18" charset="0"/>
                <a:cs typeface="Times New Roman" pitchFamily="18" charset="0"/>
              </a:rPr>
              <a:t>.</a:t>
            </a:r>
            <a:br>
              <a:rPr lang="ru-RU" sz="2800" i="1" dirty="0" smtClean="0">
                <a:solidFill>
                  <a:schemeClr val="tx1"/>
                </a:solidFill>
                <a:effectLst/>
                <a:latin typeface="Times New Roman" pitchFamily="18" charset="0"/>
                <a:cs typeface="Times New Roman" pitchFamily="18" charset="0"/>
              </a:rPr>
            </a:br>
            <a:r>
              <a:rPr lang="ru-RU" sz="2800" i="1" dirty="0" smtClean="0">
                <a:solidFill>
                  <a:schemeClr val="tx1"/>
                </a:solidFill>
                <a:effectLst/>
                <a:latin typeface="Times New Roman" pitchFamily="18" charset="0"/>
                <a:cs typeface="Times New Roman" pitchFamily="18" charset="0"/>
              </a:rPr>
              <a:t>              Так как </a:t>
            </a:r>
            <a:r>
              <a:rPr lang="en-US" sz="2400" i="1" dirty="0" smtClean="0">
                <a:solidFill>
                  <a:schemeClr val="tx1"/>
                </a:solidFill>
                <a:effectLst/>
                <a:latin typeface="Times New Roman" pitchFamily="18" charset="0"/>
                <a:cs typeface="Times New Roman" pitchFamily="18" charset="0"/>
              </a:rPr>
              <a:t>a</a:t>
            </a:r>
            <a:r>
              <a:rPr lang="en-US" sz="2400" i="1" baseline="-25000" dirty="0" smtClean="0">
                <a:solidFill>
                  <a:schemeClr val="tx1"/>
                </a:solidFill>
                <a:effectLst/>
                <a:latin typeface="Times New Roman" pitchFamily="18" charset="0"/>
                <a:cs typeface="Times New Roman" pitchFamily="18" charset="0"/>
              </a:rPr>
              <a:t>n </a:t>
            </a:r>
            <a:r>
              <a:rPr lang="en-US" sz="2400" i="1" dirty="0" smtClean="0">
                <a:solidFill>
                  <a:schemeClr val="tx1"/>
                </a:solidFill>
                <a:effectLst/>
                <a:latin typeface="Times New Roman" pitchFamily="18" charset="0"/>
                <a:cs typeface="Times New Roman" pitchFamily="18" charset="0"/>
              </a:rPr>
              <a:t>&gt; 0</a:t>
            </a:r>
            <a:r>
              <a:rPr lang="ru-RU" sz="2400" i="1" dirty="0" smtClean="0">
                <a:solidFill>
                  <a:schemeClr val="tx1"/>
                </a:solidFill>
                <a:effectLst/>
                <a:latin typeface="Times New Roman" pitchFamily="18" charset="0"/>
                <a:cs typeface="Times New Roman" pitchFamily="18" charset="0"/>
              </a:rPr>
              <a:t>, то а</a:t>
            </a:r>
            <a:r>
              <a:rPr lang="ru-RU" sz="2400" i="1" baseline="-25000" dirty="0" smtClean="0">
                <a:solidFill>
                  <a:schemeClr val="tx1"/>
                </a:solidFill>
                <a:effectLst/>
                <a:latin typeface="Times New Roman" pitchFamily="18" charset="0"/>
                <a:cs typeface="Times New Roman" pitchFamily="18" charset="0"/>
              </a:rPr>
              <a:t>1</a:t>
            </a:r>
            <a:r>
              <a:rPr lang="ru-RU" sz="2400" i="1" dirty="0" smtClean="0">
                <a:solidFill>
                  <a:schemeClr val="tx1"/>
                </a:solidFill>
                <a:effectLst/>
                <a:latin typeface="Times New Roman" pitchFamily="18" charset="0"/>
                <a:cs typeface="Times New Roman" pitchFamily="18" charset="0"/>
              </a:rPr>
              <a:t> + </a:t>
            </a:r>
            <a:r>
              <a:rPr lang="en-US" sz="2400" i="1" dirty="0" smtClean="0">
                <a:solidFill>
                  <a:schemeClr val="tx1"/>
                </a:solidFill>
                <a:effectLst/>
                <a:latin typeface="Times New Roman" pitchFamily="18" charset="0"/>
                <a:cs typeface="Times New Roman" pitchFamily="18" charset="0"/>
              </a:rPr>
              <a:t>d(n – 1) &gt; </a:t>
            </a:r>
            <a:r>
              <a:rPr lang="ru-RU" sz="2400" i="1" dirty="0" smtClean="0">
                <a:solidFill>
                  <a:schemeClr val="tx1"/>
                </a:solidFill>
                <a:effectLst/>
                <a:latin typeface="Times New Roman" pitchFamily="18" charset="0"/>
                <a:cs typeface="Times New Roman" pitchFamily="18" charset="0"/>
              </a:rPr>
              <a:t>0, значит,</a:t>
            </a:r>
            <a:br>
              <a:rPr lang="ru-RU" sz="2400" i="1" dirty="0" smtClean="0">
                <a:solidFill>
                  <a:schemeClr val="tx1"/>
                </a:solidFill>
                <a:effectLst/>
                <a:latin typeface="Times New Roman" pitchFamily="18" charset="0"/>
                <a:cs typeface="Times New Roman" pitchFamily="18" charset="0"/>
              </a:rPr>
            </a:br>
            <a:r>
              <a:rPr lang="en-US" sz="2400" i="1" dirty="0" smtClean="0">
                <a:solidFill>
                  <a:schemeClr val="tx1"/>
                </a:solidFill>
                <a:effectLst/>
                <a:latin typeface="Times New Roman" pitchFamily="18" charset="0"/>
                <a:cs typeface="Times New Roman" pitchFamily="18" charset="0"/>
              </a:rPr>
              <a:t> – </a:t>
            </a:r>
            <a:r>
              <a:rPr lang="ru-RU" sz="2400" i="1" dirty="0" smtClean="0">
                <a:solidFill>
                  <a:schemeClr val="tx1"/>
                </a:solidFill>
                <a:effectLst/>
                <a:latin typeface="Times New Roman" pitchFamily="18" charset="0"/>
                <a:cs typeface="Times New Roman" pitchFamily="18" charset="0"/>
              </a:rPr>
              <a:t>162 + 3(</a:t>
            </a:r>
            <a:r>
              <a:rPr lang="en-US" sz="2400" i="1" dirty="0" smtClean="0">
                <a:solidFill>
                  <a:schemeClr val="tx1"/>
                </a:solidFill>
                <a:effectLst/>
                <a:latin typeface="Times New Roman" pitchFamily="18" charset="0"/>
                <a:cs typeface="Times New Roman" pitchFamily="18" charset="0"/>
              </a:rPr>
              <a:t>n</a:t>
            </a:r>
            <a:r>
              <a:rPr lang="ru-RU" sz="2400" i="1" dirty="0" smtClean="0">
                <a:solidFill>
                  <a:schemeClr val="tx1"/>
                </a:solidFill>
                <a:effectLst/>
                <a:latin typeface="Times New Roman" pitchFamily="18" charset="0"/>
                <a:cs typeface="Times New Roman" pitchFamily="18" charset="0"/>
              </a:rPr>
              <a:t> </a:t>
            </a:r>
            <a:r>
              <a:rPr lang="en-US" sz="2400" i="1" dirty="0" smtClean="0">
                <a:solidFill>
                  <a:schemeClr val="tx1"/>
                </a:solidFill>
                <a:effectLst/>
                <a:latin typeface="Times New Roman" pitchFamily="18" charset="0"/>
                <a:cs typeface="Times New Roman" pitchFamily="18" charset="0"/>
              </a:rPr>
              <a:t>– </a:t>
            </a:r>
            <a:r>
              <a:rPr lang="ru-RU" sz="2400" i="1" dirty="0" smtClean="0">
                <a:solidFill>
                  <a:schemeClr val="tx1"/>
                </a:solidFill>
                <a:effectLst/>
                <a:latin typeface="Times New Roman" pitchFamily="18" charset="0"/>
                <a:cs typeface="Times New Roman" pitchFamily="18" charset="0"/>
              </a:rPr>
              <a:t>1) </a:t>
            </a:r>
            <a:r>
              <a:rPr lang="en-US" sz="2400" i="1" dirty="0" smtClean="0">
                <a:solidFill>
                  <a:schemeClr val="tx1"/>
                </a:solidFill>
                <a:effectLst/>
                <a:latin typeface="Times New Roman" pitchFamily="18" charset="0"/>
                <a:cs typeface="Times New Roman" pitchFamily="18" charset="0"/>
              </a:rPr>
              <a:t>&gt;</a:t>
            </a:r>
            <a:r>
              <a:rPr lang="ru-RU" sz="2400" i="1" dirty="0" smtClean="0">
                <a:solidFill>
                  <a:schemeClr val="tx1"/>
                </a:solidFill>
                <a:effectLst/>
                <a:latin typeface="Times New Roman" pitchFamily="18" charset="0"/>
                <a:cs typeface="Times New Roman" pitchFamily="18" charset="0"/>
              </a:rPr>
              <a:t> 0, </a:t>
            </a:r>
            <a:br>
              <a:rPr lang="ru-RU" sz="2400" i="1" dirty="0" smtClean="0">
                <a:solidFill>
                  <a:schemeClr val="tx1"/>
                </a:solidFill>
                <a:effectLst/>
                <a:latin typeface="Times New Roman" pitchFamily="18" charset="0"/>
                <a:cs typeface="Times New Roman" pitchFamily="18" charset="0"/>
              </a:rPr>
            </a:br>
            <a:r>
              <a:rPr lang="ru-RU" sz="2400" i="1" dirty="0" smtClean="0">
                <a:solidFill>
                  <a:schemeClr val="tx1"/>
                </a:solidFill>
                <a:effectLst/>
                <a:latin typeface="Times New Roman" pitchFamily="18" charset="0"/>
                <a:cs typeface="Times New Roman" pitchFamily="18" charset="0"/>
              </a:rPr>
              <a:t> </a:t>
            </a:r>
            <a:r>
              <a:rPr lang="en-US" sz="2400" i="1" dirty="0" smtClean="0">
                <a:solidFill>
                  <a:schemeClr val="tx1"/>
                </a:solidFill>
                <a:effectLst/>
                <a:latin typeface="Times New Roman" pitchFamily="18" charset="0"/>
                <a:cs typeface="Times New Roman" pitchFamily="18" charset="0"/>
              </a:rPr>
              <a:t>– </a:t>
            </a:r>
            <a:r>
              <a:rPr lang="ru-RU" sz="2400" i="1" dirty="0" smtClean="0">
                <a:solidFill>
                  <a:schemeClr val="tx1"/>
                </a:solidFill>
                <a:effectLst/>
                <a:latin typeface="Times New Roman" pitchFamily="18" charset="0"/>
                <a:cs typeface="Times New Roman" pitchFamily="18" charset="0"/>
              </a:rPr>
              <a:t>162 + 3</a:t>
            </a:r>
            <a:r>
              <a:rPr lang="en-US" sz="2400" i="1" dirty="0" smtClean="0">
                <a:solidFill>
                  <a:schemeClr val="tx1"/>
                </a:solidFill>
                <a:effectLst/>
                <a:latin typeface="Times New Roman" pitchFamily="18" charset="0"/>
                <a:cs typeface="Times New Roman" pitchFamily="18" charset="0"/>
              </a:rPr>
              <a:t>n </a:t>
            </a:r>
            <a:r>
              <a:rPr lang="ru-RU" sz="2400" i="1" dirty="0" smtClean="0">
                <a:solidFill>
                  <a:schemeClr val="tx1"/>
                </a:solidFill>
                <a:effectLst/>
                <a:latin typeface="Times New Roman" pitchFamily="18" charset="0"/>
                <a:cs typeface="Times New Roman" pitchFamily="18" charset="0"/>
              </a:rPr>
              <a:t>– 3 </a:t>
            </a:r>
            <a:r>
              <a:rPr lang="en-US" sz="2400" i="1" dirty="0" smtClean="0">
                <a:solidFill>
                  <a:schemeClr val="tx1"/>
                </a:solidFill>
                <a:effectLst/>
                <a:latin typeface="Times New Roman" pitchFamily="18" charset="0"/>
                <a:cs typeface="Times New Roman" pitchFamily="18" charset="0"/>
              </a:rPr>
              <a:t>&gt; </a:t>
            </a:r>
            <a:r>
              <a:rPr lang="ru-RU" sz="2400" i="1" dirty="0" smtClean="0">
                <a:solidFill>
                  <a:schemeClr val="tx1"/>
                </a:solidFill>
                <a:effectLst/>
                <a:latin typeface="Times New Roman" pitchFamily="18" charset="0"/>
                <a:cs typeface="Times New Roman" pitchFamily="18" charset="0"/>
              </a:rPr>
              <a:t>0,</a:t>
            </a:r>
            <a:br>
              <a:rPr lang="ru-RU" sz="2400" i="1" dirty="0" smtClean="0">
                <a:solidFill>
                  <a:schemeClr val="tx1"/>
                </a:solidFill>
                <a:effectLst/>
                <a:latin typeface="Times New Roman" pitchFamily="18" charset="0"/>
                <a:cs typeface="Times New Roman" pitchFamily="18" charset="0"/>
              </a:rPr>
            </a:br>
            <a:r>
              <a:rPr lang="ru-RU" sz="2400" i="1" dirty="0" smtClean="0">
                <a:solidFill>
                  <a:schemeClr val="tx1"/>
                </a:solidFill>
                <a:effectLst/>
                <a:latin typeface="Times New Roman" pitchFamily="18" charset="0"/>
                <a:cs typeface="Times New Roman" pitchFamily="18" charset="0"/>
              </a:rPr>
              <a:t> 3</a:t>
            </a:r>
            <a:r>
              <a:rPr lang="en-US" sz="2400" i="1" dirty="0" smtClean="0">
                <a:solidFill>
                  <a:schemeClr val="tx1"/>
                </a:solidFill>
                <a:effectLst/>
                <a:latin typeface="Times New Roman" pitchFamily="18" charset="0"/>
                <a:cs typeface="Times New Roman" pitchFamily="18" charset="0"/>
              </a:rPr>
              <a:t>n &gt; </a:t>
            </a:r>
            <a:r>
              <a:rPr lang="ru-RU" sz="2400" i="1" dirty="0" smtClean="0">
                <a:solidFill>
                  <a:schemeClr val="tx1"/>
                </a:solidFill>
                <a:effectLst/>
                <a:latin typeface="Times New Roman" pitchFamily="18" charset="0"/>
                <a:cs typeface="Times New Roman" pitchFamily="18" charset="0"/>
              </a:rPr>
              <a:t>165,</a:t>
            </a:r>
            <a:br>
              <a:rPr lang="ru-RU" sz="2400" i="1" dirty="0" smtClean="0">
                <a:solidFill>
                  <a:schemeClr val="tx1"/>
                </a:solidFill>
                <a:effectLst/>
                <a:latin typeface="Times New Roman" pitchFamily="18" charset="0"/>
                <a:cs typeface="Times New Roman" pitchFamily="18" charset="0"/>
              </a:rPr>
            </a:br>
            <a:r>
              <a:rPr lang="en-US" sz="2400" i="1" dirty="0" smtClean="0">
                <a:solidFill>
                  <a:schemeClr val="tx1"/>
                </a:solidFill>
                <a:effectLst/>
                <a:latin typeface="Times New Roman" pitchFamily="18" charset="0"/>
                <a:cs typeface="Times New Roman" pitchFamily="18" charset="0"/>
              </a:rPr>
              <a:t> n &gt; </a:t>
            </a:r>
            <a:r>
              <a:rPr lang="ru-RU" sz="2400" i="1" dirty="0" smtClean="0">
                <a:solidFill>
                  <a:schemeClr val="tx1"/>
                </a:solidFill>
                <a:effectLst/>
                <a:latin typeface="Times New Roman" pitchFamily="18" charset="0"/>
                <a:cs typeface="Times New Roman" pitchFamily="18" charset="0"/>
              </a:rPr>
              <a:t>55, </a:t>
            </a:r>
            <a:br>
              <a:rPr lang="ru-RU" sz="2400" i="1" dirty="0" smtClean="0">
                <a:solidFill>
                  <a:schemeClr val="tx1"/>
                </a:solidFill>
                <a:effectLst/>
                <a:latin typeface="Times New Roman" pitchFamily="18" charset="0"/>
                <a:cs typeface="Times New Roman" pitchFamily="18" charset="0"/>
              </a:rPr>
            </a:br>
            <a:r>
              <a:rPr lang="en-US" sz="2400" i="1" dirty="0" smtClean="0">
                <a:solidFill>
                  <a:schemeClr val="tx1"/>
                </a:solidFill>
                <a:effectLst/>
                <a:latin typeface="Times New Roman" pitchFamily="18" charset="0"/>
                <a:cs typeface="Times New Roman" pitchFamily="18" charset="0"/>
              </a:rPr>
              <a:t> n </a:t>
            </a:r>
            <a:r>
              <a:rPr lang="ru-RU" sz="2400" i="1" dirty="0" smtClean="0">
                <a:solidFill>
                  <a:schemeClr val="tx1"/>
                </a:solidFill>
                <a:effectLst/>
                <a:latin typeface="Times New Roman" pitchFamily="18" charset="0"/>
                <a:cs typeface="Times New Roman" pitchFamily="18" charset="0"/>
              </a:rPr>
              <a:t>= 56.</a:t>
            </a:r>
            <a:br>
              <a:rPr lang="ru-RU" sz="2400" i="1" dirty="0" smtClean="0">
                <a:solidFill>
                  <a:schemeClr val="tx1"/>
                </a:solidFill>
                <a:effectLst/>
                <a:latin typeface="Times New Roman" pitchFamily="18" charset="0"/>
                <a:cs typeface="Times New Roman" pitchFamily="18" charset="0"/>
              </a:rPr>
            </a:br>
            <a:r>
              <a:rPr lang="ru-RU" sz="3100" i="1" dirty="0" smtClean="0">
                <a:solidFill>
                  <a:srgbClr val="002060"/>
                </a:solidFill>
                <a:effectLst/>
                <a:latin typeface="Times New Roman" pitchFamily="18" charset="0"/>
                <a:cs typeface="Times New Roman" pitchFamily="18" charset="0"/>
              </a:rPr>
              <a:t>Ответ.</a:t>
            </a:r>
            <a:r>
              <a:rPr lang="ru-RU" sz="2400" i="1" dirty="0" smtClean="0">
                <a:solidFill>
                  <a:schemeClr val="tx1"/>
                </a:solidFill>
                <a:effectLst/>
                <a:latin typeface="Times New Roman" pitchFamily="18" charset="0"/>
                <a:cs typeface="Times New Roman" pitchFamily="18" charset="0"/>
              </a:rPr>
              <a:t> Первый положительный член этой прогрессии стоит на 56 месте.</a:t>
            </a: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i="1" dirty="0" smtClean="0">
                <a:solidFill>
                  <a:schemeClr val="accent3">
                    <a:lumMod val="75000"/>
                  </a:schemeClr>
                </a:solidFill>
                <a:effectLst/>
                <a:latin typeface="Times New Roman" pitchFamily="18" charset="0"/>
                <a:cs typeface="Times New Roman" pitchFamily="18" charset="0"/>
              </a:rPr>
              <a:t> </a:t>
            </a:r>
            <a:endParaRPr lang="ru-RU" sz="2400" i="1"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1033</TotalTime>
  <Words>181</Words>
  <Application>Microsoft Office PowerPoint</Application>
  <PresentationFormat>Экран (4:3)</PresentationFormat>
  <Paragraphs>59</Paragraphs>
  <Slides>22</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24" baseType="lpstr">
      <vt:lpstr>Аспект</vt:lpstr>
      <vt:lpstr>Формула</vt:lpstr>
      <vt:lpstr>Арифметическая  и геометрическая  прогрессии.           Выполнила                учитель математики  МОУ               «СОШ №17 г.Вольска Саратовской               области»              Сметанина Татьяна Евгеньевна              г.Вольск</vt:lpstr>
      <vt:lpstr>Слайд 2</vt:lpstr>
      <vt:lpstr>Слайд 3</vt:lpstr>
      <vt:lpstr>Задача №1                Четвёртый член арифметической прогрессии равен 4,5,  а её двенадцатый член равен -12. Найдите двадцатый член этой прогрессии. </vt:lpstr>
      <vt:lpstr>                                       Решение I способ Воспользуемся формулой п-го  члена арифметической прогрессии  ап = а1 + d(n – 1) и выразим данные члены прогрессии a4 = а1 + 3d,  a12 = =а1 +11d.   Составим и решим систему уравнений:  а1 +11d = 4,5, а1 + 3d = - 12;   -8d = 16,5,  8d = - 16,5                                                                                                                       Заметим, что а20   = a12  + 8d ,                           а20  = - 12 – 16,5 ,                           а20  = - 28,5      II способ   Заметим , что a12 = а4 + 8d , a20 = а12 +8d .  Найдём 8d.  8d = a12 – a4 =  – 12  –  4,5 =  – 16,5  а20   = a12  + 8d  = – 12 – 16,5 = – 28,5 Ответ. – 28,5                                                                                                                                </vt:lpstr>
      <vt:lpstr>                     ЗАДАЧА  №2 В геометрической прогрессии  b12  = 315 и  b14 = 317.  Найдите   b1.     </vt:lpstr>
      <vt:lpstr>                    Решение По определению геометрической прогрессии    b14 = b12 · q2      По формуле п-го члена геометрической прогрессии  bn = b1· qn – 1     Если q = - 3, то   Если q = 3, то   Ответ.  – 81 или 81                   </vt:lpstr>
      <vt:lpstr>      Задача № 3 В арифметической прогрессии  a5 = - 150,   a6 = - 147. Найдите номер первого положительного члена этой прогрессии   </vt:lpstr>
      <vt:lpstr>   Решение       По определению арифметической прогрессии          a6 = a5 + d,  d = a6 – a5,  d = – 147 – (–150), d = 3      По формуле п-го члена арифметической прогрессии                 ап = а1 + d(n – 1),  a5 = a1 + 4d,  a1 = a5 – 4d,                          a1 = – 150 – 12, a1 = – 162.               Так как an &gt; 0, то а1 + d(n – 1) &gt; 0, значит,  – 162 + 3(n – 1) &gt; 0,   – 162 + 3n – 3 &gt; 0,  3n &gt; 165,  n &gt; 55,   n = 56. Ответ. Первый положительный член этой прогрессии стоит на 56 месте.    </vt:lpstr>
      <vt:lpstr>     Задача №4 Существует ли геометрическая прогрессия, в которой b2  = - 6,   b5 = 48  и   b7 = 192  </vt:lpstr>
      <vt:lpstr>                                          Решение    По определению геометрической прогрессии     b5 = b2 · q3             b7 = b5 · q2,   b7 = 48 · 4 = 192.         Ответ. Существует. </vt:lpstr>
      <vt:lpstr>  Задача № 5 Найдите сумму всех натуральных чисел, не превосходящих 160, которые не делятся на 4.</vt:lpstr>
      <vt:lpstr>                          Решение 1. Найдём сумму всех натуральных чисел, не превосходящих 160. 1, 2, 3, … - арифметическая прогрессия, в которой    a1 = 1, d =1,    a160 = 160.  Воспользуемся формулой                            .    2. Найдём сумму всех натуральных чисел, кратных 4 и не превосходящих 160. последовательность (сn) чисел, кратных 4, задаётся формулой cn = 4n . (cn ) - арифметическая прогрессия, в которой c1 = 4, d = 4, cn = 160 , n  = 160 : 4. n  = 40.   3. Найдём сумму всех натуральных чисел, не превосходящих 160, которые не делятся на 4. Эта сумма равна сумме всех натуральных чисел, не превосходящих 160, без суммы натуральных чисел, кратных 4, т.е.                               12 880 – 3280 = 9600.  Ответ. Сумма всех натуральных чисел, не превосходящих 160, которые не делятся на 4,  равна 9600.</vt:lpstr>
      <vt:lpstr>        Задача № 6    В геометрической прогрессии    сумма первого   и   второго членов равна 132, а сумма  второго    и третьего членов равна 110. Найдите первые три члена этой прогрессии.</vt:lpstr>
      <vt:lpstr>                        Решение По характеристическому свойству геометрической прогрессии   По условию задачи       b1 + b2 = 132,          b1 = 132 – b2,                                         b2 + b3 = 110,          b3 = 110 – b2.  Перемножив уравнения, получим b1 · b3 =(132 – b2)( 110 – b2).  Полученное уравнение перепишем в виде:                                                                                 132b2 + 110b2 = 14520,                              242b2 = 14520,                              b2 = 60. Тогда b1 = 132 – 60 = 72,             b3 = 110 – 60 = 50. Ответ.  72, 60, 50</vt:lpstr>
      <vt:lpstr>                          Предостережение. 74% всех участников экзамена не приступали или не смогли решить это задание (наивысший балл получили 23% участников экзамена).  Записав в ответ только два члена прогрессии, можно потерять один балл.  Обратите внимание на критерии проверки: одна арифметическая ошибка – потеря одного балла, а две и более арифметических ошибок – потеря всех баллов за это задание</vt:lpstr>
      <vt:lpstr>                 Задача № 7 Последовательность  (an) – арифметическая прогрессия.   Известно, что а5+а9 = 40.  Найдите  а3 + а7 + а11. </vt:lpstr>
      <vt:lpstr>      Задача № 8 Сумма третьего и тринадцатого членов арифметической прогрессии равна 11. Найдите сумму первых пятнадцати её членов</vt:lpstr>
      <vt:lpstr>          Задача № 9 Сумма первых пяти членов арифметической прогрессии на 200 больше суммы следующих её членов. На сколько сумма первых десяти членов этой прогрессии больше суммы следующих десяти её членов?</vt:lpstr>
      <vt:lpstr>       Задача № 10 Числа                являются четвёртым и седьмым членами геометрической прогрессии  Найдите сумму четвёртого и десятого членов этой прогрессии.</vt:lpstr>
      <vt:lpstr>               Совет Формулы арифметической и геометрической прогрессий, используемые для решения, обязательно записывайте и в бланке, и на черновике. Закончив решение, запишите ответ, перечитав вопрос задания. Если останется время, проверьте ещё раз, что полученные числа образуют арифметическую или геометрическую прогрессии, удовлетворяющие условию задачи.</vt:lpstr>
      <vt:lpstr>Спасибо за внимание!</vt:lpstr>
    </vt:vector>
  </TitlesOfParts>
  <Company>Ореховская СШ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Арифметическая и геометрическая прогрессии</dc:title>
  <dc:creator>Сметанина Таьяна Евгеньевна</dc:creator>
  <cp:keywords>прогрессии</cp:keywords>
  <cp:lastModifiedBy>Танечка</cp:lastModifiedBy>
  <cp:revision>84</cp:revision>
  <dcterms:created xsi:type="dcterms:W3CDTF">2007-04-13T14:59:14Z</dcterms:created>
  <dcterms:modified xsi:type="dcterms:W3CDTF">2012-03-25T18:43:36Z</dcterms:modified>
</cp:coreProperties>
</file>