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74" r:id="rId3"/>
    <p:sldId id="279" r:id="rId4"/>
    <p:sldId id="262" r:id="rId5"/>
    <p:sldId id="273" r:id="rId6"/>
    <p:sldId id="275" r:id="rId7"/>
    <p:sldId id="263" r:id="rId8"/>
    <p:sldId id="276" r:id="rId9"/>
    <p:sldId id="278" r:id="rId10"/>
    <p:sldId id="264" r:id="rId11"/>
    <p:sldId id="266" r:id="rId12"/>
    <p:sldId id="282" r:id="rId13"/>
    <p:sldId id="267" r:id="rId14"/>
    <p:sldId id="272" r:id="rId15"/>
    <p:sldId id="271" r:id="rId16"/>
    <p:sldId id="280" r:id="rId17"/>
    <p:sldId id="28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2361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61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3B84C-F0D4-4EDB-AB25-5847FC72E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4424D-27C9-4B1F-BC79-51DD670E5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E0593-A1BC-4B13-B5CF-1CF1A493C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01EC-24C8-4F80-AFC6-5421BF51D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61A62-0DB8-42FF-B2FB-9007B69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C6193-E671-4B82-BC4B-5B129B58D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4203-835E-4CEE-A9ED-C48F8A938A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F42AB-3F1A-4A62-A16C-5FB11A248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1D687-F117-4F8D-862C-4DEA1AA2D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A8CBB-36A3-4306-AAF6-0B64E9D9E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0E413-369F-49C9-905D-5BA442103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253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3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3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3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3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3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254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4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56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258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259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9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9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9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225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9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9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9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9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F7B276D-1487-4BF9-AB5B-857456594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420938"/>
            <a:ext cx="8424862" cy="2636837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4400" b="1" dirty="0" smtClean="0">
                <a:latin typeface="Times New Roman" pitchFamily="18" charset="0"/>
              </a:rPr>
              <a:t>Прозвенел звонок веселый: начинается урок!</a:t>
            </a:r>
            <a:br>
              <a:rPr lang="ru-RU" sz="4400" b="1" dirty="0" smtClean="0">
                <a:latin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</a:rPr>
              <a:t>На гостей все посмотрели, поздоровались и сели.</a:t>
            </a:r>
          </a:p>
        </p:txBody>
      </p:sp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0"/>
            <a:ext cx="19050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2374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У зелёной ели ветки поседели,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Значит, на дворе зима: вьюги да метели.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Значит, скоро Новый год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Обязательно придет.</a:t>
            </a:r>
          </a:p>
        </p:txBody>
      </p:sp>
      <p:pic>
        <p:nvPicPr>
          <p:cNvPr id="22530" name="Picture 10" descr="M89CAH3S1QLCAZZABYBCALZ4L4SCA96YZMOCAA7F8VTCANNK208CASB2SGKCADAY8EBCAUHTFO7CAS6WLIOCAT8L7PECARRLL91CAA50HXHCA3BH2ITCAB0VRU5CARMSDJKCAFASS1QCA5PZLHFCAKNVFY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2997200"/>
            <a:ext cx="244792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11" descr="NUICAPE9RS7CA0530WXCA3OH4T6CAK3BZ3RCAIS2SWMCA89XEWCCAGTZ3EZCA4FSIG0CAH0QZNWCANJ9JSJCAR8A1ZDCASOD7NSCAO96255CAFDOF5RCAWYL76UCAVYPRUACAZ29RUDCAYDPZPLCAWQU8U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997200"/>
            <a:ext cx="25209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FF0000"/>
                </a:solidFill>
              </a:rPr>
              <a:t>Задание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4422"/>
            <a:ext cx="8229600" cy="485775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ru-RU" b="1" i="1" u="sng" dirty="0" smtClean="0"/>
              <a:t>НОВОГОДНЯЯ ТЕЛЕГРАММА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    </a:t>
            </a:r>
            <a:r>
              <a:rPr lang="ru-RU" sz="4000" b="1" i="1" dirty="0" smtClean="0"/>
              <a:t>Поздравляем </a:t>
            </a:r>
            <a:r>
              <a:rPr lang="ru-RU" sz="4000" b="1" i="1" dirty="0" smtClean="0"/>
              <a:t>всех</a:t>
            </a:r>
            <a:r>
              <a:rPr lang="ru-RU" sz="4000" b="1" dirty="0" smtClean="0"/>
              <a:t> </a:t>
            </a:r>
            <a:r>
              <a:rPr lang="ru-RU" sz="4000" b="1" dirty="0" smtClean="0"/>
              <a:t>О, О </a:t>
            </a:r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r>
              <a:rPr lang="ru-RU" sz="4000" b="1" dirty="0" smtClean="0"/>
              <a:t> О.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b="1" i="1" dirty="0" smtClean="0"/>
              <a:t>Приглашаем на праздник</a:t>
            </a:r>
            <a:r>
              <a:rPr lang="ru-RU" sz="4000" b="1" dirty="0" smtClean="0"/>
              <a:t> </a:t>
            </a:r>
            <a:r>
              <a:rPr lang="ru-RU" sz="4000" b="1" dirty="0" smtClean="0"/>
              <a:t>О </a:t>
            </a:r>
            <a:r>
              <a:rPr lang="ru-RU" sz="4000" b="1" dirty="0" smtClean="0">
                <a:solidFill>
                  <a:srgbClr val="FF0000"/>
                </a:solidFill>
              </a:rPr>
              <a:t>и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b="1" dirty="0" smtClean="0"/>
              <a:t>О, </a:t>
            </a:r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r>
              <a:rPr lang="ru-RU" sz="4000" b="1" dirty="0" smtClean="0"/>
              <a:t> О. </a:t>
            </a:r>
            <a:r>
              <a:rPr lang="ru-RU" sz="4000" b="1" i="1" dirty="0" smtClean="0"/>
              <a:t>Здесь вас ждут</a:t>
            </a:r>
            <a:r>
              <a:rPr lang="ru-RU" sz="4000" b="1" dirty="0" smtClean="0"/>
              <a:t> О, О.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b="1" dirty="0" smtClean="0"/>
              <a:t>                                  </a:t>
            </a:r>
            <a:r>
              <a:rPr lang="ru-RU" sz="4000" b="1" i="1" dirty="0" smtClean="0"/>
              <a:t>Ваши</a:t>
            </a:r>
            <a:r>
              <a:rPr lang="ru-RU" sz="4000" b="1" dirty="0" smtClean="0"/>
              <a:t> О</a:t>
            </a:r>
            <a:r>
              <a:rPr lang="ru-RU" sz="4000" b="1" dirty="0" smtClean="0">
                <a:solidFill>
                  <a:srgbClr val="0000FF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r>
              <a:rPr lang="ru-RU" sz="4000" b="1" dirty="0" smtClean="0">
                <a:solidFill>
                  <a:srgbClr val="0000FF"/>
                </a:solidFill>
              </a:rPr>
              <a:t> </a:t>
            </a:r>
            <a:r>
              <a:rPr lang="ru-RU" sz="4000" b="1" dirty="0" smtClean="0"/>
              <a:t>О.</a:t>
            </a:r>
          </a:p>
          <a:p>
            <a:pPr marL="609600" indent="-609600" eaLnBrk="1" hangingPunct="1">
              <a:defRPr/>
            </a:pPr>
            <a:endParaRPr lang="ru-RU" sz="4000" b="1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7563" y="1268413"/>
            <a:ext cx="49688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5" name="WordArt 5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61657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ФИЗМИНУТКА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FF0000"/>
                </a:solidFill>
              </a:rPr>
              <a:t>Задание.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056437" cy="381635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ru-RU" sz="2800" u="sng" dirty="0" smtClean="0"/>
              <a:t>Работа с учебником.</a:t>
            </a:r>
          </a:p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ru-RU" sz="2800" u="sng" dirty="0" smtClean="0"/>
              <a:t>страница 157, упражнение 467.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dirty="0" smtClean="0"/>
              <a:t>Прочитайте текст.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ru-RU" dirty="0" smtClean="0"/>
              <a:t>Спишите первый абзац, вставляя в нем пропущенные буквы и недостающие знаки препинания.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>
                <a:solidFill>
                  <a:srgbClr val="FF0000"/>
                </a:solidFill>
              </a:rPr>
              <a:t>Домашнее задание: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6624637" cy="3960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u="sng" dirty="0" smtClean="0"/>
              <a:t>Всем:</a:t>
            </a:r>
            <a:r>
              <a:rPr lang="ru-RU" sz="2800" dirty="0" smtClean="0"/>
              <a:t> § 60, правило.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/>
              <a:t>               Упражнение 466, стр.157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        (по заданию учебника)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u="sng" dirty="0" smtClean="0"/>
              <a:t>Для удовольствия: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	Напишите стихотворение о зиме используя слова: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… снежинки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… на тропинке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… у реки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… уголки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… дома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… зима.</a:t>
            </a:r>
          </a:p>
        </p:txBody>
      </p:sp>
      <p:pic>
        <p:nvPicPr>
          <p:cNvPr id="25603" name="Picture 4" descr="XGRCARB4ZAPCAM1N4E4CAGCIXYACA4MJ36FCAAMR471CAPJV9K2CAQXRVYTCA62BK8ICAK70CI2CA3WC2VQCA75ERJ1CA0ZQYIYCAK2F8YPCAV02KSJCAAQJVFYCA5CK3LGCA5YQTVSCA0DD2WNCA4KRJ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652963"/>
            <a:ext cx="27368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0000"/>
                </a:solidFill>
              </a:rPr>
              <a:t>СЕГОДНЯ НА УРОКЕ: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34559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800" b="1" dirty="0" smtClean="0"/>
              <a:t>Я узнал …..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800" b="1" dirty="0" smtClean="0"/>
              <a:t>Я научился….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800" b="1" dirty="0" smtClean="0"/>
              <a:t>Мне было легко….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800" b="1" dirty="0" smtClean="0"/>
              <a:t>Мне было сложно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Ключ для проверки теста</a:t>
            </a:r>
          </a:p>
        </p:txBody>
      </p:sp>
      <p:graphicFrame>
        <p:nvGraphicFramePr>
          <p:cNvPr id="37926" name="Group 3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4947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 вариант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 вариант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0" name="Text Box 39"/>
          <p:cNvSpPr txBox="1">
            <a:spLocks noChangeArrowheads="1"/>
          </p:cNvSpPr>
          <p:nvPr/>
        </p:nvSpPr>
        <p:spPr bwMode="auto">
          <a:xfrm>
            <a:off x="4284663" y="4508500"/>
            <a:ext cx="4535487" cy="176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Оценка</a:t>
            </a:r>
          </a:p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«5» - 5 правильных ответов</a:t>
            </a:r>
          </a:p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«4» - 4 правильных ответ</a:t>
            </a:r>
          </a:p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«3» - 3 правильных ответа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3429000"/>
            <a:ext cx="7200900" cy="89217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smtClean="0">
                <a:effectLst/>
                <a:latin typeface="Broadway" pitchFamily="82" charset="0"/>
              </a:rPr>
              <a:t>Спасибо за урок !</a:t>
            </a:r>
          </a:p>
        </p:txBody>
      </p:sp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4751388" y="5157788"/>
            <a:ext cx="4392612" cy="1463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000"/>
              <a:t>Захарова Елена Викторовна, учитель русского языка и литературы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2000"/>
              <a:t>МБОУ СОШ № 46</a:t>
            </a:r>
          </a:p>
        </p:txBody>
      </p:sp>
      <p:pic>
        <p:nvPicPr>
          <p:cNvPr id="28675" name="Picture 5" descr="экзамены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0"/>
            <a:ext cx="2536825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Словарно-орфографическая работа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0813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4000" b="1" dirty="0" smtClean="0"/>
              <a:t>                      – (лат. </a:t>
            </a:r>
            <a:r>
              <a:rPr lang="ru-RU" sz="4000" b="1" i="1" dirty="0" err="1" smtClean="0"/>
              <a:t>Gradatio</a:t>
            </a:r>
            <a:r>
              <a:rPr lang="ru-RU" sz="4000" b="1" dirty="0" smtClean="0"/>
              <a:t>, ступенчатое повышение), постепенность в переходе одного к другому уровней, оттенков краски, звука.</a:t>
            </a:r>
            <a:endParaRPr lang="ru-RU" dirty="0" smtClean="0">
              <a:effectLst/>
            </a:endParaRPr>
          </a:p>
          <a:p>
            <a:pPr algn="r">
              <a:buFont typeface="Wingdings" pitchFamily="2" charset="2"/>
              <a:buNone/>
              <a:defRPr/>
            </a:pPr>
            <a:endParaRPr lang="ru-RU" sz="2000" i="1" dirty="0" smtClean="0">
              <a:effectLst/>
            </a:endParaRPr>
          </a:p>
          <a:p>
            <a:pPr algn="r">
              <a:buFont typeface="Wingdings" pitchFamily="2" charset="2"/>
              <a:buNone/>
              <a:defRPr/>
            </a:pPr>
            <a:r>
              <a:rPr lang="ru-RU" sz="2000" i="1" dirty="0" smtClean="0">
                <a:effectLst/>
              </a:rPr>
              <a:t>Словарь литературных терминов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55650" y="2133600"/>
            <a:ext cx="3290888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pPr algn="ctr" eaLnBrk="0" hangingPunct="0">
              <a:defRPr/>
            </a:pPr>
            <a:r>
              <a:rPr lang="ru-RU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ГР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  <a:r>
              <a:rPr lang="ru-RU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ДАЦ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r>
              <a:rPr lang="ru-RU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17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4"/>
          <p:cNvSpPr>
            <a:spLocks noChangeArrowheads="1"/>
          </p:cNvSpPr>
          <p:nvPr/>
        </p:nvSpPr>
        <p:spPr bwMode="auto">
          <a:xfrm>
            <a:off x="2339975" y="4365625"/>
            <a:ext cx="3384550" cy="2159000"/>
          </a:xfrm>
          <a:prstGeom prst="flowChartMultidocumen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15362" name="Freeform 7"/>
          <p:cNvSpPr>
            <a:spLocks/>
          </p:cNvSpPr>
          <p:nvPr/>
        </p:nvSpPr>
        <p:spPr bwMode="auto">
          <a:xfrm>
            <a:off x="7446963" y="3613150"/>
            <a:ext cx="223837" cy="3173413"/>
          </a:xfrm>
          <a:custGeom>
            <a:avLst/>
            <a:gdLst>
              <a:gd name="T0" fmla="*/ 7 w 141"/>
              <a:gd name="T1" fmla="*/ 1999 h 1999"/>
              <a:gd name="T2" fmla="*/ 42 w 141"/>
              <a:gd name="T3" fmla="*/ 1805 h 1999"/>
              <a:gd name="T4" fmla="*/ 42 w 141"/>
              <a:gd name="T5" fmla="*/ 0 h 1999"/>
              <a:gd name="T6" fmla="*/ 0 60000 65536"/>
              <a:gd name="T7" fmla="*/ 0 60000 65536"/>
              <a:gd name="T8" fmla="*/ 0 60000 65536"/>
              <a:gd name="T9" fmla="*/ 0 w 141"/>
              <a:gd name="T10" fmla="*/ 0 h 1999"/>
              <a:gd name="T11" fmla="*/ 141 w 141"/>
              <a:gd name="T12" fmla="*/ 1999 h 19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1999">
                <a:moveTo>
                  <a:pt x="7" y="1999"/>
                </a:moveTo>
                <a:cubicBezTo>
                  <a:pt x="15" y="1915"/>
                  <a:pt x="0" y="1864"/>
                  <a:pt x="42" y="1805"/>
                </a:cubicBezTo>
                <a:cubicBezTo>
                  <a:pt x="141" y="1210"/>
                  <a:pt x="42" y="592"/>
                  <a:pt x="42" y="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 anchorCtr="1"/>
          <a:lstStyle/>
          <a:p>
            <a:pPr algn="ctr" eaLnBrk="0" hangingPunct="0"/>
            <a:endParaRPr lang="ru-RU"/>
          </a:p>
        </p:txBody>
      </p:sp>
      <p:sp>
        <p:nvSpPr>
          <p:cNvPr id="15363" name="Freeform 8"/>
          <p:cNvSpPr>
            <a:spLocks/>
          </p:cNvSpPr>
          <p:nvPr/>
        </p:nvSpPr>
        <p:spPr bwMode="auto">
          <a:xfrm>
            <a:off x="5076825" y="1520825"/>
            <a:ext cx="915988" cy="4791075"/>
          </a:xfrm>
          <a:custGeom>
            <a:avLst/>
            <a:gdLst>
              <a:gd name="T0" fmla="*/ 577 w 577"/>
              <a:gd name="T1" fmla="*/ 0 h 3018"/>
              <a:gd name="T2" fmla="*/ 1 w 577"/>
              <a:gd name="T3" fmla="*/ 666 h 3018"/>
              <a:gd name="T4" fmla="*/ 570 w 577"/>
              <a:gd name="T5" fmla="*/ 3018 h 3018"/>
              <a:gd name="T6" fmla="*/ 0 60000 65536"/>
              <a:gd name="T7" fmla="*/ 0 60000 65536"/>
              <a:gd name="T8" fmla="*/ 0 60000 65536"/>
              <a:gd name="T9" fmla="*/ 0 w 577"/>
              <a:gd name="T10" fmla="*/ 0 h 3018"/>
              <a:gd name="T11" fmla="*/ 577 w 577"/>
              <a:gd name="T12" fmla="*/ 3018 h 30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7" h="3018">
                <a:moveTo>
                  <a:pt x="577" y="0"/>
                </a:moveTo>
                <a:cubicBezTo>
                  <a:pt x="577" y="96"/>
                  <a:pt x="2" y="163"/>
                  <a:pt x="1" y="666"/>
                </a:cubicBezTo>
                <a:cubicBezTo>
                  <a:pt x="0" y="1169"/>
                  <a:pt x="452" y="2528"/>
                  <a:pt x="570" y="3018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 anchorCtr="1"/>
          <a:lstStyle/>
          <a:p>
            <a:pPr algn="ctr" eaLnBrk="0" hangingPunct="0"/>
            <a:endParaRPr lang="ru-RU"/>
          </a:p>
        </p:txBody>
      </p:sp>
      <p:sp>
        <p:nvSpPr>
          <p:cNvPr id="15364" name="Line 19"/>
          <p:cNvSpPr>
            <a:spLocks noChangeShapeType="1"/>
          </p:cNvSpPr>
          <p:nvPr/>
        </p:nvSpPr>
        <p:spPr bwMode="auto">
          <a:xfrm flipH="1">
            <a:off x="250825" y="549275"/>
            <a:ext cx="3600450" cy="360045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endParaRPr lang="ru-RU"/>
          </a:p>
        </p:txBody>
      </p:sp>
      <p:grpSp>
        <p:nvGrpSpPr>
          <p:cNvPr id="15365" name="Group 22"/>
          <p:cNvGrpSpPr>
            <a:grpSpLocks/>
          </p:cNvGrpSpPr>
          <p:nvPr/>
        </p:nvGrpSpPr>
        <p:grpSpPr bwMode="auto">
          <a:xfrm>
            <a:off x="755650" y="620713"/>
            <a:ext cx="7397750" cy="5689600"/>
            <a:chOff x="476" y="391"/>
            <a:chExt cx="4660" cy="3584"/>
          </a:xfrm>
        </p:grpSpPr>
        <p:sp>
          <p:nvSpPr>
            <p:cNvPr id="15366" name="Rectangle 15"/>
            <p:cNvSpPr>
              <a:spLocks noChangeArrowheads="1"/>
            </p:cNvSpPr>
            <p:nvPr/>
          </p:nvSpPr>
          <p:spPr bwMode="auto">
            <a:xfrm>
              <a:off x="693" y="2931"/>
              <a:ext cx="2187" cy="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Ctr="1">
              <a:spAutoFit/>
            </a:bodyPr>
            <a:lstStyle/>
            <a:p>
              <a:pPr algn="ctr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ru-RU">
                  <a:solidFill>
                    <a:schemeClr val="tx1"/>
                  </a:solidFill>
                </a:rPr>
                <a:t>Прохладный</a:t>
              </a:r>
            </a:p>
          </p:txBody>
        </p:sp>
        <p:sp>
          <p:nvSpPr>
            <p:cNvPr id="15367" name="Rectangle 16"/>
            <p:cNvSpPr>
              <a:spLocks noChangeArrowheads="1"/>
            </p:cNvSpPr>
            <p:nvPr/>
          </p:nvSpPr>
          <p:spPr bwMode="auto">
            <a:xfrm>
              <a:off x="2064" y="1797"/>
              <a:ext cx="1797" cy="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Ctr="1">
              <a:spAutoFit/>
            </a:bodyPr>
            <a:lstStyle/>
            <a:p>
              <a:pPr algn="ctr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ru-RU">
                  <a:solidFill>
                    <a:schemeClr val="tx1"/>
                  </a:solidFill>
                </a:rPr>
                <a:t>Холодный</a:t>
              </a:r>
            </a:p>
          </p:txBody>
        </p:sp>
        <p:sp>
          <p:nvSpPr>
            <p:cNvPr id="15368" name="Rectangle 17"/>
            <p:cNvSpPr>
              <a:spLocks noChangeArrowheads="1"/>
            </p:cNvSpPr>
            <p:nvPr/>
          </p:nvSpPr>
          <p:spPr bwMode="auto">
            <a:xfrm>
              <a:off x="3334" y="663"/>
              <a:ext cx="1802" cy="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Ctr="1">
              <a:spAutoFit/>
            </a:bodyPr>
            <a:lstStyle/>
            <a:p>
              <a:pPr algn="ctr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ru-RU">
                  <a:solidFill>
                    <a:schemeClr val="tx1"/>
                  </a:solidFill>
                </a:rPr>
                <a:t>Морозный</a:t>
              </a:r>
            </a:p>
          </p:txBody>
        </p:sp>
        <p:grpSp>
          <p:nvGrpSpPr>
            <p:cNvPr id="15369" name="Group 21"/>
            <p:cNvGrpSpPr>
              <a:grpSpLocks/>
            </p:cNvGrpSpPr>
            <p:nvPr/>
          </p:nvGrpSpPr>
          <p:grpSpPr bwMode="auto">
            <a:xfrm>
              <a:off x="476" y="391"/>
              <a:ext cx="4354" cy="3584"/>
              <a:chOff x="476" y="391"/>
              <a:chExt cx="4354" cy="3584"/>
            </a:xfrm>
          </p:grpSpPr>
          <p:grpSp>
            <p:nvGrpSpPr>
              <p:cNvPr id="15370" name="Group 18"/>
              <p:cNvGrpSpPr>
                <a:grpSpLocks/>
              </p:cNvGrpSpPr>
              <p:nvPr/>
            </p:nvGrpSpPr>
            <p:grpSpPr bwMode="auto">
              <a:xfrm>
                <a:off x="476" y="618"/>
                <a:ext cx="4354" cy="3357"/>
                <a:chOff x="1928" y="1207"/>
                <a:chExt cx="2948" cy="2813"/>
              </a:xfrm>
            </p:grpSpPr>
            <p:sp>
              <p:nvSpPr>
                <p:cNvPr id="15372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973" y="3067"/>
                  <a:ext cx="0" cy="953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ru-RU"/>
                </a:p>
              </p:txBody>
            </p:sp>
            <p:sp>
              <p:nvSpPr>
                <p:cNvPr id="15373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787" y="1207"/>
                  <a:ext cx="0" cy="953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ru-RU"/>
                </a:p>
              </p:txBody>
            </p:sp>
            <p:sp>
              <p:nvSpPr>
                <p:cNvPr id="15374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83" y="2160"/>
                  <a:ext cx="0" cy="953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ru-RU"/>
                </a:p>
              </p:txBody>
            </p:sp>
            <p:sp>
              <p:nvSpPr>
                <p:cNvPr id="15375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1928" y="3067"/>
                  <a:ext cx="952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ru-RU"/>
                </a:p>
              </p:txBody>
            </p:sp>
            <p:sp>
              <p:nvSpPr>
                <p:cNvPr id="15376" name="Line 13"/>
                <p:cNvSpPr>
                  <a:spLocks noChangeShapeType="1"/>
                </p:cNvSpPr>
                <p:nvPr/>
              </p:nvSpPr>
              <p:spPr bwMode="auto">
                <a:xfrm flipH="1" flipV="1">
                  <a:off x="2880" y="2147"/>
                  <a:ext cx="907" cy="13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ru-RU"/>
                </a:p>
              </p:txBody>
            </p:sp>
            <p:sp>
              <p:nvSpPr>
                <p:cNvPr id="15377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787" y="1207"/>
                  <a:ext cx="1089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ru-RU"/>
                </a:p>
              </p:txBody>
            </p:sp>
          </p:grpSp>
          <p:sp>
            <p:nvSpPr>
              <p:cNvPr id="15371" name="Line 20"/>
              <p:cNvSpPr>
                <a:spLocks noChangeShapeType="1"/>
              </p:cNvSpPr>
              <p:nvPr/>
            </p:nvSpPr>
            <p:spPr bwMode="auto">
              <a:xfrm flipV="1">
                <a:off x="612" y="391"/>
                <a:ext cx="2268" cy="23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 type="oval" w="med" len="med"/>
                <a:tailEnd type="arrow" w="med" len="med"/>
              </a:ln>
            </p:spPr>
            <p:txBody>
              <a:bodyPr anchor="ctr" anchorCtr="1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Слова есть в русской речи,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Не очень-то внешне похожие,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Но полномочия на них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Поровну возложены.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И подчеркнуть в строке их нужно одинаково,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И между ними правильно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Должны расставит знаки мы.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Шагают вереницею они за словом главным,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Оно ими командует и за собой их тянет.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Наверное, вы поняли,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Слова те благородные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Все называют в языке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Конечно…</a:t>
            </a:r>
          </a:p>
        </p:txBody>
      </p:sp>
      <p:pic>
        <p:nvPicPr>
          <p:cNvPr id="16386" name="Picture 4" descr="3MVCAVPUE1SCAFYZFZUCAO4EY42CA97BGZACADHTE01CA95BJA3CA8Z287JCAIIFL3BCA6NB8EXCA6JLJNJCAYURF6PCAGGMD9HCALANFHUCADJHOALCAU335FQCA0BLFKCCADCXRKPCA5X5Y6SCA2R8FV9"/>
          <p:cNvPicPr>
            <a:picLocks noChangeAspect="1" noChangeArrowheads="1"/>
          </p:cNvPicPr>
          <p:nvPr/>
        </p:nvPicPr>
        <p:blipFill>
          <a:blip r:embed="rId2"/>
          <a:srcRect l="15762" t="19919"/>
          <a:stretch>
            <a:fillRect/>
          </a:stretch>
        </p:blipFill>
        <p:spPr bwMode="auto">
          <a:xfrm>
            <a:off x="7667625" y="5157788"/>
            <a:ext cx="1331913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WordArt 5"/>
          <p:cNvSpPr>
            <a:spLocks noChangeArrowheads="1" noChangeShapeType="1" noTextEdit="1"/>
          </p:cNvSpPr>
          <p:nvPr/>
        </p:nvSpPr>
        <p:spPr bwMode="auto">
          <a:xfrm>
            <a:off x="468313" y="1916113"/>
            <a:ext cx="8064500" cy="273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94901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ОДНОРОДНЫЕ</a:t>
            </a:r>
          </a:p>
          <a:p>
            <a:pPr algn="ctr"/>
            <a:r>
              <a:rPr lang="ru-RU" sz="3600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>
                    <a:alpha val="94901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ЧЛЕНЫ ПРЕДЛОЖЕНИЯ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endParaRPr lang="ru-RU" smtClean="0">
              <a:effectLst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68313" y="404813"/>
            <a:ext cx="8207375" cy="6192837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4716463" y="404813"/>
            <a:ext cx="0" cy="619283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900113" y="1196975"/>
            <a:ext cx="77041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1116013" y="549275"/>
            <a:ext cx="3384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Что надо знать</a:t>
            </a: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4859338" y="549275"/>
            <a:ext cx="3673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Что надо уметь</a:t>
            </a: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611188" y="1484313"/>
            <a:ext cx="3817937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3000" b="1">
                <a:solidFill>
                  <a:schemeClr val="tx1"/>
                </a:solidFill>
                <a:latin typeface="Script MT Bold" pitchFamily="66" charset="0"/>
              </a:rPr>
              <a:t>Что называется однородными членами предложения.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3000" b="1">
                <a:solidFill>
                  <a:schemeClr val="tx1"/>
                </a:solidFill>
                <a:latin typeface="Script MT Bold" pitchFamily="66" charset="0"/>
              </a:rPr>
              <a:t>Признаки  однородных членов предложения</a:t>
            </a:r>
            <a:endParaRPr lang="ru-RU" sz="3000">
              <a:solidFill>
                <a:schemeClr val="tx1"/>
              </a:solidFill>
              <a:latin typeface="Script MT Bold" pitchFamily="66" charset="0"/>
            </a:endParaRP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4859338" y="1196975"/>
            <a:ext cx="381635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3000" b="1">
                <a:solidFill>
                  <a:schemeClr val="tx1"/>
                </a:solidFill>
                <a:latin typeface="Script MT Bold" pitchFamily="66" charset="0"/>
              </a:rPr>
              <a:t>Находить в тексте  однородные члены предложения</a:t>
            </a:r>
          </a:p>
          <a:p>
            <a:pPr marL="342900" indent="-342900">
              <a:buFontTx/>
              <a:buAutoNum type="arabicPeriod"/>
            </a:pPr>
            <a:r>
              <a:rPr lang="ru-RU" sz="3000" b="1">
                <a:solidFill>
                  <a:schemeClr val="tx1"/>
                </a:solidFill>
                <a:latin typeface="Script MT Bold" pitchFamily="66" charset="0"/>
              </a:rPr>
              <a:t>Правильно расставлять знаки препинания.</a:t>
            </a:r>
          </a:p>
          <a:p>
            <a:pPr marL="342900" indent="-342900">
              <a:buFontTx/>
              <a:buAutoNum type="arabicPeriod"/>
            </a:pPr>
            <a:r>
              <a:rPr lang="ru-RU" sz="3000" b="1">
                <a:solidFill>
                  <a:schemeClr val="tx1"/>
                </a:solidFill>
                <a:latin typeface="Script MT Bold" pitchFamily="66" charset="0"/>
              </a:rPr>
              <a:t>Употреблять в своей речи. </a:t>
            </a:r>
          </a:p>
          <a:p>
            <a:pPr marL="342900" indent="-342900"/>
            <a:endParaRPr lang="ru-RU" sz="3000" b="1">
              <a:solidFill>
                <a:schemeClr val="tx1"/>
              </a:solidFill>
              <a:latin typeface="Script MT Bold" pitchFamily="66" charset="0"/>
            </a:endParaRP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>
            <a:off x="468313" y="1196975"/>
            <a:ext cx="15827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8532813" y="1196975"/>
            <a:ext cx="142875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43" name="Picture 13" descr="¦¬¦-TЖ¦-¦- ¦+TГ¦-¦-TОTЙ¦¬¦¦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1525" y="3617913"/>
            <a:ext cx="252095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>
                <a:solidFill>
                  <a:srgbClr val="FF0000"/>
                </a:solidFill>
              </a:rPr>
              <a:t>Однородные члены предложения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42350" cy="496887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Какие члены предложения называются однородными? </a:t>
            </a:r>
          </a:p>
          <a:p>
            <a:pPr eaLnBrk="1" hangingPunct="1">
              <a:defRPr/>
            </a:pPr>
            <a:r>
              <a:rPr lang="ru-RU" b="1" dirty="0" smtClean="0"/>
              <a:t>Какие члены предложения могут быть однородными?</a:t>
            </a:r>
          </a:p>
          <a:p>
            <a:pPr eaLnBrk="1" hangingPunct="1">
              <a:defRPr/>
            </a:pPr>
            <a:r>
              <a:rPr lang="ru-RU" b="1" dirty="0" smtClean="0"/>
              <a:t>Какие знаки препинания ставятся между однородными членами предложения?</a:t>
            </a:r>
          </a:p>
          <a:p>
            <a:pPr eaLnBrk="1" hangingPunct="1">
              <a:defRPr/>
            </a:pPr>
            <a:r>
              <a:rPr lang="ru-RU" b="1" dirty="0" smtClean="0"/>
              <a:t>С какой интонацией произносятся однородные члены предложения?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8324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800" dirty="0" smtClean="0">
                <a:effectLst/>
              </a:rPr>
              <a:t>   </a:t>
            </a:r>
            <a:r>
              <a:rPr lang="ru-RU" b="1" i="1" u="sng" dirty="0" smtClean="0"/>
              <a:t>Однородные члены</a:t>
            </a:r>
            <a:r>
              <a:rPr lang="ru-RU" b="1" i="1" dirty="0" smtClean="0"/>
              <a:t> предложения отвечают на один и тот же вопрос.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b="1" i="1" dirty="0" smtClean="0"/>
              <a:t>Относятся к одному и тому же члену предложения.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b="1" i="1" dirty="0" smtClean="0"/>
              <a:t>   </a:t>
            </a:r>
            <a:r>
              <a:rPr lang="ru-RU" b="1" i="1" u="sng" dirty="0" smtClean="0"/>
              <a:t>Однородные члены</a:t>
            </a:r>
            <a:r>
              <a:rPr lang="ru-RU" b="1" i="1" dirty="0" smtClean="0"/>
              <a:t> не зависят друг от друга.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b="1" i="1" dirty="0" smtClean="0"/>
              <a:t>   Они произносятся с интонацией перечисления.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b="1" i="1" dirty="0" smtClean="0"/>
              <a:t>   Однородными могут быть как главные, так и второстепенные члены предложения.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447088" cy="6408737"/>
          </a:xfrm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ru-RU" dirty="0" smtClean="0">
                <a:effectLst/>
              </a:rPr>
              <a:t>   </a:t>
            </a:r>
            <a:r>
              <a:rPr lang="ru-RU" b="1" i="1" u="sng" dirty="0" smtClean="0">
                <a:solidFill>
                  <a:srgbClr val="FF6600"/>
                </a:solidFill>
                <a:effectLst/>
              </a:rPr>
              <a:t>Схемы соединения и разделения однородных членов предложения</a:t>
            </a:r>
          </a:p>
          <a:p>
            <a:pPr marL="609600" indent="-609600" algn="ctr">
              <a:buFont typeface="Wingdings" pitchFamily="2" charset="2"/>
              <a:buNone/>
            </a:pPr>
            <a:endParaRPr lang="ru-RU" b="1" i="1" u="sng" dirty="0" smtClean="0">
              <a:solidFill>
                <a:srgbClr val="FF6600"/>
              </a:solidFill>
              <a:effectLst/>
            </a:endParaRPr>
          </a:p>
          <a:p>
            <a:pPr marL="609600" indent="-609600">
              <a:buClr>
                <a:srgbClr val="FF6600"/>
              </a:buClr>
              <a:buFontTx/>
              <a:buAutoNum type="arabicPeriod"/>
            </a:pPr>
            <a:r>
              <a:rPr lang="ru-RU" sz="5400" dirty="0" smtClean="0">
                <a:effectLst/>
              </a:rPr>
              <a:t>О, О. </a:t>
            </a:r>
          </a:p>
          <a:p>
            <a:pPr marL="609600" indent="-609600">
              <a:buClr>
                <a:srgbClr val="FF6600"/>
              </a:buClr>
              <a:buFontTx/>
              <a:buAutoNum type="arabicPeriod"/>
            </a:pPr>
            <a:r>
              <a:rPr lang="ru-RU" sz="5400" dirty="0" smtClean="0">
                <a:effectLst/>
              </a:rPr>
              <a:t>О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effectLst/>
              </a:rPr>
              <a:t>и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effectLst/>
              </a:rPr>
              <a:t>О.</a:t>
            </a:r>
          </a:p>
          <a:p>
            <a:pPr marL="609600" indent="-609600">
              <a:buClr>
                <a:srgbClr val="FF6600"/>
              </a:buClr>
              <a:buFontTx/>
              <a:buAutoNum type="arabicPeriod"/>
            </a:pPr>
            <a:r>
              <a:rPr lang="ru-RU" sz="5400" dirty="0" smtClean="0">
                <a:effectLst/>
              </a:rPr>
              <a:t>О,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effectLst/>
              </a:rPr>
              <a:t>а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effectLst/>
              </a:rPr>
              <a:t>О.</a:t>
            </a:r>
            <a:r>
              <a:rPr lang="ru-RU" dirty="0" smtClean="0">
                <a:effectLst/>
              </a:rPr>
              <a:t>  </a:t>
            </a:r>
            <a:r>
              <a:rPr lang="ru-RU" b="1" dirty="0" smtClean="0">
                <a:effectLst/>
              </a:rPr>
              <a:t>(могут употребляться союзы</a:t>
            </a:r>
            <a:r>
              <a:rPr lang="ru-RU" b="1" dirty="0" smtClean="0">
                <a:solidFill>
                  <a:srgbClr val="0000FF"/>
                </a:solidFill>
                <a:effectLst/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  <a:effectLst/>
              </a:rPr>
              <a:t>но, да</a:t>
            </a:r>
            <a:r>
              <a:rPr lang="en-US" b="1" dirty="0" smtClean="0">
                <a:effectLst/>
              </a:rPr>
              <a:t>)</a:t>
            </a:r>
            <a:r>
              <a:rPr lang="ru-RU" b="1" dirty="0" smtClean="0">
                <a:solidFill>
                  <a:srgbClr val="0000FF"/>
                </a:solidFill>
                <a:effectLst/>
              </a:rPr>
              <a:t> </a:t>
            </a:r>
          </a:p>
          <a:p>
            <a:pPr marL="609600" indent="-609600">
              <a:buClr>
                <a:srgbClr val="FF6600"/>
              </a:buClr>
              <a:buFontTx/>
              <a:buAutoNum type="arabicPeriod"/>
            </a:pPr>
            <a:r>
              <a:rPr lang="ru-RU" sz="5400" dirty="0" smtClean="0">
                <a:solidFill>
                  <a:srgbClr val="FF0000"/>
                </a:solidFill>
                <a:effectLst/>
              </a:rPr>
              <a:t>и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effectLst/>
              </a:rPr>
              <a:t>О,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effectLst/>
              </a:rPr>
              <a:t>и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effectLst/>
              </a:rPr>
              <a:t>О,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effectLst/>
              </a:rPr>
              <a:t>и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effectLst/>
              </a:rPr>
              <a:t>О,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effectLst/>
              </a:rPr>
              <a:t>и</a:t>
            </a:r>
            <a:r>
              <a:rPr lang="ru-RU" sz="5400" dirty="0" smtClean="0">
                <a:solidFill>
                  <a:srgbClr val="0000FF"/>
                </a:solidFill>
                <a:effectLst/>
              </a:rPr>
              <a:t> </a:t>
            </a:r>
            <a:r>
              <a:rPr lang="ru-RU" sz="5400" dirty="0" smtClean="0">
                <a:effectLst/>
              </a:rPr>
              <a:t>О.</a:t>
            </a:r>
            <a:endParaRPr lang="ru-RU" sz="5400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927</TotalTime>
  <Words>457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Круги</vt:lpstr>
      <vt:lpstr>Прозвенел звонок веселый: начинается урок! На гостей все посмотрели, поздоровались и сели.</vt:lpstr>
      <vt:lpstr>Словарно-орфографическая работа</vt:lpstr>
      <vt:lpstr>Слайд 3</vt:lpstr>
      <vt:lpstr>Слайд 4</vt:lpstr>
      <vt:lpstr>Слайд 5</vt:lpstr>
      <vt:lpstr>Слайд 6</vt:lpstr>
      <vt:lpstr>Однородные члены предложения</vt:lpstr>
      <vt:lpstr>Слайд 8</vt:lpstr>
      <vt:lpstr>Слайд 9</vt:lpstr>
      <vt:lpstr>Слайд 10</vt:lpstr>
      <vt:lpstr>Задание</vt:lpstr>
      <vt:lpstr>Слайд 12</vt:lpstr>
      <vt:lpstr>Задание. </vt:lpstr>
      <vt:lpstr>Домашнее задание:</vt:lpstr>
      <vt:lpstr>СЕГОДНЯ НА УРОКЕ:</vt:lpstr>
      <vt:lpstr>Ключ для проверки теста</vt:lpstr>
      <vt:lpstr>Слайд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Здравствуй, мир! Это я, А вокруг страна моя! Солнце в небесах горит, И у ног земля лежит! Там леса, и тут поля, Здесь друзья, и здесь друзья! Я легко к земле нагнусь,  К каждой травке прикоснусь, Влево, вправо повернусь, По округе пробегусь. Стал я бодрый и весёлый, Здравствуй же, родная школа! Здравствуй же, страна моя! Здравствуй, мир! Проснулся я!</dc:title>
  <dc:creator>Xenya</dc:creator>
  <cp:lastModifiedBy>1</cp:lastModifiedBy>
  <cp:revision>24</cp:revision>
  <dcterms:created xsi:type="dcterms:W3CDTF">2009-10-11T05:54:50Z</dcterms:created>
  <dcterms:modified xsi:type="dcterms:W3CDTF">2011-12-13T21:57:02Z</dcterms:modified>
</cp:coreProperties>
</file>