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9" r:id="rId2"/>
    <p:sldId id="277" r:id="rId3"/>
    <p:sldId id="270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85" r:id="rId16"/>
    <p:sldId id="272" r:id="rId17"/>
    <p:sldId id="282" r:id="rId18"/>
    <p:sldId id="273" r:id="rId19"/>
    <p:sldId id="280" r:id="rId20"/>
    <p:sldId id="274" r:id="rId21"/>
    <p:sldId id="278" r:id="rId22"/>
    <p:sldId id="283" r:id="rId23"/>
  </p:sldIdLst>
  <p:sldSz cx="9144000" cy="6858000" type="screen4x3"/>
  <p:notesSz cx="6858000" cy="971073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0" autoAdjust="0"/>
    <p:restoredTop sz="94660"/>
  </p:normalViewPr>
  <p:slideViewPr>
    <p:cSldViewPr>
      <p:cViewPr>
        <p:scale>
          <a:sx n="57" d="100"/>
          <a:sy n="57" d="100"/>
        </p:scale>
        <p:origin x="-173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919B0-433F-4D35-8B98-07105A75CA9C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EC19F65C-619E-4D1F-98CB-2A1978D48D79}">
      <dgm:prSet phldrT="[Текст]" custT="1"/>
      <dgm:spPr/>
      <dgm:t>
        <a:bodyPr/>
        <a:lstStyle/>
        <a:p>
          <a:r>
            <a:rPr lang="ru-RU" sz="1600" b="1" dirty="0" smtClean="0"/>
            <a:t>Факультатив «Умники и умницы» </a:t>
          </a:r>
          <a:endParaRPr lang="ru-RU" sz="1600" b="1" dirty="0"/>
        </a:p>
      </dgm:t>
    </dgm:pt>
    <dgm:pt modelId="{E7FC6FF1-6872-4E00-A550-382831C1373D}" type="parTrans" cxnId="{221BCC67-9FF3-4E3B-8582-E66528774E77}">
      <dgm:prSet/>
      <dgm:spPr/>
      <dgm:t>
        <a:bodyPr/>
        <a:lstStyle/>
        <a:p>
          <a:endParaRPr lang="ru-RU"/>
        </a:p>
      </dgm:t>
    </dgm:pt>
    <dgm:pt modelId="{2FE8584F-6042-4A17-A926-1369892CD4DB}" type="sibTrans" cxnId="{221BCC67-9FF3-4E3B-8582-E66528774E77}">
      <dgm:prSet/>
      <dgm:spPr/>
      <dgm:t>
        <a:bodyPr/>
        <a:lstStyle/>
        <a:p>
          <a:endParaRPr lang="ru-RU"/>
        </a:p>
      </dgm:t>
    </dgm:pt>
    <dgm:pt modelId="{DD5A7956-BC07-43C0-B920-1C77AF680E82}">
      <dgm:prSet phldrT="[Текст]" custT="1"/>
      <dgm:spPr/>
      <dgm:t>
        <a:bodyPr/>
        <a:lstStyle/>
        <a:p>
          <a:r>
            <a:rPr lang="ru-RU" sz="1600" b="1" dirty="0" smtClean="0"/>
            <a:t>Кружок «Моя малая Родина»</a:t>
          </a:r>
          <a:endParaRPr lang="ru-RU" sz="1600" b="1" dirty="0"/>
        </a:p>
      </dgm:t>
    </dgm:pt>
    <dgm:pt modelId="{6CC5BE6D-453E-4666-A04E-3CA2FEC1283E}" type="parTrans" cxnId="{6C8ACDF9-D150-44FC-88DD-498A3F1FD925}">
      <dgm:prSet/>
      <dgm:spPr/>
      <dgm:t>
        <a:bodyPr/>
        <a:lstStyle/>
        <a:p>
          <a:endParaRPr lang="ru-RU"/>
        </a:p>
      </dgm:t>
    </dgm:pt>
    <dgm:pt modelId="{04B0F25F-8EFC-4F23-A360-C37B1421D8FC}" type="sibTrans" cxnId="{6C8ACDF9-D150-44FC-88DD-498A3F1FD925}">
      <dgm:prSet/>
      <dgm:spPr/>
      <dgm:t>
        <a:bodyPr/>
        <a:lstStyle/>
        <a:p>
          <a:endParaRPr lang="ru-RU"/>
        </a:p>
      </dgm:t>
    </dgm:pt>
    <dgm:pt modelId="{CE3C5A90-E645-42B8-A494-BB0C062F5AEA}">
      <dgm:prSet phldrT="[Текст]" custT="1"/>
      <dgm:spPr/>
      <dgm:t>
        <a:bodyPr/>
        <a:lstStyle/>
        <a:p>
          <a:r>
            <a:rPr lang="ru-RU" sz="1600" b="1" dirty="0" smtClean="0"/>
            <a:t>Секция «Юный олимпиец»</a:t>
          </a:r>
          <a:endParaRPr lang="ru-RU" sz="1600" b="1" dirty="0"/>
        </a:p>
      </dgm:t>
    </dgm:pt>
    <dgm:pt modelId="{7F06C0D2-D890-47B7-A82B-DD1AC1B2186F}" type="parTrans" cxnId="{27B1A775-E6D3-4026-81F5-01BFE22632BE}">
      <dgm:prSet/>
      <dgm:spPr/>
      <dgm:t>
        <a:bodyPr/>
        <a:lstStyle/>
        <a:p>
          <a:endParaRPr lang="ru-RU"/>
        </a:p>
      </dgm:t>
    </dgm:pt>
    <dgm:pt modelId="{2758723B-753E-404D-B9B1-D2F2C1713F45}" type="sibTrans" cxnId="{27B1A775-E6D3-4026-81F5-01BFE22632BE}">
      <dgm:prSet/>
      <dgm:spPr/>
      <dgm:t>
        <a:bodyPr/>
        <a:lstStyle/>
        <a:p>
          <a:endParaRPr lang="ru-RU"/>
        </a:p>
      </dgm:t>
    </dgm:pt>
    <dgm:pt modelId="{AD016A86-2111-457A-9061-FB011D335F75}">
      <dgm:prSet custT="1"/>
      <dgm:spPr/>
      <dgm:t>
        <a:bodyPr/>
        <a:lstStyle/>
        <a:p>
          <a:r>
            <a:rPr lang="ru-RU" sz="1400" dirty="0" smtClean="0"/>
            <a:t>Кружок «Святая Русь – драгоценная ноша российской культуры»</a:t>
          </a:r>
          <a:endParaRPr lang="ru-RU" sz="1400" dirty="0"/>
        </a:p>
      </dgm:t>
    </dgm:pt>
    <dgm:pt modelId="{81CCF6B7-DDD4-47F3-941F-C1E52B232A47}" type="parTrans" cxnId="{7282EDA0-2089-431C-A0F1-26C4D8BA8894}">
      <dgm:prSet/>
      <dgm:spPr/>
      <dgm:t>
        <a:bodyPr/>
        <a:lstStyle/>
        <a:p>
          <a:endParaRPr lang="ru-RU"/>
        </a:p>
      </dgm:t>
    </dgm:pt>
    <dgm:pt modelId="{F5A26AAD-5BB3-493C-99D9-A9870097B325}" type="sibTrans" cxnId="{7282EDA0-2089-431C-A0F1-26C4D8BA8894}">
      <dgm:prSet/>
      <dgm:spPr/>
      <dgm:t>
        <a:bodyPr/>
        <a:lstStyle/>
        <a:p>
          <a:endParaRPr lang="ru-RU"/>
        </a:p>
      </dgm:t>
    </dgm:pt>
    <dgm:pt modelId="{B1C638C3-8C05-4C33-8642-BF24A645C0E3}">
      <dgm:prSet custT="1"/>
      <dgm:spPr/>
      <dgm:t>
        <a:bodyPr/>
        <a:lstStyle/>
        <a:p>
          <a:r>
            <a:rPr lang="ru-RU" sz="1600" dirty="0" smtClean="0"/>
            <a:t>Студия «Музыкальная капель»</a:t>
          </a:r>
          <a:endParaRPr lang="ru-RU" sz="1600" dirty="0"/>
        </a:p>
      </dgm:t>
    </dgm:pt>
    <dgm:pt modelId="{AAFBC8BC-91B7-46A7-8B8F-CB9B2F85A06A}" type="parTrans" cxnId="{54F77AC3-3EFB-4502-A0B0-41A3A9ED5F99}">
      <dgm:prSet/>
      <dgm:spPr/>
      <dgm:t>
        <a:bodyPr/>
        <a:lstStyle/>
        <a:p>
          <a:endParaRPr lang="ru-RU"/>
        </a:p>
      </dgm:t>
    </dgm:pt>
    <dgm:pt modelId="{D60524D3-5364-4A76-8C80-476B3A799FF5}" type="sibTrans" cxnId="{54F77AC3-3EFB-4502-A0B0-41A3A9ED5F99}">
      <dgm:prSet/>
      <dgm:spPr/>
      <dgm:t>
        <a:bodyPr/>
        <a:lstStyle/>
        <a:p>
          <a:endParaRPr lang="ru-RU"/>
        </a:p>
      </dgm:t>
    </dgm:pt>
    <dgm:pt modelId="{D3B12221-8C67-4F13-AB74-EE49CCB8CD2A}">
      <dgm:prSet custT="1"/>
      <dgm:spPr/>
      <dgm:t>
        <a:bodyPr/>
        <a:lstStyle/>
        <a:p>
          <a:r>
            <a:rPr lang="ru-RU" sz="1600" dirty="0" smtClean="0"/>
            <a:t>Кружок  «Я – школьник»</a:t>
          </a:r>
          <a:endParaRPr lang="ru-RU" sz="1600" dirty="0"/>
        </a:p>
      </dgm:t>
    </dgm:pt>
    <dgm:pt modelId="{557FB56C-3C49-4416-833D-12318154EE6B}" type="parTrans" cxnId="{5C767ED2-F046-4386-9B92-FBA4E860D2EF}">
      <dgm:prSet/>
      <dgm:spPr/>
      <dgm:t>
        <a:bodyPr/>
        <a:lstStyle/>
        <a:p>
          <a:endParaRPr lang="ru-RU"/>
        </a:p>
      </dgm:t>
    </dgm:pt>
    <dgm:pt modelId="{285229B7-12D6-4053-9957-C94C99AE29A4}" type="sibTrans" cxnId="{5C767ED2-F046-4386-9B92-FBA4E860D2EF}">
      <dgm:prSet/>
      <dgm:spPr/>
      <dgm:t>
        <a:bodyPr/>
        <a:lstStyle/>
        <a:p>
          <a:endParaRPr lang="ru-RU"/>
        </a:p>
      </dgm:t>
    </dgm:pt>
    <dgm:pt modelId="{CCD10A38-A448-493B-81F5-597556487726}" type="pres">
      <dgm:prSet presAssocID="{692919B0-433F-4D35-8B98-07105A75CA9C}" presName="compositeShape" presStyleCnt="0">
        <dgm:presLayoutVars>
          <dgm:dir/>
          <dgm:resizeHandles/>
        </dgm:presLayoutVars>
      </dgm:prSet>
      <dgm:spPr/>
    </dgm:pt>
    <dgm:pt modelId="{790FEC1C-F86D-4263-91A9-2504F13124DD}" type="pres">
      <dgm:prSet presAssocID="{692919B0-433F-4D35-8B98-07105A75CA9C}" presName="pyramid" presStyleLbl="node1" presStyleIdx="0" presStyleCnt="1" custLinFactNeighborX="-1997" custLinFactNeighborY="7215"/>
      <dgm:spPr/>
    </dgm:pt>
    <dgm:pt modelId="{77E8DC95-E90B-49BA-AE2F-2234D7B2C066}" type="pres">
      <dgm:prSet presAssocID="{692919B0-433F-4D35-8B98-07105A75CA9C}" presName="theList" presStyleCnt="0"/>
      <dgm:spPr/>
    </dgm:pt>
    <dgm:pt modelId="{05E40233-2966-4C10-9C40-EED642442C98}" type="pres">
      <dgm:prSet presAssocID="{EC19F65C-619E-4D1F-98CB-2A1978D48D79}" presName="aNode" presStyleLbl="fgAcc1" presStyleIdx="0" presStyleCnt="6" custLinFactY="-34167" custLinFactNeighborX="-102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31716-0504-49EF-A79B-BDF2CD4DB91E}" type="pres">
      <dgm:prSet presAssocID="{EC19F65C-619E-4D1F-98CB-2A1978D48D79}" presName="aSpace" presStyleCnt="0"/>
      <dgm:spPr/>
    </dgm:pt>
    <dgm:pt modelId="{7A3649B3-857E-4782-AF6A-D0FB2C158C6B}" type="pres">
      <dgm:prSet presAssocID="{DD5A7956-BC07-43C0-B920-1C77AF680E82}" presName="aNode" presStyleLbl="fgAcc1" presStyleIdx="1" presStyleCnt="6" custLinFactY="-31841" custLinFactNeighborX="-79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9EDA5-9DA3-4CCF-8237-B92F2F5B5099}" type="pres">
      <dgm:prSet presAssocID="{DD5A7956-BC07-43C0-B920-1C77AF680E82}" presName="aSpace" presStyleCnt="0"/>
      <dgm:spPr/>
    </dgm:pt>
    <dgm:pt modelId="{6061D0FE-0F58-44F3-979A-CC1EE9B2A7DB}" type="pres">
      <dgm:prSet presAssocID="{CE3C5A90-E645-42B8-A494-BB0C062F5AEA}" presName="aNode" presStyleLbl="fgAcc1" presStyleIdx="2" presStyleCnt="6" custLinFactY="-29516" custLinFactNeighborX="-33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5AA9-6DB6-4DB4-A5B4-3CBFA7F5A411}" type="pres">
      <dgm:prSet presAssocID="{CE3C5A90-E645-42B8-A494-BB0C062F5AEA}" presName="aSpace" presStyleCnt="0"/>
      <dgm:spPr/>
    </dgm:pt>
    <dgm:pt modelId="{465EB71E-6B89-4EBD-BEA1-66A96F1D5EA7}" type="pres">
      <dgm:prSet presAssocID="{AD016A86-2111-457A-9061-FB011D335F75}" presName="aNode" presStyleLbl="fgAcc1" presStyleIdx="3" presStyleCnt="6" custLinFactY="-27190" custLinFactNeighborX="13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6024-3C7C-4C7F-B4F2-E84986DFB376}" type="pres">
      <dgm:prSet presAssocID="{AD016A86-2111-457A-9061-FB011D335F75}" presName="aSpace" presStyleCnt="0"/>
      <dgm:spPr/>
    </dgm:pt>
    <dgm:pt modelId="{62EAA4BD-068B-410B-8F67-3F9EF31DF807}" type="pres">
      <dgm:prSet presAssocID="{B1C638C3-8C05-4C33-8642-BF24A645C0E3}" presName="aNode" presStyleLbl="fgAcc1" presStyleIdx="4" presStyleCnt="6" custLinFactY="-12106" custLinFactNeighborX="82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3432-4561-4CB1-B90D-E4274334865C}" type="pres">
      <dgm:prSet presAssocID="{B1C638C3-8C05-4C33-8642-BF24A645C0E3}" presName="aSpace" presStyleCnt="0"/>
      <dgm:spPr/>
    </dgm:pt>
    <dgm:pt modelId="{F2CB00B0-1883-4DA7-8B33-DBB55CF9D5DA}" type="pres">
      <dgm:prSet presAssocID="{D3B12221-8C67-4F13-AB74-EE49CCB8CD2A}" presName="aNode" presStyleLbl="fgAcc1" presStyleIdx="5" presStyleCnt="6" custLinFactNeighborX="12914" custLinFactNeighborY="-49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99C39-3161-4766-80D3-5B9316E0A3E6}" type="pres">
      <dgm:prSet presAssocID="{D3B12221-8C67-4F13-AB74-EE49CCB8CD2A}" presName="aSpace" presStyleCnt="0"/>
      <dgm:spPr/>
    </dgm:pt>
  </dgm:ptLst>
  <dgm:cxnLst>
    <dgm:cxn modelId="{6C8ACDF9-D150-44FC-88DD-498A3F1FD925}" srcId="{692919B0-433F-4D35-8B98-07105A75CA9C}" destId="{DD5A7956-BC07-43C0-B920-1C77AF680E82}" srcOrd="1" destOrd="0" parTransId="{6CC5BE6D-453E-4666-A04E-3CA2FEC1283E}" sibTransId="{04B0F25F-8EFC-4F23-A360-C37B1421D8FC}"/>
    <dgm:cxn modelId="{221BCC67-9FF3-4E3B-8582-E66528774E77}" srcId="{692919B0-433F-4D35-8B98-07105A75CA9C}" destId="{EC19F65C-619E-4D1F-98CB-2A1978D48D79}" srcOrd="0" destOrd="0" parTransId="{E7FC6FF1-6872-4E00-A550-382831C1373D}" sibTransId="{2FE8584F-6042-4A17-A926-1369892CD4DB}"/>
    <dgm:cxn modelId="{95E3AF25-4A13-4171-A6A1-9140B057084E}" type="presOf" srcId="{D3B12221-8C67-4F13-AB74-EE49CCB8CD2A}" destId="{F2CB00B0-1883-4DA7-8B33-DBB55CF9D5DA}" srcOrd="0" destOrd="0" presId="urn:microsoft.com/office/officeart/2005/8/layout/pyramid2"/>
    <dgm:cxn modelId="{27B1A775-E6D3-4026-81F5-01BFE22632BE}" srcId="{692919B0-433F-4D35-8B98-07105A75CA9C}" destId="{CE3C5A90-E645-42B8-A494-BB0C062F5AEA}" srcOrd="2" destOrd="0" parTransId="{7F06C0D2-D890-47B7-A82B-DD1AC1B2186F}" sibTransId="{2758723B-753E-404D-B9B1-D2F2C1713F45}"/>
    <dgm:cxn modelId="{54F77AC3-3EFB-4502-A0B0-41A3A9ED5F99}" srcId="{692919B0-433F-4D35-8B98-07105A75CA9C}" destId="{B1C638C3-8C05-4C33-8642-BF24A645C0E3}" srcOrd="4" destOrd="0" parTransId="{AAFBC8BC-91B7-46A7-8B8F-CB9B2F85A06A}" sibTransId="{D60524D3-5364-4A76-8C80-476B3A799FF5}"/>
    <dgm:cxn modelId="{58962087-BDCB-4A55-9AEC-A961C6C9E2C1}" type="presOf" srcId="{DD5A7956-BC07-43C0-B920-1C77AF680E82}" destId="{7A3649B3-857E-4782-AF6A-D0FB2C158C6B}" srcOrd="0" destOrd="0" presId="urn:microsoft.com/office/officeart/2005/8/layout/pyramid2"/>
    <dgm:cxn modelId="{812A2ABC-ED03-4875-97C2-DC6407383EB8}" type="presOf" srcId="{692919B0-433F-4D35-8B98-07105A75CA9C}" destId="{CCD10A38-A448-493B-81F5-597556487726}" srcOrd="0" destOrd="0" presId="urn:microsoft.com/office/officeart/2005/8/layout/pyramid2"/>
    <dgm:cxn modelId="{315EF7DF-3870-4FA4-83FC-EE77150C9C8C}" type="presOf" srcId="{B1C638C3-8C05-4C33-8642-BF24A645C0E3}" destId="{62EAA4BD-068B-410B-8F67-3F9EF31DF807}" srcOrd="0" destOrd="0" presId="urn:microsoft.com/office/officeart/2005/8/layout/pyramid2"/>
    <dgm:cxn modelId="{65446E06-1538-417A-A1CC-5A00842EC199}" type="presOf" srcId="{AD016A86-2111-457A-9061-FB011D335F75}" destId="{465EB71E-6B89-4EBD-BEA1-66A96F1D5EA7}" srcOrd="0" destOrd="0" presId="urn:microsoft.com/office/officeart/2005/8/layout/pyramid2"/>
    <dgm:cxn modelId="{7282EDA0-2089-431C-A0F1-26C4D8BA8894}" srcId="{692919B0-433F-4D35-8B98-07105A75CA9C}" destId="{AD016A86-2111-457A-9061-FB011D335F75}" srcOrd="3" destOrd="0" parTransId="{81CCF6B7-DDD4-47F3-941F-C1E52B232A47}" sibTransId="{F5A26AAD-5BB3-493C-99D9-A9870097B325}"/>
    <dgm:cxn modelId="{D5F32FAE-A4AF-4B2D-B747-342F38EBD2A9}" type="presOf" srcId="{EC19F65C-619E-4D1F-98CB-2A1978D48D79}" destId="{05E40233-2966-4C10-9C40-EED642442C98}" srcOrd="0" destOrd="0" presId="urn:microsoft.com/office/officeart/2005/8/layout/pyramid2"/>
    <dgm:cxn modelId="{5C767ED2-F046-4386-9B92-FBA4E860D2EF}" srcId="{692919B0-433F-4D35-8B98-07105A75CA9C}" destId="{D3B12221-8C67-4F13-AB74-EE49CCB8CD2A}" srcOrd="5" destOrd="0" parTransId="{557FB56C-3C49-4416-833D-12318154EE6B}" sibTransId="{285229B7-12D6-4053-9957-C94C99AE29A4}"/>
    <dgm:cxn modelId="{8A1B4FA3-B6B3-44EE-A3D4-2442697B0A3F}" type="presOf" srcId="{CE3C5A90-E645-42B8-A494-BB0C062F5AEA}" destId="{6061D0FE-0F58-44F3-979A-CC1EE9B2A7DB}" srcOrd="0" destOrd="0" presId="urn:microsoft.com/office/officeart/2005/8/layout/pyramid2"/>
    <dgm:cxn modelId="{FB8ADF3F-E289-41DD-AB5B-F43ECABCD429}" type="presParOf" srcId="{CCD10A38-A448-493B-81F5-597556487726}" destId="{790FEC1C-F86D-4263-91A9-2504F13124DD}" srcOrd="0" destOrd="0" presId="urn:microsoft.com/office/officeart/2005/8/layout/pyramid2"/>
    <dgm:cxn modelId="{53503197-06D0-4CF1-A7AA-32D749B5F68D}" type="presParOf" srcId="{CCD10A38-A448-493B-81F5-597556487726}" destId="{77E8DC95-E90B-49BA-AE2F-2234D7B2C066}" srcOrd="1" destOrd="0" presId="urn:microsoft.com/office/officeart/2005/8/layout/pyramid2"/>
    <dgm:cxn modelId="{10A4B64A-B09B-406C-87EF-D8405869BF35}" type="presParOf" srcId="{77E8DC95-E90B-49BA-AE2F-2234D7B2C066}" destId="{05E40233-2966-4C10-9C40-EED642442C98}" srcOrd="0" destOrd="0" presId="urn:microsoft.com/office/officeart/2005/8/layout/pyramid2"/>
    <dgm:cxn modelId="{B9226330-FCAD-4D56-AF16-0CDEDC5827B3}" type="presParOf" srcId="{77E8DC95-E90B-49BA-AE2F-2234D7B2C066}" destId="{78E31716-0504-49EF-A79B-BDF2CD4DB91E}" srcOrd="1" destOrd="0" presId="urn:microsoft.com/office/officeart/2005/8/layout/pyramid2"/>
    <dgm:cxn modelId="{C5276E96-B6B3-401D-B023-42B063A5EBE1}" type="presParOf" srcId="{77E8DC95-E90B-49BA-AE2F-2234D7B2C066}" destId="{7A3649B3-857E-4782-AF6A-D0FB2C158C6B}" srcOrd="2" destOrd="0" presId="urn:microsoft.com/office/officeart/2005/8/layout/pyramid2"/>
    <dgm:cxn modelId="{49C3EAA6-C590-45F9-97A9-4FBAFA615D4C}" type="presParOf" srcId="{77E8DC95-E90B-49BA-AE2F-2234D7B2C066}" destId="{CDD9EDA5-9DA3-4CCF-8237-B92F2F5B5099}" srcOrd="3" destOrd="0" presId="urn:microsoft.com/office/officeart/2005/8/layout/pyramid2"/>
    <dgm:cxn modelId="{73A329CC-5AAB-40BE-9C46-A7B9C53A289B}" type="presParOf" srcId="{77E8DC95-E90B-49BA-AE2F-2234D7B2C066}" destId="{6061D0FE-0F58-44F3-979A-CC1EE9B2A7DB}" srcOrd="4" destOrd="0" presId="urn:microsoft.com/office/officeart/2005/8/layout/pyramid2"/>
    <dgm:cxn modelId="{7228F3C3-4E01-43AE-9CE5-E5DB4D8B6EB4}" type="presParOf" srcId="{77E8DC95-E90B-49BA-AE2F-2234D7B2C066}" destId="{52DF5AA9-6DB6-4DB4-A5B4-3CBFA7F5A411}" srcOrd="5" destOrd="0" presId="urn:microsoft.com/office/officeart/2005/8/layout/pyramid2"/>
    <dgm:cxn modelId="{EC94F5BD-EDD0-4A9C-B785-9E0B1EA52442}" type="presParOf" srcId="{77E8DC95-E90B-49BA-AE2F-2234D7B2C066}" destId="{465EB71E-6B89-4EBD-BEA1-66A96F1D5EA7}" srcOrd="6" destOrd="0" presId="urn:microsoft.com/office/officeart/2005/8/layout/pyramid2"/>
    <dgm:cxn modelId="{52D00027-15DB-40C8-BE31-8842362D5248}" type="presParOf" srcId="{77E8DC95-E90B-49BA-AE2F-2234D7B2C066}" destId="{C8C76024-3C7C-4C7F-B4F2-E84986DFB376}" srcOrd="7" destOrd="0" presId="urn:microsoft.com/office/officeart/2005/8/layout/pyramid2"/>
    <dgm:cxn modelId="{616BF4BA-8D0D-4A67-90AA-848F10DFC9F3}" type="presParOf" srcId="{77E8DC95-E90B-49BA-AE2F-2234D7B2C066}" destId="{62EAA4BD-068B-410B-8F67-3F9EF31DF807}" srcOrd="8" destOrd="0" presId="urn:microsoft.com/office/officeart/2005/8/layout/pyramid2"/>
    <dgm:cxn modelId="{EEF4B4F3-1B66-4F45-8148-967EC16F6FFE}" type="presParOf" srcId="{77E8DC95-E90B-49BA-AE2F-2234D7B2C066}" destId="{A3F23432-4561-4CB1-B90D-E4274334865C}" srcOrd="9" destOrd="0" presId="urn:microsoft.com/office/officeart/2005/8/layout/pyramid2"/>
    <dgm:cxn modelId="{CDEC0D16-2F34-4F30-8C74-A0224A33A58E}" type="presParOf" srcId="{77E8DC95-E90B-49BA-AE2F-2234D7B2C066}" destId="{F2CB00B0-1883-4DA7-8B33-DBB55CF9D5DA}" srcOrd="10" destOrd="0" presId="urn:microsoft.com/office/officeart/2005/8/layout/pyramid2"/>
    <dgm:cxn modelId="{C88F7CC9-18CE-4A2A-934B-7EDFFAD8B0F4}" type="presParOf" srcId="{77E8DC95-E90B-49BA-AE2F-2234D7B2C066}" destId="{59E99C39-3161-4766-80D3-5B9316E0A3E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EC1C-F86D-4263-91A9-2504F13124DD}">
      <dsp:nvSpPr>
        <dsp:cNvPr id="0" name=""/>
        <dsp:cNvSpPr/>
      </dsp:nvSpPr>
      <dsp:spPr>
        <a:xfrm>
          <a:off x="1300143" y="0"/>
          <a:ext cx="4730753" cy="473075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40233-2966-4C10-9C40-EED642442C98}">
      <dsp:nvSpPr>
        <dsp:cNvPr id="0" name=""/>
        <dsp:cNvSpPr/>
      </dsp:nvSpPr>
      <dsp:spPr>
        <a:xfrm>
          <a:off x="3443300" y="214314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Факультатив «Умники и умницы» </a:t>
          </a:r>
          <a:endParaRPr lang="ru-RU" sz="1600" b="1" kern="1200" dirty="0"/>
        </a:p>
      </dsp:txBody>
      <dsp:txXfrm>
        <a:off x="3470633" y="241647"/>
        <a:ext cx="3020323" cy="505262"/>
      </dsp:txXfrm>
    </dsp:sp>
    <dsp:sp modelId="{7A3649B3-857E-4782-AF6A-D0FB2C158C6B}">
      <dsp:nvSpPr>
        <dsp:cNvPr id="0" name=""/>
        <dsp:cNvSpPr/>
      </dsp:nvSpPr>
      <dsp:spPr>
        <a:xfrm>
          <a:off x="3514732" y="857258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63570"/>
              <a:satOff val="-4032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Кружок «Моя малая Родина»</a:t>
          </a:r>
          <a:endParaRPr lang="ru-RU" sz="1600" b="1" kern="1200" dirty="0"/>
        </a:p>
      </dsp:txBody>
      <dsp:txXfrm>
        <a:off x="3542065" y="884591"/>
        <a:ext cx="3020323" cy="505262"/>
      </dsp:txXfrm>
    </dsp:sp>
    <dsp:sp modelId="{6061D0FE-0F58-44F3-979A-CC1EE9B2A7DB}">
      <dsp:nvSpPr>
        <dsp:cNvPr id="0" name=""/>
        <dsp:cNvSpPr/>
      </dsp:nvSpPr>
      <dsp:spPr>
        <a:xfrm>
          <a:off x="3657596" y="1500196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27141"/>
              <a:satOff val="-8065"/>
              <a:lumOff val="-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Секция «Юный олимпиец»</a:t>
          </a:r>
          <a:endParaRPr lang="ru-RU" sz="1600" b="1" kern="1200" dirty="0"/>
        </a:p>
      </dsp:txBody>
      <dsp:txXfrm>
        <a:off x="3684929" y="1527529"/>
        <a:ext cx="3020323" cy="505262"/>
      </dsp:txXfrm>
    </dsp:sp>
    <dsp:sp modelId="{465EB71E-6B89-4EBD-BEA1-66A96F1D5EA7}">
      <dsp:nvSpPr>
        <dsp:cNvPr id="0" name=""/>
        <dsp:cNvSpPr/>
      </dsp:nvSpPr>
      <dsp:spPr>
        <a:xfrm>
          <a:off x="3800491" y="2143140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90711"/>
              <a:satOff val="-12097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Кружок «Святая Русь – драгоценная ноша российской культуры»</a:t>
          </a:r>
          <a:endParaRPr lang="ru-RU" sz="1400" kern="1200" dirty="0"/>
        </a:p>
      </dsp:txBody>
      <dsp:txXfrm>
        <a:off x="3827824" y="2170473"/>
        <a:ext cx="3020323" cy="505262"/>
      </dsp:txXfrm>
    </dsp:sp>
    <dsp:sp modelId="{62EAA4BD-068B-410B-8F67-3F9EF31DF807}">
      <dsp:nvSpPr>
        <dsp:cNvPr id="0" name=""/>
        <dsp:cNvSpPr/>
      </dsp:nvSpPr>
      <dsp:spPr>
        <a:xfrm>
          <a:off x="4014787" y="2857520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254282"/>
              <a:satOff val="-16130"/>
              <a:lumOff val="-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Студия «Музыкальная капель»</a:t>
          </a:r>
          <a:endParaRPr lang="ru-RU" sz="1600" kern="1200" dirty="0"/>
        </a:p>
      </dsp:txBody>
      <dsp:txXfrm>
        <a:off x="4042120" y="2884853"/>
        <a:ext cx="3020323" cy="505262"/>
      </dsp:txXfrm>
    </dsp:sp>
    <dsp:sp modelId="{F2CB00B0-1883-4DA7-8B33-DBB55CF9D5DA}">
      <dsp:nvSpPr>
        <dsp:cNvPr id="0" name=""/>
        <dsp:cNvSpPr/>
      </dsp:nvSpPr>
      <dsp:spPr>
        <a:xfrm>
          <a:off x="4157097" y="3590576"/>
          <a:ext cx="3074989" cy="5599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2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Кружок  «Я – школьник»</a:t>
          </a:r>
          <a:endParaRPr lang="ru-RU" sz="1600" kern="1200" dirty="0"/>
        </a:p>
      </dsp:txBody>
      <dsp:txXfrm>
        <a:off x="4184430" y="3617909"/>
        <a:ext cx="3020323" cy="50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9EF-AABC-4E45-9975-E054FB090D2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6FE5-9B2F-47A8-9A05-CE8CAE69E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0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6FE5-9B2F-47A8-9A05-CE8CAE69EDF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5500702"/>
            <a:ext cx="6553200" cy="4572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Классный руководитель Романова Н.П.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001056" cy="34290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Реализация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программы внеурочной деятельности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1 «Б» классе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МБОУ СОШ № 5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Школа пешехода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Century" pitchFamily="18" charset="0"/>
              </a:rPr>
              <a:t>1 «Б» класс В гостях у светофора</a:t>
            </a:r>
            <a:br>
              <a:rPr lang="ru-RU" sz="2700" b="1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Century" pitchFamily="18" charset="0"/>
              </a:rPr>
              <a:t>в кабинете ПДД</a:t>
            </a:r>
            <a:endParaRPr lang="ru-RU" b="1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2580898"/>
            <a:ext cx="4038600" cy="26836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80898"/>
            <a:ext cx="4038600" cy="2683629"/>
          </a:xfrm>
        </p:spPr>
      </p:pic>
    </p:spTree>
    <p:extLst>
      <p:ext uri="{BB962C8B-B14F-4D97-AF65-F5344CB8AC3E}">
        <p14:creationId xmlns:p14="http://schemas.microsoft.com/office/powerpoint/2010/main" val="38933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Школа пешехода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7458240" cy="770458"/>
          </a:xfrm>
        </p:spPr>
        <p:txBody>
          <a:bodyPr/>
          <a:lstStyle/>
          <a:p>
            <a:r>
              <a:rPr lang="ru-RU" sz="2400" dirty="0" smtClean="0">
                <a:latin typeface="Century" pitchFamily="18" charset="0"/>
              </a:rPr>
              <a:t>Награда – знатокам правил дорожного движения</a:t>
            </a:r>
            <a:endParaRPr lang="ru-RU" sz="2400" dirty="0">
              <a:latin typeface="Century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24944"/>
            <a:ext cx="4039985" cy="26850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98" y="2734036"/>
            <a:ext cx="4035829" cy="3096491"/>
          </a:xfrm>
        </p:spPr>
      </p:pic>
    </p:spTree>
    <p:extLst>
      <p:ext uri="{BB962C8B-B14F-4D97-AF65-F5344CB8AC3E}">
        <p14:creationId xmlns:p14="http://schemas.microsoft.com/office/powerpoint/2010/main" val="4468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«Огонь - друг,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огонь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– враг»</a:t>
            </a:r>
            <a:br>
              <a:rPr lang="ru-RU" b="1" dirty="0">
                <a:solidFill>
                  <a:schemeClr val="tx1"/>
                </a:solidFill>
                <a:latin typeface="Cambria" pitchFamily="18" charset="0"/>
              </a:rPr>
            </a:b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145872" cy="7704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Плакат – в подарок пожарным!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2940225"/>
            <a:ext cx="4040188" cy="268411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Примерка каски пожарного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39412"/>
            <a:ext cx="4041775" cy="2685739"/>
          </a:xfrm>
        </p:spPr>
      </p:pic>
    </p:spTree>
    <p:extLst>
      <p:ext uri="{BB962C8B-B14F-4D97-AF65-F5344CB8AC3E}">
        <p14:creationId xmlns:p14="http://schemas.microsoft.com/office/powerpoint/2010/main" val="22025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Такой большой автомобиль – пожарная машина.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2939939"/>
            <a:ext cx="4040188" cy="26846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Узнали устройство пожарной машины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39412"/>
            <a:ext cx="4041775" cy="2685739"/>
          </a:xfrm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«Огонь - друг,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огонь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– враг»</a:t>
            </a:r>
            <a:br>
              <a:rPr lang="ru-RU" b="1" dirty="0">
                <a:solidFill>
                  <a:schemeClr val="tx1"/>
                </a:solidFill>
                <a:latin typeface="Cambria" pitchFamily="18" charset="0"/>
              </a:rPr>
            </a:b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Большой гараж для большого автомобиля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2939939"/>
            <a:ext cx="4040188" cy="26846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11304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1 «Б»  класс у пожарной машины. 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Все в сборе!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39412"/>
            <a:ext cx="4041775" cy="2685739"/>
          </a:xfr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«Огонь - друг,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 огонь 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– враг»</a:t>
            </a:r>
            <a:br>
              <a:rPr lang="ru-RU" b="1" dirty="0">
                <a:solidFill>
                  <a:schemeClr val="tx1"/>
                </a:solidFill>
                <a:latin typeface="Cambria" pitchFamily="18" charset="0"/>
              </a:rPr>
            </a:b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858148" cy="18573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Факультатив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«Умники и умницы»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обще </a:t>
            </a:r>
            <a:r>
              <a:rPr lang="ru-RU" sz="1800" b="1" dirty="0" smtClean="0">
                <a:solidFill>
                  <a:schemeClr val="tx1"/>
                </a:solidFill>
              </a:rPr>
              <a:t>интеллектуальное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направление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71678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курса: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57496"/>
            <a:ext cx="5217442" cy="36877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Развитие мышления в процессе формирования основных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приемов мыслительной деятельности: анализа, синтеза, сравнения, обобщения, классификации, умение выделять главное, доказывать и опровергать,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делать несложные выводы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714356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Виды заданий: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9703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000372"/>
            <a:ext cx="33551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643446"/>
            <a:ext cx="363679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Факультатив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«Умники и умницы»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285860"/>
            <a:ext cx="7289144" cy="639762"/>
          </a:xfrm>
        </p:spPr>
        <p:txBody>
          <a:bodyPr/>
          <a:lstStyle/>
          <a:p>
            <a:r>
              <a:rPr lang="ru-RU" dirty="0" smtClean="0"/>
              <a:t>Участие в дистанционных викторинах и олимпиадах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G:\1 Б КЛАСС 2012-2013\викторина\благод\678364-678365-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1969636" cy="2786082"/>
          </a:xfrm>
          <a:prstGeom prst="rect">
            <a:avLst/>
          </a:prstGeom>
          <a:noFill/>
        </p:spPr>
      </p:pic>
      <p:pic>
        <p:nvPicPr>
          <p:cNvPr id="1027" name="Picture 3" descr="G:\1 Б КЛАСС 2012-2013\викторина\русский с буквознаем  дипломы\723790-723792-im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857364"/>
            <a:ext cx="2020139" cy="2857520"/>
          </a:xfrm>
          <a:prstGeom prst="rect">
            <a:avLst/>
          </a:prstGeom>
          <a:noFill/>
        </p:spPr>
      </p:pic>
      <p:pic>
        <p:nvPicPr>
          <p:cNvPr id="1028" name="Picture 4" descr="G:\1 Б КЛАСС 2012-2013\викторина\Королевство розы\дипломы\701147-701149-im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928802"/>
            <a:ext cx="1995406" cy="2822709"/>
          </a:xfrm>
          <a:prstGeom prst="rect">
            <a:avLst/>
          </a:prstGeom>
          <a:noFill/>
        </p:spPr>
      </p:pic>
      <p:pic>
        <p:nvPicPr>
          <p:cNvPr id="4098" name="Picture 2" descr="G:\1 Б КЛАСС 2012-2013\викторина\благод\945124-945126-im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857364"/>
            <a:ext cx="20200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60672" cy="107154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Факультатив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«Умники и умницы»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500312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работы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57158" y="1714488"/>
          <a:ext cx="8429687" cy="45918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62011"/>
                <a:gridCol w="1553540"/>
                <a:gridCol w="1675087"/>
                <a:gridCol w="424205"/>
                <a:gridCol w="1404948"/>
                <a:gridCol w="1404948"/>
                <a:gridCol w="1404948"/>
              </a:tblGrid>
              <a:tr h="942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викторина по математике 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</a:rPr>
                        <a:t>«</a:t>
                      </a:r>
                      <a:r>
                        <a:rPr lang="ru-RU" sz="1400" dirty="0">
                          <a:latin typeface="+mn-lt"/>
                        </a:rPr>
                        <a:t>Васины задачки»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Викторина по русскому языку «Нескучный с </a:t>
                      </a:r>
                      <a:r>
                        <a:rPr lang="ru-RU" sz="1400" dirty="0" err="1">
                          <a:latin typeface="+mn-lt"/>
                        </a:rPr>
                        <a:t>Буквознаем</a:t>
                      </a:r>
                      <a:r>
                        <a:rPr lang="ru-RU" sz="1400" dirty="0">
                          <a:latin typeface="+mn-lt"/>
                        </a:rPr>
                        <a:t>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Викторина по ботанике «Тайны королевы Розы»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Викторина по биологии «Эти странные животные»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Семакина К.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/>
                        <a:t>Ситникова</a:t>
                      </a:r>
                      <a:r>
                        <a:rPr lang="ru-RU" sz="1400" b="1" dirty="0"/>
                        <a:t> У.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участник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Тронь К.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/>
                        <a:t>Ракоца</a:t>
                      </a:r>
                      <a:r>
                        <a:rPr lang="ru-RU" sz="1400" b="1" dirty="0"/>
                        <a:t> А.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Мацко Д.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Ибатулина А.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Призов Т.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Китанов В.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участник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-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Вдовенко А.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участник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/>
                        <a:t>Жетю</a:t>
                      </a:r>
                      <a:r>
                        <a:rPr lang="ru-RU" sz="1400" b="1" dirty="0"/>
                        <a:t> К.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122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Результаты участия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78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572032" cy="12144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Воспитательная работа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в классе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00298" y="928670"/>
            <a:ext cx="4972056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творческих конкурсах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1 Б КЛАСС 2012-2013\всё для плана воспитательной работы 1 класс\воспитание 1 б класс 2012\МАТЕРИАЛЫ ПО ВОСПИТАНИЮ\грамоты\2013-04-14 грамоты\грамоты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649793"/>
            <a:ext cx="1562849" cy="2208207"/>
          </a:xfrm>
          <a:prstGeom prst="rect">
            <a:avLst/>
          </a:prstGeom>
          <a:noFill/>
        </p:spPr>
      </p:pic>
      <p:pic>
        <p:nvPicPr>
          <p:cNvPr id="2051" name="Picture 3" descr="G:\1 Б КЛАСС 2012-2013\всё для плана воспитательной работы 1 класс\воспитание 1 б класс 2012\МАТЕРИАЛЫ ПО ВОСПИТАНИЮ\грамоты\2013-04-14 грамота\грамота 1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760389"/>
            <a:ext cx="1490778" cy="2097611"/>
          </a:xfrm>
          <a:prstGeom prst="rect">
            <a:avLst/>
          </a:prstGeom>
          <a:noFill/>
        </p:spPr>
      </p:pic>
      <p:pic>
        <p:nvPicPr>
          <p:cNvPr id="11" name="Picture 2" descr="G:\1 Б КЛАСС 2012-2013\всё для плана воспитательной работы 1 класс\фото февраль\2013-01-30\DSC007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50555" y="5082113"/>
            <a:ext cx="1746315" cy="1160418"/>
          </a:xfrm>
          <a:prstGeom prst="rect">
            <a:avLst/>
          </a:prstGeom>
          <a:noFill/>
        </p:spPr>
      </p:pic>
      <p:pic>
        <p:nvPicPr>
          <p:cNvPr id="2052" name="Picture 4" descr="G:\1 Б КЛАСС 2012-2013\всё для плана воспитательной работы 1 класс\воспитание 1 б класс 2012\РАБОТА С РОДИТЕЛЯМИ\все фото\октябрь 2012\октябрь\DSCN40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1" y="2285992"/>
            <a:ext cx="1232240" cy="1643074"/>
          </a:xfrm>
          <a:prstGeom prst="rect">
            <a:avLst/>
          </a:prstGeom>
          <a:noFill/>
        </p:spPr>
      </p:pic>
      <p:pic>
        <p:nvPicPr>
          <p:cNvPr id="15" name="Picture 4" descr="G:\1 Б КЛАСС 2012-2013\всё для плана воспитательной работы 1 класс\воспитание 1 б класс 2012\фото 1 б класс\декабрь 2012\DSCN417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428604"/>
            <a:ext cx="1017974" cy="1357298"/>
          </a:xfrm>
          <a:prstGeom prst="rect">
            <a:avLst/>
          </a:prstGeom>
          <a:noFill/>
        </p:spPr>
      </p:pic>
      <p:pic>
        <p:nvPicPr>
          <p:cNvPr id="16" name="Picture 5" descr="G:\1 Б КЛАСС 2012-2013\всё для плана воспитательной работы 1 класс\воспитание 1 б класс 2012\фото 1 б класс\декабрь 2012\DSCN419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363" y="4714884"/>
            <a:ext cx="1285884" cy="1714512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1714488"/>
          <a:ext cx="7286676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957"/>
                <a:gridCol w="2466827"/>
                <a:gridCol w="2428892"/>
              </a:tblGrid>
              <a:tr h="5568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Рождественская фантазия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Китанов Вячеслав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место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5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Конкурс экологических плакатов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Тронь Константин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место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Пасха в кубанской семье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Ракоца</a:t>
                      </a:r>
                      <a:r>
                        <a:rPr lang="ru-RU" b="1" baseline="0" dirty="0" smtClean="0"/>
                        <a:t> Артём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место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Мы помним мир спасённый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Семакина Ксения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место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Воспитательные 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70 – </a:t>
            </a:r>
            <a:r>
              <a:rPr lang="ru-RU" dirty="0" err="1" smtClean="0">
                <a:solidFill>
                  <a:schemeClr val="tx1"/>
                </a:solidFill>
              </a:rPr>
              <a:t>летие</a:t>
            </a:r>
            <a:r>
              <a:rPr lang="ru-RU" dirty="0" smtClean="0">
                <a:solidFill>
                  <a:schemeClr val="tx1"/>
                </a:solidFill>
              </a:rPr>
              <a:t> Сталинградской битвы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Подарок маме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3" descr="G:\1 Б КЛАСС 2012-2013\всё для плана воспитательной работы 1 класс\фото февраль\2013-02-01\DSC00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939939"/>
            <a:ext cx="4040188" cy="2684685"/>
          </a:xfrm>
          <a:prstGeom prst="rect">
            <a:avLst/>
          </a:prstGeom>
          <a:noFill/>
        </p:spPr>
      </p:pic>
      <p:pic>
        <p:nvPicPr>
          <p:cNvPr id="2050" name="Picture 2" descr="G:\1 Б КЛАСС 2012-2013\всё для плана воспитательной работы 1 класс\воспитание 1 б класс 2012\РАБОТА С РОДИТЕЛЯМИ\все фото\ноябрь\2012-11-23 12.23.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7666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Реализация программы внеурочной деятельности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1 «Б»  классе МБОУ СОШ № 5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5926"/>
          <a:ext cx="8229600" cy="473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со стрелкой вправо 4"/>
          <p:cNvSpPr/>
          <p:nvPr/>
        </p:nvSpPr>
        <p:spPr>
          <a:xfrm>
            <a:off x="214282" y="2071678"/>
            <a:ext cx="4286280" cy="3429024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Система воспитательной работы в 1 «Б» классе  МБОУ СОШ № 5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8373"/>
            <a:ext cx="7972452" cy="8060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Воспитательные мероприятия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«Широкая масленица. Проводы зимы»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86182" y="1142984"/>
            <a:ext cx="4541841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«Посвящение в школьники»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1 Б КЛАСС 2012-2013\всё для плана воспитательной работы 1 класс\воспитание 1 б класс 2012\РАБОТА С РОДИТЕЛЯМИ\все фото\масленица\DSC00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2797288" cy="1858784"/>
          </a:xfrm>
          <a:prstGeom prst="rect">
            <a:avLst/>
          </a:prstGeom>
          <a:noFill/>
        </p:spPr>
      </p:pic>
      <p:pic>
        <p:nvPicPr>
          <p:cNvPr id="3076" name="Picture 4" descr="G:\1 Б КЛАСС 2012-2013\всё для плана воспитательной работы 1 класс\воспитание 1 б класс 2012\фото 1 б класс\Посвящение в первоклассники 21.12.12\DSCN43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85926"/>
            <a:ext cx="2381267" cy="1785950"/>
          </a:xfrm>
          <a:prstGeom prst="rect">
            <a:avLst/>
          </a:prstGeom>
          <a:noFill/>
        </p:spPr>
      </p:pic>
      <p:pic>
        <p:nvPicPr>
          <p:cNvPr id="11" name="Picture 2" descr="G:\1 Б КЛАСС 2012-2013\всё для плана воспитательной работы 1 класс\воспитание 1 б класс 2012\РАБОТА С РОДИТЕЛЯМИ\все фото\масленица\DSC011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357694"/>
            <a:ext cx="3010202" cy="2000264"/>
          </a:xfrm>
          <a:prstGeom prst="rect">
            <a:avLst/>
          </a:prstGeom>
          <a:noFill/>
        </p:spPr>
      </p:pic>
      <p:pic>
        <p:nvPicPr>
          <p:cNvPr id="12" name="Picture 6" descr="G:\1 Б КЛАСС 2012-2013\всё для плана воспитательной работы 1 класс\воспитание 1 б класс 2012\фото 1 б класс\сентябрь 2012\DSCN38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286256"/>
            <a:ext cx="2788192" cy="2091144"/>
          </a:xfrm>
          <a:prstGeom prst="rect">
            <a:avLst/>
          </a:prstGeom>
          <a:noFill/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3643306" y="3571876"/>
            <a:ext cx="4541841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Посещение представлений,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выставок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Кружок спортивно-оздоровительного направления  «Юный олимпиец»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357422" y="1428736"/>
            <a:ext cx="6572296" cy="249715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Спортивные соревнования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Игры и эстафеты на школьной площадке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Занятия кружка в малом спортивном зале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Прогулки и игры в парке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Игры в игровом уголке классной комнаты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Физкультминутки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1 Б КЛАСС 2012-2013\всё для плана воспитательной работы 1 класс\воспитание 1 б класс 2012\фото 1 б класс\октябрь 2012\DSCN4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572008"/>
            <a:ext cx="2476550" cy="1857412"/>
          </a:xfrm>
          <a:prstGeom prst="rect">
            <a:avLst/>
          </a:prstGeom>
          <a:noFill/>
        </p:spPr>
      </p:pic>
      <p:pic>
        <p:nvPicPr>
          <p:cNvPr id="7171" name="Picture 3" descr="G:\1 Б КЛАСС 2012-2013\всё для плана воспитательной работы 1 класс\воспитание 1 б класс 2012\фото 1 б класс\сентябрь 2012\октябрь\2012-09-25 10.27.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500570"/>
            <a:ext cx="2690831" cy="2018124"/>
          </a:xfrm>
          <a:prstGeom prst="rect">
            <a:avLst/>
          </a:prstGeom>
          <a:noFill/>
        </p:spPr>
      </p:pic>
      <p:pic>
        <p:nvPicPr>
          <p:cNvPr id="10" name="Picture 3" descr="G:\1 Б КЛАСС 2012-2013\всё для плана воспитательной работы 1 класс\воспитание 1 б класс 2012\фото 1 б класс\декабрь 2012\DSCN42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1908566" cy="2544755"/>
          </a:xfrm>
          <a:prstGeom prst="rect">
            <a:avLst/>
          </a:prstGeom>
          <a:noFill/>
        </p:spPr>
      </p:pic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256"/>
            <a:ext cx="2977900" cy="22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title"/>
          </p:nvPr>
        </p:nvSpPr>
        <p:spPr>
          <a:xfrm>
            <a:off x="2928938" y="1285875"/>
            <a:ext cx="3643312" cy="357188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b="1" smtClean="0"/>
              <a:t>Кружок </a:t>
            </a:r>
            <a:br>
              <a:rPr lang="ru-RU" sz="2800" b="1" smtClean="0"/>
            </a:br>
            <a:r>
              <a:rPr lang="ru-RU" sz="2800" b="1" smtClean="0"/>
              <a:t>« Я-школьник»</a:t>
            </a:r>
            <a:br>
              <a:rPr lang="ru-RU" sz="2800" b="1" smtClean="0"/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000" smtClean="0"/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школьной тревоги у детей,формирование позитивной модели поведения в реальной жизни. 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9"/>
          <p:cNvSpPr>
            <a:spLocks noGrp="1" noChangeArrowheads="1"/>
          </p:cNvSpPr>
          <p:nvPr>
            <p:ph idx="1"/>
          </p:nvPr>
        </p:nvSpPr>
        <p:spPr>
          <a:xfrm>
            <a:off x="642938" y="2571750"/>
            <a:ext cx="5429250" cy="2357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Занятия проходят и  в игровой форме, где дети встречаются со сказкой-метафорой «Лесная школа». Сопереживая сказочным героям, дети обращаются к своим чувствам, так первоклассникам легче осознавать причины своих волнений через нарисованные  сказочные образы лесных школьников. </a:t>
            </a:r>
          </a:p>
          <a:p>
            <a:pPr algn="ctr" eaLnBrk="1" hangingPunct="1">
              <a:buFontTx/>
              <a:buNone/>
            </a:pPr>
            <a:endParaRPr lang="ru-RU" sz="2800" b="1" i="1" smtClean="0"/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0" y="5561013"/>
            <a:ext cx="4457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solidFill>
                  <a:srgbClr val="FF6600"/>
                </a:solidFill>
              </a:rPr>
              <a:t>	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ru-RU" sz="2000"/>
          </a:p>
        </p:txBody>
      </p:sp>
      <p:pic>
        <p:nvPicPr>
          <p:cNvPr id="2053" name="Рисунок 7" descr="C:\Documents and Settings\Светлана Ивановна\Рабочий стол\1.2.5кл фгосы кружки\1 кл фото\DSC085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929063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8" descr="C:\Documents and Settings\Светлана Ивановна\Рабочий стол\1.2.5кл фгосы кружки\1 кл фото\DSC085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28625"/>
            <a:ext cx="2357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9" descr="C:\Documents and Settings\Светлана Ивановна\Рабочий стол\1.2.5кл фгосы кружки\1 кл фото\DSC085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643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Кружок внеурочной деятельности  социального направления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«Моя малая Родина»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G:\13 сентября\DSCN38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3238523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body" idx="1"/>
          </p:nvPr>
        </p:nvSpPr>
        <p:spPr>
          <a:xfrm>
            <a:off x="4143372" y="2143116"/>
            <a:ext cx="4429156" cy="1211266"/>
          </a:xfrm>
        </p:spPr>
        <p:txBody>
          <a:bodyPr>
            <a:noAutofit/>
          </a:bodyPr>
          <a:lstStyle/>
          <a:p>
            <a:r>
              <a:rPr lang="ru-RU" sz="1800" dirty="0" smtClean="0"/>
              <a:t>13 сентября поздравили </a:t>
            </a:r>
          </a:p>
          <a:p>
            <a:r>
              <a:rPr lang="ru-RU" sz="1800" dirty="0" smtClean="0"/>
              <a:t>с 75 – </a:t>
            </a:r>
            <a:r>
              <a:rPr lang="ru-RU" sz="1800" dirty="0" err="1" smtClean="0"/>
              <a:t>летием</a:t>
            </a:r>
            <a:endParaRPr lang="ru-RU" sz="1800" dirty="0" smtClean="0"/>
          </a:p>
          <a:p>
            <a:r>
              <a:rPr lang="ru-RU" sz="1800" dirty="0" smtClean="0"/>
              <a:t> Краснодарского края </a:t>
            </a:r>
            <a:br>
              <a:rPr lang="ru-RU" sz="1800" dirty="0" smtClean="0"/>
            </a:br>
            <a:r>
              <a:rPr lang="ru-RU" sz="1800" dirty="0" smtClean="0"/>
              <a:t> работников ФГУП ЭСП «Красное»</a:t>
            </a:r>
            <a:endParaRPr lang="ru-RU" sz="1800" dirty="0"/>
          </a:p>
        </p:txBody>
      </p:sp>
      <p:pic>
        <p:nvPicPr>
          <p:cNvPr id="11" name="Picture 2" descr="G:\13 сентября\DSCN380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372" y="3857628"/>
            <a:ext cx="3092229" cy="24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Кружок внеурочной деятельности  социального направления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«Моя малая Родина»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</a:p>
          <a:p>
            <a:r>
              <a:rPr lang="ru-RU" dirty="0" smtClean="0"/>
              <a:t> «Моя семья»</a:t>
            </a:r>
            <a:endParaRPr lang="ru-RU" dirty="0"/>
          </a:p>
        </p:txBody>
      </p:sp>
      <p:pic>
        <p:nvPicPr>
          <p:cNvPr id="4098" name="Picture 2" descr="G:\1 Б КЛАСС 2012-2013\всё для плана воспитательной работы 1 класс\воспитание 1 б класс 2012\фото 1 б класс\декабрь 2012\DSCN4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428868"/>
            <a:ext cx="2765822" cy="3687763"/>
          </a:xfrm>
          <a:prstGeom prst="rect">
            <a:avLst/>
          </a:prstGeom>
          <a:noFill/>
        </p:spPr>
      </p:pic>
      <p:pic>
        <p:nvPicPr>
          <p:cNvPr id="4099" name="Picture 3" descr="G:\1 Б КЛАСС 2012-2013\всё для плана воспитательной работы 1 класс\воспитание 1 б класс 2012\фото 1 б класс\декабрь 2012\DSCN42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2782617" cy="1928826"/>
          </a:xfrm>
          <a:prstGeom prst="rect">
            <a:avLst/>
          </a:prstGeom>
          <a:noFill/>
        </p:spPr>
      </p:pic>
      <p:pic>
        <p:nvPicPr>
          <p:cNvPr id="7" name="Picture 2" descr="G:\1 Б КЛАСС 2012-2013\всё для плана воспитательной работы 1 класс\воспитание 1 б класс 2012\фото 1 б класс\сентябрь 2012\октябрь\DSCN41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38322" y="2648496"/>
            <a:ext cx="2900028" cy="2175021"/>
          </a:xfrm>
          <a:prstGeom prst="rect">
            <a:avLst/>
          </a:prstGeom>
          <a:noFill/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786314" y="1500174"/>
            <a:ext cx="4040188" cy="639762"/>
          </a:xfrm>
        </p:spPr>
        <p:txBody>
          <a:bodyPr/>
          <a:lstStyle/>
          <a:p>
            <a:r>
              <a:rPr lang="ru-RU" dirty="0" smtClean="0"/>
              <a:t>Режим дня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60672" cy="103942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 гостях в </a:t>
            </a:r>
            <a:r>
              <a:rPr lang="ru-RU" b="1" dirty="0" err="1" smtClean="0">
                <a:solidFill>
                  <a:schemeClr val="tx1"/>
                </a:solidFill>
              </a:rPr>
              <a:t>Книгограде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714876" cy="158381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Заведующая библиотекой Солдаткина Оксана Валерьевна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рассказала </a:t>
            </a:r>
            <a:r>
              <a:rPr lang="ru-RU" sz="2000" dirty="0">
                <a:solidFill>
                  <a:schemeClr val="tx1"/>
                </a:solidFill>
                <a:latin typeface="Century" pitchFamily="18" charset="0"/>
              </a:rPr>
              <a:t>о библиотеке и подготовила викторину.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571744"/>
            <a:ext cx="3117173" cy="2071702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Century" pitchFamily="18" charset="0"/>
              </a:rPr>
              <a:t>Ребята с удовольствием ответили на все вопросы.</a:t>
            </a:r>
            <a:endParaRPr lang="ru-RU" sz="20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357694"/>
            <a:ext cx="3182729" cy="2115271"/>
          </a:xfr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928802"/>
            <a:ext cx="3332152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4876" y="714356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Экскурсия по посёлку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3" descr="G:\1 Б КЛАСС 2012-2013\всё для плана воспитательной работы 1 класс\воспитание 1 б класс 2012\РАБОТА С РОДИТЕЛЯМИ\все фото\DSCN4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714620"/>
            <a:ext cx="4039985" cy="3029989"/>
          </a:xfrm>
          <a:prstGeom prst="rect">
            <a:avLst/>
          </a:prstGeom>
          <a:noFill/>
        </p:spPr>
      </p:pic>
      <p:pic>
        <p:nvPicPr>
          <p:cNvPr id="5122" name="Picture 2" descr="G:\1 Б КЛАСС 2012-2013\всё для плана воспитательной работы 1 класс\воспитание 1 б класс 2012\РАБОТА С РОДИТЕЛЯМИ\все фото\пожарное депо\DSC015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4040188" cy="2684685"/>
          </a:xfrm>
          <a:prstGeom prst="rect">
            <a:avLst/>
          </a:prstGeom>
          <a:noFill/>
        </p:spPr>
      </p:pic>
      <p:pic>
        <p:nvPicPr>
          <p:cNvPr id="14" name="Picture 3" descr="G:\1 Б КЛАСС 2012-2013\всё для плана воспитательной работы 1 класс\воспитание 1 б класс 2012\РАБОТА С РОДИТЕЛЯМИ\все фото\пожарное депо\DSC015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3332723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Школа пешехода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Готовимся к выполнению задания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39412"/>
            <a:ext cx="4041775" cy="2685739"/>
          </a:xfrm>
        </p:spPr>
      </p:pic>
      <p:pic>
        <p:nvPicPr>
          <p:cNvPr id="12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1" y="2939776"/>
            <a:ext cx="4039985" cy="2685011"/>
          </a:xfrm>
        </p:spPr>
      </p:pic>
      <p:sp>
        <p:nvSpPr>
          <p:cNvPr id="14" name="Текст 6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Ученики рассказали о правилах дорожного движения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5474590" cy="1039427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Школа пешехода </a:t>
            </a:r>
            <a:endParaRPr lang="ru-RU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142984"/>
            <a:ext cx="3224662" cy="2143140"/>
          </a:xfrm>
          <a:prstGeom prst="rect">
            <a:avLst/>
          </a:prstGeom>
        </p:spPr>
      </p:pic>
      <p:sp>
        <p:nvSpPr>
          <p:cNvPr id="11" name="Текст 6"/>
          <p:cNvSpPr>
            <a:spLocks noGrp="1"/>
          </p:cNvSpPr>
          <p:nvPr>
            <p:ph type="body" idx="1"/>
          </p:nvPr>
        </p:nvSpPr>
        <p:spPr>
          <a:xfrm>
            <a:off x="5143504" y="5286388"/>
            <a:ext cx="3714776" cy="11398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Инспектор ДПС  Виктор Александрович </a:t>
            </a:r>
            <a:r>
              <a:rPr lang="ru-RU" dirty="0" err="1" smtClean="0">
                <a:solidFill>
                  <a:schemeClr val="tx1"/>
                </a:solidFill>
                <a:latin typeface="Century" pitchFamily="18" charset="0"/>
              </a:rPr>
              <a:t>Камнев</a:t>
            </a:r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 – постоянный гость класса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785926"/>
            <a:ext cx="3440231" cy="2286016"/>
          </a:xfrm>
        </p:spPr>
      </p:pic>
      <p:pic>
        <p:nvPicPr>
          <p:cNvPr id="6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786190"/>
            <a:ext cx="3332724" cy="2214578"/>
          </a:xfrm>
        </p:spPr>
      </p:pic>
    </p:spTree>
    <p:extLst>
      <p:ext uri="{BB962C8B-B14F-4D97-AF65-F5344CB8AC3E}">
        <p14:creationId xmlns:p14="http://schemas.microsoft.com/office/powerpoint/2010/main" val="167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Школа пешехода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1" y="2939776"/>
            <a:ext cx="4039985" cy="268501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899592" y="1772816"/>
            <a:ext cx="6995120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" pitchFamily="18" charset="0"/>
              </a:rPr>
              <a:t>Инспектор проверяет правильность выполнения задания</a:t>
            </a:r>
            <a:endParaRPr lang="ru-RU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20" y="2939776"/>
            <a:ext cx="4039985" cy="2685011"/>
          </a:xfrm>
        </p:spPr>
      </p:pic>
    </p:spTree>
    <p:extLst>
      <p:ext uri="{BB962C8B-B14F-4D97-AF65-F5344CB8AC3E}">
        <p14:creationId xmlns:p14="http://schemas.microsoft.com/office/powerpoint/2010/main" val="25713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2ed8375a73ba1c09dab52bf4cc4c05f2a6aa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246</TotalTime>
  <Words>527</Words>
  <Application>Microsoft Office PowerPoint</Application>
  <PresentationFormat>Экран (4:3)</PresentationFormat>
  <Paragraphs>167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Реализация  программы внеурочной деятельности  в 1 «Б» классе  МБОУ СОШ № 5 </vt:lpstr>
      <vt:lpstr>Реализация программы внеурочной деятельности  в 1 «Б»  классе МБОУ СОШ № 5 </vt:lpstr>
      <vt:lpstr>Кружок внеурочной деятельности  социального направления «Моя малая Родина»</vt:lpstr>
      <vt:lpstr>Кружок внеурочной деятельности  социального направления «Моя малая Родина»</vt:lpstr>
      <vt:lpstr>В гостях в Книгограде</vt:lpstr>
      <vt:lpstr>Презентация PowerPoint</vt:lpstr>
      <vt:lpstr>Школа пешехода </vt:lpstr>
      <vt:lpstr>Школа пешехода </vt:lpstr>
      <vt:lpstr>Школа пешехода </vt:lpstr>
      <vt:lpstr>Школа пешехода  1 «Б» класс В гостях у светофора в кабинете ПДД</vt:lpstr>
      <vt:lpstr>Школа пешехода </vt:lpstr>
      <vt:lpstr>«Огонь - друг,   огонь – враг» </vt:lpstr>
      <vt:lpstr>«Огонь - друг,   огонь – враг» </vt:lpstr>
      <vt:lpstr>«Огонь - друг,   огонь – враг» </vt:lpstr>
      <vt:lpstr>Факультатив  «Умники и умницы»  обще интеллектуальное  направление </vt:lpstr>
      <vt:lpstr>Факультатив  «Умники и умницы»   </vt:lpstr>
      <vt:lpstr>Факультатив  «Умники и умницы»</vt:lpstr>
      <vt:lpstr>Воспитательная работа  в классе</vt:lpstr>
      <vt:lpstr>Воспитательные мероприятия</vt:lpstr>
      <vt:lpstr>Воспитательные мероприятия</vt:lpstr>
      <vt:lpstr>Кружок спортивно-оздоровительного направления  «Юный олимпиец»</vt:lpstr>
      <vt:lpstr>Кружок  « Я-школьник» Цели: снижение школьной тревоги у детей,формирование позитивной модели поведения в реальной жизни.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Книгоград  Открытие  «Недели детской книги» </dc:title>
  <dc:creator>Наталья</dc:creator>
  <cp:lastModifiedBy>Наталья</cp:lastModifiedBy>
  <cp:revision>37</cp:revision>
  <cp:lastPrinted>2013-03-31T15:28:06Z</cp:lastPrinted>
  <dcterms:created xsi:type="dcterms:W3CDTF">2013-03-31T14:48:30Z</dcterms:created>
  <dcterms:modified xsi:type="dcterms:W3CDTF">2013-04-16T16:43:44Z</dcterms:modified>
</cp:coreProperties>
</file>