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0F9CC7D-86DA-46ED-97FF-8FE60E9F3D94}">
          <p14:sldIdLst>
            <p14:sldId id="256"/>
            <p14:sldId id="258"/>
            <p14:sldId id="257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Ritter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3679" autoAdjust="0"/>
  </p:normalViewPr>
  <p:slideViewPr>
    <p:cSldViewPr>
      <p:cViewPr>
        <p:scale>
          <a:sx n="81" d="100"/>
          <a:sy n="81" d="100"/>
        </p:scale>
        <p:origin x="-24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8ACAF-CCFB-4055-8A55-67C2E6247BDE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AC2B-C009-4D2B-AB2E-3655FACD6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9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E128BE-A93A-496F-8D5D-D29DB378090D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2EB3D2-EEB8-4F76-A277-CE4E7331D9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slide" Target="slide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08823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ЦЕЛОЕ УРАВНЕНИЕ И ЕГО КОРНИ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448272"/>
          </a:xfrm>
        </p:spPr>
        <p:txBody>
          <a:bodyPr>
            <a:normAutofit/>
          </a:bodyPr>
          <a:lstStyle/>
          <a:p>
            <a:r>
              <a:rPr lang="ru-RU" b="1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класс</a:t>
            </a:r>
          </a:p>
          <a:p>
            <a:endParaRPr lang="ru-RU" b="1" i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0" dirty="0" smtClean="0">
                <a:latin typeface="Arial" pitchFamily="34" charset="0"/>
                <a:cs typeface="Arial" pitchFamily="34" charset="0"/>
              </a:rPr>
              <a:t>ГБОУ СОШ № 544</a:t>
            </a:r>
          </a:p>
          <a:p>
            <a:r>
              <a:rPr lang="ru-RU" b="1" i="0" dirty="0" smtClean="0">
                <a:latin typeface="Arial" pitchFamily="34" charset="0"/>
                <a:cs typeface="Arial" pitchFamily="34" charset="0"/>
              </a:rPr>
              <a:t> учитель математики:</a:t>
            </a:r>
          </a:p>
          <a:p>
            <a:r>
              <a:rPr lang="ru-RU" b="1" i="0" dirty="0" smtClean="0">
                <a:latin typeface="Arial" pitchFamily="34" charset="0"/>
                <a:cs typeface="Arial" pitchFamily="34" charset="0"/>
              </a:rPr>
              <a:t>Зотова Ирина Вячеславовна</a:t>
            </a:r>
            <a:endParaRPr lang="ru-RU" b="1" i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Звук 4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284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689">
        <p:fade/>
      </p:transition>
    </mc:Choice>
    <mc:Fallback xmlns="">
      <p:transition spd="slow" advTm="68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1053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Какова степень уравнения?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1600" y="2540918"/>
                <a:ext cx="2684646" cy="52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x²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i="1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sz="2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=0</a:t>
                </a:r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540918"/>
                <a:ext cx="2684646" cy="528093"/>
              </a:xfrm>
              <a:prstGeom prst="rect">
                <a:avLst/>
              </a:prstGeom>
              <a:blipFill rotWithShape="1">
                <a:blip r:embed="rId2"/>
                <a:stretch>
                  <a:fillRect l="-4535" t="-10465" r="-702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50818" y="3069011"/>
                <a:ext cx="29107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1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1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</a:rPr>
                        <m:t>−3=0</m:t>
                      </m:r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18" y="3069011"/>
                <a:ext cx="29107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545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20908" y="3619414"/>
                <a:ext cx="28360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cs typeface="Arial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  <a:cs typeface="Arial" pitchFamily="34" charset="0"/>
                        </a:rPr>
                        <m:t>x</m:t>
                      </m:r>
                      <m:r>
                        <a:rPr lang="en-US" sz="2800" i="1" smtClean="0">
                          <a:latin typeface="Cambria Math"/>
                          <a:cs typeface="Arial" pitchFamily="34" charset="0"/>
                        </a:rPr>
                        <m:t>+8)(</m:t>
                      </m:r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  <a:cs typeface="Arial" pitchFamily="34" charset="0"/>
                        </a:rPr>
                        <m:t>x</m:t>
                      </m:r>
                      <m:r>
                        <a:rPr lang="en-US" sz="2800" i="1" smtClean="0">
                          <a:latin typeface="Cambria Math"/>
                          <a:cs typeface="Arial" pitchFamily="34" charset="0"/>
                        </a:rPr>
                        <m:t>−7)=0</m:t>
                      </m:r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908" y="3619414"/>
                <a:ext cx="283603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5806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06415" y="4456932"/>
                <a:ext cx="1931939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  <m:t>x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ru-RU" sz="2800" b="0" i="1" smtClean="0">
                          <a:latin typeface="Cambria Math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1" smtClean="0">
                              <a:latin typeface="Cambria Math"/>
                              <a:cs typeface="Arial" pitchFamily="34" charset="0"/>
                            </a:rPr>
                            <m:t>x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ru-RU" sz="2800" b="0" i="1" smtClean="0">
                          <a:latin typeface="Cambria Math"/>
                          <a:cs typeface="Arial" pitchFamily="34" charset="0"/>
                        </a:rPr>
                        <m:t>=5</m:t>
                      </m:r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15" y="4456932"/>
                <a:ext cx="1931939" cy="824456"/>
              </a:xfrm>
              <a:prstGeom prst="rect">
                <a:avLst/>
              </a:prstGeom>
              <a:blipFill rotWithShape="1">
                <a:blip r:embed="rId5"/>
                <a:stretch>
                  <a:fillRect r="-8833" b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27984" y="2606357"/>
            <a:ext cx="2945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x³-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5x(x²+4)=17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7984" y="3357617"/>
                <a:ext cx="1562992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ru-RU" sz="2800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1" smtClean="0">
                              <a:latin typeface="Cambria Math"/>
                              <a:cs typeface="Arial" pitchFamily="34" charset="0"/>
                            </a:rPr>
                            <m:t>x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  <a:cs typeface="Arial" pitchFamily="34" charset="0"/>
                            </a:rPr>
                            <m:t>5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  <a:cs typeface="Arial" pitchFamily="34" charset="0"/>
                        </a:rPr>
                        <m:t>=0</m:t>
                      </m:r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357617"/>
                <a:ext cx="1562992" cy="900246"/>
              </a:xfrm>
              <a:prstGeom prst="rect">
                <a:avLst/>
              </a:prstGeom>
              <a:blipFill rotWithShape="1">
                <a:blip r:embed="rId6"/>
                <a:stretch>
                  <a:fillRect r="-10506" b="-6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27984" y="4456932"/>
            <a:ext cx="3735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x²(x+4)-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x-2)(x²+1)=3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лево 10">
            <a:hlinkClick r:id="rId7" action="ppaction://hlinksldjump"/>
          </p:cNvPr>
          <p:cNvSpPr/>
          <p:nvPr/>
        </p:nvSpPr>
        <p:spPr>
          <a:xfrm>
            <a:off x="6966805" y="527491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052736"/>
            <a:ext cx="64008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11759" y="1955830"/>
            <a:ext cx="3858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(8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x-1)(2x-3)-(4x-1)²=38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6456" y="2479050"/>
            <a:ext cx="51293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Раскроем скобки и приведем 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подобные слагаемые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x²-24x-2x+3-16x²+8x-138=0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-18x-36=0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x+2=0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x=-2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x=-2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3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E:\Анимация\golubojj_smajjlik_af38f0a013234a5594e8c8ca2c54f09d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3143250" cy="2751137"/>
          </a:xfrm>
          <a:prstGeom prst="rect">
            <a:avLst/>
          </a:prstGeom>
          <a:solidFill>
            <a:srgbClr val="00FF00"/>
          </a:solidFill>
          <a:ln w="952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24328" y="52440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36712"/>
            <a:ext cx="64008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Психологическая установка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344816" cy="39604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продолжаем обобщать и углублять сведения об уравнениях;</a:t>
            </a:r>
          </a:p>
          <a:p>
            <a:r>
              <a:rPr lang="ru-RU" dirty="0" smtClean="0"/>
              <a:t>знакомимся с понятием целого рационального и дробного рационального уравнения;</a:t>
            </a:r>
          </a:p>
          <a:p>
            <a:r>
              <a:rPr lang="ru-RU" dirty="0" smtClean="0"/>
              <a:t>с понятием степени уравнения;</a:t>
            </a:r>
          </a:p>
          <a:p>
            <a:r>
              <a:rPr lang="ru-RU" dirty="0" smtClean="0"/>
              <a:t>формируем навыки решения уравнений.;</a:t>
            </a:r>
          </a:p>
          <a:p>
            <a:r>
              <a:rPr lang="ru-RU" dirty="0" smtClean="0"/>
              <a:t> контролируем уровень усвоения материала;</a:t>
            </a:r>
          </a:p>
          <a:p>
            <a:r>
              <a:rPr lang="ru-RU" dirty="0"/>
              <a:t> На уроке можем ошибаться, сомневаться, консультироваться.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учащийся сам себе дает установку.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98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8"/>
    </mc:Choice>
    <mc:Fallback xmlns="">
      <p:transition spd="slow" advTm="2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План  урока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" action="ppaction://hlinkshowjump?jump=nextslide"/>
              </a:rPr>
              <a:t> </a:t>
            </a:r>
            <a:r>
              <a:rPr lang="ru-RU" dirty="0" smtClean="0">
                <a:hlinkClick r:id="rId3" action="ppaction://hlinksldjump"/>
              </a:rPr>
              <a:t>Какие уравнения называются целыми?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>
                <a:hlinkClick r:id="rId4" action="ppaction://hlinksldjump"/>
              </a:rPr>
              <a:t>Что называется степенью уравнения?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>
                <a:hlinkClick r:id="rId5" action="ppaction://hlinksldjump"/>
              </a:rPr>
              <a:t>Сколько корней имеет уравнение </a:t>
            </a:r>
            <a:r>
              <a:rPr lang="en-US" dirty="0" smtClean="0">
                <a:hlinkClick r:id="rId5" action="ppaction://hlinksldjump"/>
              </a:rPr>
              <a:t>n-</a:t>
            </a:r>
            <a:r>
              <a:rPr lang="ru-RU" dirty="0" smtClean="0">
                <a:hlinkClick r:id="rId5" action="ppaction://hlinksldjump"/>
              </a:rPr>
              <a:t>й степени?</a:t>
            </a:r>
            <a:endParaRPr lang="ru-RU" dirty="0" smtClean="0"/>
          </a:p>
          <a:p>
            <a:r>
              <a:rPr lang="ru-RU" dirty="0">
                <a:hlinkClick r:id="rId6" action="ppaction://hlinksldjump"/>
              </a:rPr>
              <a:t> </a:t>
            </a:r>
            <a:r>
              <a:rPr lang="ru-RU" dirty="0" smtClean="0">
                <a:hlinkClick r:id="rId6" action="ppaction://hlinksldjump"/>
              </a:rPr>
              <a:t>Методы решения уравнений первой, второй и третьей степени.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83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9"/>
    </mc:Choice>
    <mc:Fallback xmlns="">
      <p:transition spd="slow" advTm="138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3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7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7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7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700" fill="hold">
                                          <p:stCondLst>
                                            <p:cond delay="2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Уравнения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Объект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03848" y="1844824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4048" y="1844824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609381" y="2852936"/>
            <a:ext cx="2498576" cy="12744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rgbClr val="C00000"/>
                  </a:solidFill>
                </a:ln>
              </a:rPr>
              <a:t>Целые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076056" y="2852936"/>
            <a:ext cx="2520280" cy="12744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Дробные</a:t>
            </a:r>
            <a:endParaRPr lang="ru-RU" sz="2800" dirty="0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0" y="4127376"/>
                <a:ext cx="4788024" cy="203792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i="1" dirty="0" smtClean="0">
                    <a:solidFill>
                      <a:schemeClr val="tx1"/>
                    </a:solidFill>
                    <a:latin typeface="Cambria Math"/>
                  </a:rPr>
                  <a:t>Например: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³−  1</m:t>
                        </m:r>
                      </m:e>
                    </m:d>
                  </m:oMath>
                </a14:m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x²</a:t>
                </a:r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x³</a:t>
                </a:r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-2(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-1)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x</m:t>
                        </m:r>
                        <m: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³−1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x</m:t>
                        </m:r>
                        <m: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²+1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3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x²</a:t>
                </a:r>
                <a:endParaRPr lang="ru-RU" sz="3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3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27376"/>
                <a:ext cx="4788024" cy="2037928"/>
              </a:xfrm>
              <a:prstGeom prst="rect">
                <a:avLst/>
              </a:prstGeom>
              <a:blipFill rotWithShape="1">
                <a:blip r:embed="rId2"/>
                <a:stretch>
                  <a:fillRect t="-17262" r="-5591" b="-2410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88024" y="4157286"/>
                <a:ext cx="3672408" cy="1886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i="1" smtClean="0">
                            <a:latin typeface="Cambria Math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i="1" smtClean="0">
                            <a:latin typeface="Cambria Math"/>
                          </a:rPr>
                          <m:t>x</m:t>
                        </m:r>
                        <m:r>
                          <a:rPr lang="en-US" sz="3600" i="1" smtClean="0">
                            <a:latin typeface="Cambria Math"/>
                          </a:rPr>
                          <m:t>²−1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b="0" i="1" dirty="0" smtClean="0">
                            <a:latin typeface="Cambria Math"/>
                            <a:cs typeface="Arial" pitchFamily="34" charset="0"/>
                          </a:rPr>
                          <m:t>5</m:t>
                        </m:r>
                      </m:num>
                      <m:den>
                        <m:eqArr>
                          <m:eqArrPr>
                            <m:ctrlPr>
                              <a:rPr lang="en-US" sz="3600" i="1" dirty="0" smtClean="0">
                                <a:latin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3600" i="1" dirty="0" smtClean="0">
                                <a:latin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ru-RU" sz="3600" b="0" i="1" dirty="0" smtClean="0">
                                <a:latin typeface="Cambria Math"/>
                                <a:cs typeface="Arial" pitchFamily="34" charset="0"/>
                              </a:rPr>
                              <m:t>+1</m:t>
                            </m:r>
                          </m:e>
                          <m:e/>
                        </m:eqArr>
                      </m:den>
                    </m:f>
                  </m:oMath>
                </a14:m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√</m:t>
                        </m:r>
                        <m:r>
                          <a:rPr lang="ru-RU" sz="36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i="1" smtClean="0">
                            <a:latin typeface="Cambria Math"/>
                            <a:cs typeface="Arial" pitchFamily="34" charset="0"/>
                          </a:rPr>
                          <m:t>x</m:t>
                        </m:r>
                        <m:r>
                          <a:rPr lang="en-US" sz="3600" i="1" smtClean="0">
                            <a:latin typeface="Cambria Math"/>
                            <a:cs typeface="Arial" pitchFamily="34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+5</a:t>
                </a:r>
              </a:p>
              <a:p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sz="3600" dirty="0" smtClean="0">
                    <a:latin typeface="Arial" pitchFamily="34" charset="0"/>
                    <a:cs typeface="Arial" pitchFamily="34" charset="0"/>
                  </a:rPr>
                  <a:t>-1=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i="1" smtClean="0">
                            <a:latin typeface="Cambria Math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i="1" smtClean="0">
                            <a:latin typeface="Cambria Math"/>
                            <a:cs typeface="Arial" pitchFamily="34" charset="0"/>
                          </a:rPr>
                          <m:t>x</m:t>
                        </m:r>
                        <m:r>
                          <a:rPr lang="ru-RU" sz="3600" b="0" i="1" smtClean="0">
                            <a:latin typeface="Cambria Math"/>
                            <a:cs typeface="Arial" pitchFamily="34" charset="0"/>
                          </a:rPr>
                          <m:t>+12</m:t>
                        </m:r>
                      </m:den>
                    </m:f>
                  </m:oMath>
                </a14:m>
                <a:endParaRPr lang="ru-RU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157286"/>
                <a:ext cx="3672408" cy="1886607"/>
              </a:xfrm>
              <a:prstGeom prst="rect">
                <a:avLst/>
              </a:prstGeom>
              <a:blipFill rotWithShape="1">
                <a:blip r:embed="rId3"/>
                <a:stretch>
                  <a:fillRect l="-4975" r="-7463" b="-45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Стрелка влево 22">
            <a:hlinkClick r:id="" action="ppaction://hlinkshowjump?jump=previousslide">
              <a:snd r:embed="rId4" name="chimes.wav"/>
            </a:hlinkClick>
          </p:cNvPr>
          <p:cNvSpPr/>
          <p:nvPr/>
        </p:nvSpPr>
        <p:spPr>
          <a:xfrm>
            <a:off x="7596336" y="5146340"/>
            <a:ext cx="648072" cy="8555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6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7"/>
    </mc:Choice>
    <mc:Fallback xmlns="">
      <p:transition spd="slow" advTm="36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25 L 2.5E-6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4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4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4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4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4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4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  <p:bldP spid="1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96752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" action="ppaction://hlinkshowjump?jump=previousslide">
                  <a:snd r:embed="rId2" name="push.wav"/>
                </a:hlinkClick>
              </a:rPr>
              <a:t>ЦЕЛЫМ УРАВНЕНИЕМ </a:t>
            </a:r>
            <a:r>
              <a:rPr lang="ru-RU" sz="3600" dirty="0" smtClean="0">
                <a:hlinkClick r:id="" action="ppaction://hlinkshowjump?jump=previousslide">
                  <a:snd r:embed="rId2" name="push.wav"/>
                </a:hlinkClick>
              </a:rPr>
              <a:t>С ОДНОЙ ПЕРЕМЕННОЙ НАЗЫВАЕТСЯ УРАВНЕНИЕ, ЛЕВАЯ И ПРАВАЯ ЧАСТИ КОТОРОГО- </a:t>
            </a:r>
            <a:r>
              <a:rPr lang="ru-RU" sz="3600" dirty="0" smtClean="0">
                <a:solidFill>
                  <a:srgbClr val="C00000"/>
                </a:solidFill>
                <a:hlinkClick r:id="" action="ppaction://hlinkshowjump?jump=previousslide">
                  <a:snd r:embed="rId2" name="push.wav"/>
                </a:hlinkClick>
              </a:rPr>
              <a:t>ЦЕЛЫЕ </a:t>
            </a:r>
            <a:r>
              <a:rPr lang="ru-RU" sz="3600" dirty="0" smtClean="0">
                <a:hlinkClick r:id="" action="ppaction://hlinkshowjump?jump=previousslide">
                  <a:snd r:embed="rId2" name="push.wav"/>
                </a:hlinkClick>
              </a:rPr>
              <a:t>ВЫРАЖЕНИЯ</a:t>
            </a:r>
            <a:br>
              <a:rPr lang="ru-RU" sz="3600" dirty="0" smtClean="0">
                <a:hlinkClick r:id="" action="ppaction://hlinkshowjump?jump=previousslide">
                  <a:snd r:embed="rId2" name="push.wav"/>
                </a:hlinkClick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052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75738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уравнение с одной переменной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записано в виде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P(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0, где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P(x)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многочлен стандартного вида,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то степень этого многочлена называют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степенью данного уравнения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29975" y="7173416"/>
            <a:ext cx="1986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Например: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86282" y="3984383"/>
                <a:ext cx="6048672" cy="1575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i="1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³+2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-1=0  (5-я степень)</a:t>
                </a:r>
              </a:p>
              <a:p>
                <a:endParaRPr lang="ru-RU" sz="3200" dirty="0" smtClean="0"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i="1" smtClean="0">
                            <a:latin typeface="Cambria Math"/>
                            <a:cs typeface="Arial" pitchFamily="34" charset="0"/>
                          </a:rPr>
                          <m:t>x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-14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x²-3=0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 (4-я степень)</a:t>
                </a:r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282" y="3984383"/>
                <a:ext cx="6048672" cy="1575303"/>
              </a:xfrm>
              <a:prstGeom prst="rect">
                <a:avLst/>
              </a:prstGeom>
              <a:blipFill rotWithShape="1">
                <a:blip r:embed="rId2"/>
                <a:stretch>
                  <a:fillRect t="-4651" b="-120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трелка влево 6">
            <a:hlinkClick r:id="rId3" action="ppaction://hlinksldjump">
              <a:snd r:embed="rId4" name="chimes.wav"/>
            </a:hlinkClick>
          </p:cNvPr>
          <p:cNvSpPr/>
          <p:nvPr/>
        </p:nvSpPr>
        <p:spPr>
          <a:xfrm>
            <a:off x="7307623" y="5301208"/>
            <a:ext cx="648753" cy="4583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1.42824 C 0.01944 -1.4581 -0.02205 -1.48704 -0.03646 -1.48704 C -0.12847 -1.48704 -0.22309 -1.02547 -0.22309 -0.56389 C -0.22309 -0.79653 -0.27031 -1.02547 -0.31511 -1.02547 C -0.36233 -1.02547 -0.40695 -0.79306 -0.40695 -0.56389 C -0.40695 -0.67847 -0.43073 -0.79653 -0.45434 -0.79653 C -0.47795 -0.79653 -0.50156 -0.68195 -0.50156 -0.56389 C -0.50156 -0.62292 -0.51337 -0.67847 -0.52518 -0.67847 C -0.53698 -0.67847 -0.54879 -0.61968 -0.54879 -0.56389 C -0.54879 -0.59398 -0.55504 -0.62292 -0.56077 -0.62292 C -0.56372 -0.62292 -0.57257 -0.59306 -0.57257 -0.56389 C -0.57257 -0.57847 -0.57552 -0.59398 -0.57865 -0.59398 C -0.57865 -0.59746 -0.5849 -0.5794 -0.5849 -0.56389 C -0.5849 -0.57176 -0.5849 -0.57847 -0.58785 -0.57847 C -0.58785 -0.57523 -0.59097 -0.57084 -0.59097 -0.56389 C -0.59097 -0.56736 -0.59097 -0.57176 -0.59097 -0.57523 C -0.5941 -0.57523 -0.5941 -0.57176 -0.5941 -0.56736 C -0.59722 -0.56736 -0.59722 -0.57084 -0.59722 -0.57523 C -0.60018 -0.57523 -0.60018 -0.57176 -0.60018 -0.56736 " pathEditMode="relative" rAng="0" ptsTypes="fffffffffffffffffff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80" y="4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619672" y="2132856"/>
            <a:ext cx="6248400" cy="223224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>
                  <a:snd r:embed="rId3" name="chimes.wav"/>
                </a:hlinkClick>
              </a:rPr>
              <a:t>Уравнение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>
                  <a:snd r:embed="rId3" name="chimes.wav"/>
                </a:hlinkClick>
              </a:rPr>
              <a:t>n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>
                  <a:snd r:embed="rId3" name="chimes.wav"/>
                </a:hlinkClick>
              </a:rPr>
              <a:t>-й степени</a:t>
            </a:r>
          </a:p>
          <a:p>
            <a:pPr marL="0" indent="0">
              <a:buNone/>
            </a:pP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  <a:hlinkClick r:id="rId2" action="ppaction://hlinksldjump">
                <a:snd r:embed="rId3" name="chimes.wav"/>
              </a:hlinkClick>
            </a:endParaRPr>
          </a:p>
          <a:p>
            <a:pPr marL="0" indent="0">
              <a:buNone/>
            </a:pP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>
                  <a:snd r:embed="rId3" name="chimes.wav"/>
                </a:hlinkClick>
              </a:rPr>
              <a:t>  имеет не более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>
                  <a:snd r:embed="rId3" name="chimes.wav"/>
                </a:hlinkClick>
              </a:rPr>
              <a:t>n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sldjump">
                  <a:snd r:embed="rId3" name="chimes.wav"/>
                </a:hlinkClick>
              </a:rPr>
              <a:t> корней</a:t>
            </a:r>
            <a:endParaRPr lang="ru-RU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8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25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125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25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125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1124744"/>
            <a:ext cx="6400800" cy="8564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Методы решения целых уравнений: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71600" y="1772816"/>
            <a:ext cx="3125788" cy="104072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100" dirty="0" smtClean="0">
                <a:latin typeface="Arial" pitchFamily="34" charset="0"/>
                <a:cs typeface="Arial" pitchFamily="34" charset="0"/>
              </a:rPr>
              <a:t>Линейное уравнение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3887415" cy="115212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ax²+bx+c=0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Квадратное уравнение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 flipV="1">
            <a:off x="1371600" y="5562599"/>
            <a:ext cx="3124200" cy="45719"/>
          </a:xfrm>
        </p:spPr>
        <p:txBody>
          <a:bodyPr>
            <a:normAutofit fontScale="25000" lnSpcReduction="20000"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 flipV="1">
            <a:off x="4572000" y="5949280"/>
            <a:ext cx="3124200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03648" y="270892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92388" y="2708920"/>
            <a:ext cx="720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03848" y="2708920"/>
            <a:ext cx="504056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79512" y="2785164"/>
            <a:ext cx="1368152" cy="1219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Нет корней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83568" y="4293096"/>
                <a:ext cx="2175075" cy="16561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Один корень</a:t>
                </a:r>
              </a:p>
              <a:p>
                <a:pPr algn="ctr"/>
                <a:endParaRPr lang="ru-RU" dirty="0" smtClean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ru-RU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dirty="0"/>
              </a:p>
              <a:p>
                <a:pPr algn="ctr"/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93096"/>
                <a:ext cx="2175075" cy="1656184"/>
              </a:xfrm>
              <a:prstGeom prst="rect">
                <a:avLst/>
              </a:prstGeom>
              <a:blipFill rotWithShape="1">
                <a:blip r:embed="rId2"/>
                <a:stretch>
                  <a:fillRect l="-3900" t="-6934" b="-10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вал 15"/>
              <p:cNvSpPr/>
              <p:nvPr/>
            </p:nvSpPr>
            <p:spPr>
              <a:xfrm>
                <a:off x="2858643" y="3609020"/>
                <a:ext cx="1497333" cy="11881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x-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 число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Овал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643" y="3609020"/>
                <a:ext cx="1497333" cy="1188132"/>
              </a:xfrm>
              <a:prstGeom prst="ellipse">
                <a:avLst/>
              </a:prstGeom>
              <a:blipFill rotWithShape="1">
                <a:blip r:embed="rId3"/>
                <a:stretch>
                  <a:fillRect r="-2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 стрелкой 17"/>
          <p:cNvCxnSpPr/>
          <p:nvPr/>
        </p:nvCxnSpPr>
        <p:spPr>
          <a:xfrm>
            <a:off x="7380312" y="2708920"/>
            <a:ext cx="504056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</p:cNvCxnSpPr>
          <p:nvPr/>
        </p:nvCxnSpPr>
        <p:spPr>
          <a:xfrm>
            <a:off x="6588733" y="2852936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436096" y="2852936"/>
            <a:ext cx="648072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7380312" y="3547328"/>
            <a:ext cx="1584175" cy="1249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D&lt;0</a:t>
            </a:r>
            <a:endParaRPr lang="ru-RU" dirty="0" smtClean="0"/>
          </a:p>
          <a:p>
            <a:pPr algn="ctr"/>
            <a:r>
              <a:rPr lang="ru-RU" dirty="0" smtClean="0"/>
              <a:t>Нет корней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760132" y="4509120"/>
                <a:ext cx="1872208" cy="13680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D&gt;0</a:t>
                </a:r>
                <a:endParaRPr lang="ru-RU" sz="20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1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1,2=</m:t>
                        </m:r>
                      </m:sub>
                    </m:sSub>
                  </m:oMath>
                </a14:m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00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2000" i="1" dirty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 dirty="0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sz="2000" i="1" dirty="0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2000" i="1" dirty="0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32" y="4509120"/>
                <a:ext cx="1872208" cy="13680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Овал 25"/>
              <p:cNvSpPr/>
              <p:nvPr/>
            </p:nvSpPr>
            <p:spPr>
              <a:xfrm>
                <a:off x="4499992" y="3681028"/>
                <a:ext cx="1584176" cy="11161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D=0</a:t>
                </a:r>
                <a:endParaRPr lang="ru-RU" dirty="0" smtClean="0"/>
              </a:p>
              <a:p>
                <a:pPr algn="ctr"/>
                <a:r>
                  <a:rPr lang="en-US" dirty="0" smtClean="0"/>
                  <a:t>X</a:t>
                </a:r>
                <a:r>
                  <a:rPr lang="ru-RU" dirty="0" smtClean="0"/>
                  <a:t> </a:t>
                </a:r>
                <a:r>
                  <a:rPr lang="en-US" dirty="0" smtClean="0"/>
                  <a:t>=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i="1" smtClean="0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ru-RU" sz="2000" i="1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000" i="1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6" name="Овал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81028"/>
                <a:ext cx="1584176" cy="1116124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Стрелка влево 26">
            <a:hlinkClick r:id="" action="ppaction://hlinkshowjump?jump=nextslide"/>
          </p:cNvPr>
          <p:cNvSpPr/>
          <p:nvPr/>
        </p:nvSpPr>
        <p:spPr>
          <a:xfrm>
            <a:off x="7884367" y="5193123"/>
            <a:ext cx="777235" cy="6840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3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14" grpId="0" animBg="1"/>
      <p:bldP spid="15" grpId="0" animBg="1"/>
      <p:bldP spid="16" grpId="0" animBg="1"/>
      <p:bldP spid="23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8720"/>
            <a:ext cx="640080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Уравнение третьей степени вида:</a:t>
            </a:r>
            <a:br>
              <a:rPr lang="ru-RU" dirty="0" smtClean="0"/>
            </a:br>
            <a:r>
              <a:rPr lang="ru-RU" cap="none" dirty="0" smtClean="0">
                <a:solidFill>
                  <a:srgbClr val="C00000"/>
                </a:solidFill>
              </a:rPr>
              <a:t>a</a:t>
            </a:r>
            <a:r>
              <a:rPr lang="en-US" cap="none" dirty="0" smtClean="0">
                <a:solidFill>
                  <a:srgbClr val="C00000"/>
                </a:solidFill>
              </a:rPr>
              <a:t>x³+bx²+cx</a:t>
            </a:r>
            <a:r>
              <a:rPr lang="ru-RU" cap="none" dirty="0" smtClean="0">
                <a:solidFill>
                  <a:srgbClr val="C00000"/>
                </a:solidFill>
              </a:rPr>
              <a:t>+</a:t>
            </a:r>
            <a:r>
              <a:rPr lang="en-US" cap="none" dirty="0" smtClean="0">
                <a:solidFill>
                  <a:srgbClr val="C00000"/>
                </a:solidFill>
              </a:rPr>
              <a:t>d=0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02263" y="685800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Путем разложения на множители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858000"/>
            <a:ext cx="33187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Решить уравнение: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x³-8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x²-x+8=0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7704" y="-2308324"/>
                <a:ext cx="4931543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400" dirty="0" smtClean="0"/>
                  <a:t>Решение:</a:t>
                </a:r>
              </a:p>
              <a:p>
                <a:r>
                  <a:rPr lang="ru-RU" sz="2400" dirty="0" smtClean="0"/>
                  <a:t>Разложим левую часть уравнения </a:t>
                </a:r>
              </a:p>
              <a:p>
                <a:r>
                  <a:rPr lang="ru-RU" sz="2400" dirty="0" smtClean="0"/>
                  <a:t>на множители: </a:t>
                </a:r>
              </a:p>
              <a:p>
                <a:pPr algn="ctr"/>
                <a:r>
                  <a:rPr lang="ru-RU" sz="2400" dirty="0" smtClean="0"/>
                  <a:t>x²(</a:t>
                </a:r>
                <a:r>
                  <a:rPr lang="en-US" sz="2400" dirty="0" smtClean="0"/>
                  <a:t>x-8)-(x-8)=0</a:t>
                </a:r>
                <a:endParaRPr lang="ru-RU" sz="2400" dirty="0" smtClean="0"/>
              </a:p>
              <a:p>
                <a:pPr algn="ctr"/>
                <a:r>
                  <a:rPr lang="en-US" sz="2400" dirty="0" smtClean="0"/>
                  <a:t>(x-8)(x²-1)=0</a:t>
                </a:r>
                <a:endParaRPr lang="ru-RU" sz="2400" dirty="0" smtClean="0"/>
              </a:p>
              <a:p>
                <a:pPr algn="ctr"/>
                <a:r>
                  <a:rPr lang="ru-RU" sz="2400" dirty="0" smtClean="0"/>
                  <a:t>Ответ: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i="1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</a:rPr>
                      <m:t>=8,</m:t>
                    </m:r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1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r>
                  <a:rPr lang="ru-RU" sz="2400" dirty="0" smtClean="0"/>
                  <a:t>=1,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i="1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 smtClean="0"/>
                  <a:t> =-1.</a:t>
                </a:r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-2308324"/>
                <a:ext cx="4931543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978" t="-2111" r="-2472" b="-5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6900583" y="51309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7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94 -0.7831 C -0.28993 -0.7912 -0.30399 -0.79908 -0.30886 -0.79908 C -0.33993 -0.79908 -0.37188 -0.67408 -0.37188 -0.54908 C -0.37188 -0.61204 -0.38785 -0.67408 -0.40295 -0.67408 C -0.41892 -0.67408 -0.43403 -0.61111 -0.43403 -0.54908 C -0.43403 -0.58009 -0.44202 -0.61204 -0.45 -0.61204 C -0.45799 -0.61204 -0.46597 -0.58102 -0.46597 -0.54908 C -0.46597 -0.56505 -0.46997 -0.58009 -0.47396 -0.58009 C -0.47795 -0.58009 -0.48195 -0.56412 -0.48195 -0.54908 C -0.48195 -0.55718 -0.48403 -0.56505 -0.48594 -0.56505 C -0.48698 -0.56505 -0.48993 -0.55695 -0.48993 -0.54908 C -0.48993 -0.55301 -0.49097 -0.55718 -0.49202 -0.55718 C -0.49202 -0.5581 -0.4941 -0.55324 -0.4941 -0.54908 C -0.4941 -0.55116 -0.4941 -0.55301 -0.49514 -0.55301 C -0.49514 -0.55208 -0.49618 -0.55093 -0.49618 -0.54908 C -0.49618 -0.55 -0.49618 -0.55116 -0.49618 -0.55208 C -0.49722 -0.55208 -0.49722 -0.55116 -0.49722 -0.55 C -0.49827 -0.55 -0.49827 -0.55093 -0.49827 -0.55208 C -0.49931 -0.55208 -0.49931 -0.55116 -0.49931 -0.55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775 -0.86806 C 0.25209 -0.87685 0.26806 -0.88519 0.27344 -0.88519 C 0.30903 -0.88519 0.34584 -0.74885 0.34584 -0.61227 C 0.34584 -0.68125 0.36407 -0.74885 0.38143 -0.74885 C 0.39966 -0.74885 0.41684 -0.68033 0.41684 -0.61227 C 0.41684 -0.6463 0.42605 -0.68125 0.43525 -0.68125 C 0.4441 -0.68125 0.45348 -0.64723 0.45348 -0.61227 C 0.45348 -0.62986 0.45782 -0.6463 0.46233 -0.6463 C 0.46719 -0.6463 0.47171 -0.62894 0.47171 -0.61227 C 0.47171 -0.6213 0.47396 -0.62986 0.47605 -0.62986 C 0.47726 -0.62986 0.48108 -0.62107 0.48108 -0.61227 C 0.48108 -0.61667 0.48195 -0.6213 0.48334 -0.6213 C 0.48334 -0.62037 0.48577 -0.6169 0.48577 -0.61227 C 0.48577 -0.61482 0.48577 -0.61667 0.48681 -0.61667 C 0.48681 -0.61574 0.48802 -0.61459 0.48802 -0.61227 C 0.48802 -0.61366 0.48802 -0.61482 0.48802 -0.61574 C 0.48924 -0.61574 0.48924 -0.61482 0.48924 -0.61366 C 0.49046 -0.61366 0.49046 -0.61459 0.49046 -0.61574 C 0.49184 -0.61574 0.49184 -0.61482 0.49184 -0.61366 " pathEditMode="relative" rAng="0" ptsTypes="fffffffffffffffffff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77 0.5632 L -0.09983 0.5632 L -0.09983 0.59931 L -0.06389 0.59931 L -0.06389 0.63542 L -0.02795 0.63542 L -0.02795 0.67153 L 0.00798 0.67153 L 0.00798 0.70764 L 0.04392 0.70764 L 0.04392 0.74375 L 0.07986 0.74375 L 0.07986 0.77986 L 0.1158 0.77986 L 0.1158 0.81598 " pathEditMode="relative" rAng="0" ptsTypes="FFFFFFFFFFFFFFF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5|2.1|2.4|2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363</TotalTime>
  <Words>484</Words>
  <Application>Microsoft Office PowerPoint</Application>
  <PresentationFormat>Экран (4:3)</PresentationFormat>
  <Paragraphs>86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ЦЕЛОЕ УРАВНЕНИЕ И ЕГО КОРНИ</vt:lpstr>
      <vt:lpstr>Психологическая установка</vt:lpstr>
      <vt:lpstr>План  урока</vt:lpstr>
      <vt:lpstr>Уравнения</vt:lpstr>
      <vt:lpstr>Презентация PowerPoint</vt:lpstr>
      <vt:lpstr>Презентация PowerPoint</vt:lpstr>
      <vt:lpstr>Презентация PowerPoint</vt:lpstr>
      <vt:lpstr>Методы решения целых уравнений:</vt:lpstr>
      <vt:lpstr>Уравнение третьей степени вида: ax³+bx²+cx+d=0 </vt:lpstr>
      <vt:lpstr>Какова степень уравнения?</vt:lpstr>
      <vt:lpstr>Решить уравнение: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ЦЕЛОЕ УРАВНЕНИЕ И ЕГО КОРНИ</dc:title>
  <dc:creator>KotRitter</dc:creator>
  <cp:lastModifiedBy>HP Pavilion</cp:lastModifiedBy>
  <cp:revision>33</cp:revision>
  <dcterms:created xsi:type="dcterms:W3CDTF">2011-10-21T12:23:22Z</dcterms:created>
  <dcterms:modified xsi:type="dcterms:W3CDTF">2012-05-31T04:06:11Z</dcterms:modified>
</cp:coreProperties>
</file>