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94CD7-02F2-4041-92F4-7EF35F0E1F34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F46C1-3941-4080-AF1E-DCE9876213F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C3C6D-326D-4367-ADD4-6CDF53434658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411FD-3E87-4C89-97D1-7C84256DB92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3C64A-92B0-4523-BAF7-754ABD03E3A1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DDDE3-632D-4E6C-9217-D13116BCB94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07505-C8DA-40D9-85B6-0825FBA51C3C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8A9D9-03CB-4F56-AC8C-CACAA007CCA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5F3F-9BD0-4762-BC83-DCF9A754BBFC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87A49-2886-42D6-822A-29C286DC87E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54188-E0A4-41A2-A3C5-A9D480371D9B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0CEC9-5C85-4401-AD1E-97E28F395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5A788-5270-4771-B31D-D27B49AB1757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228AC-0792-48B2-A7D2-F5F6CAAA70E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DC9F6-2125-4F8E-9EC5-A75D3B1F9993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C8F5E-06AF-49DE-B135-5CE25A87202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D0F9C-A8F2-4615-BCB7-F948F77177A9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DE683-EE1C-4AF0-AE90-1BCB1C5F5DA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649F5-B800-4BC7-A51C-7D80AE945898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BAC27-2B5A-473F-BDFF-13972A2E8EA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F5EF3-3E67-4F1F-A47F-209C179D387D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E40F8-4D60-455C-8C93-BEA3C5BC2B8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th-TH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9BCC40-2097-4764-95F6-0857730A7BE7}" type="datetimeFigureOut">
              <a:rPr lang="th-TH"/>
              <a:pPr>
                <a:defRPr/>
              </a:pPr>
              <a:t>18/10/54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1DBFF9-A6FA-437C-B6E9-9684139980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990600"/>
            <a:ext cx="5562600" cy="1447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 А4</a:t>
            </a:r>
            <a:br>
              <a:rPr lang="ru-RU" sz="6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th-TH" sz="62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3419872" y="3501008"/>
            <a:ext cx="5635352" cy="1863824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cs typeface="Cordia New" pitchFamily="34" charset="-34"/>
              </a:rPr>
              <a:t>Синтаксические нормы</a:t>
            </a:r>
          </a:p>
          <a:p>
            <a:r>
              <a:rPr lang="ru-RU" b="1" dirty="0">
                <a:solidFill>
                  <a:schemeClr val="tx1"/>
                </a:solidFill>
                <a:cs typeface="Cordia New" pitchFamily="34" charset="-34"/>
              </a:rPr>
              <a:t>(построение предложения с деепричастием)</a:t>
            </a:r>
          </a:p>
          <a:p>
            <a:endParaRPr lang="ru-RU" sz="4400" b="1" dirty="0" smtClean="0">
              <a:solidFill>
                <a:schemeClr val="tx1"/>
              </a:solidFill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5.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Читая о страданиях Бруно и Галилея,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1) был предан анафеме догмат о существовании только одного мира.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2) мы подчас готовы считать их палачей олицетворением воинствующего невежества.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3) учение о бесконечности Вселенной никогда не будет забыто.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4) трагедия ученых до сих пор не дает покоя исследователям их жизни.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3370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6.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Путешествуя по бескрайней дальневосточной тайге,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пришла пора опубликовать свои дорожные наблюдения.</a:t>
            </a:r>
            <a:endParaRPr lang="ru-RU" smtClean="0"/>
          </a:p>
          <a:p>
            <a:pPr eaLnBrk="1" hangingPunct="1"/>
            <a:r>
              <a:rPr lang="ru-RU" b="1" smtClean="0"/>
              <a:t>2) дается описание рельефа Приморья и горной системы Сихотэ-Алиня.</a:t>
            </a:r>
            <a:endParaRPr lang="ru-RU" smtClean="0"/>
          </a:p>
          <a:p>
            <a:pPr eaLnBrk="1" hangingPunct="1"/>
            <a:r>
              <a:rPr lang="ru-RU" b="1" smtClean="0"/>
              <a:t>3) географ В. Арсеньев изучал богатейшие флору и фауну этого края.</a:t>
            </a:r>
            <a:endParaRPr lang="ru-RU" smtClean="0"/>
          </a:p>
          <a:p>
            <a:pPr eaLnBrk="1" hangingPunct="1"/>
            <a:r>
              <a:rPr lang="ru-RU" b="1" smtClean="0"/>
              <a:t>4) уже стемнело.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1428750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2034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7.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Читая книги зоолога А.Брема,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это не исследования, а жизнеописания животных.</a:t>
            </a:r>
            <a:endParaRPr lang="ru-RU" smtClean="0"/>
          </a:p>
          <a:p>
            <a:pPr eaLnBrk="1" hangingPunct="1"/>
            <a:r>
              <a:rPr lang="ru-RU" b="1" smtClean="0"/>
              <a:t>2) становится очень интересно.</a:t>
            </a:r>
            <a:endParaRPr lang="ru-RU" smtClean="0"/>
          </a:p>
          <a:p>
            <a:pPr eaLnBrk="1" hangingPunct="1"/>
            <a:r>
              <a:rPr lang="ru-RU" b="1" smtClean="0"/>
              <a:t>3) основные мысли выражены в ней правильно.</a:t>
            </a:r>
            <a:endParaRPr lang="ru-RU" smtClean="0"/>
          </a:p>
          <a:p>
            <a:pPr eaLnBrk="1" hangingPunct="1"/>
            <a:r>
              <a:rPr lang="ru-RU" b="1" smtClean="0"/>
              <a:t>4) радостно удивляешься причудливости мира.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500938" y="714375"/>
            <a:ext cx="928687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3935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8.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Читая книги о Леонардо да Винчи и глядя на его картины,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думаешь о необыкновенном исключении, которое сделала природа для человечества.</a:t>
            </a:r>
            <a:endParaRPr lang="ru-RU" smtClean="0"/>
          </a:p>
          <a:p>
            <a:pPr eaLnBrk="1" hangingPunct="1"/>
            <a:r>
              <a:rPr lang="ru-RU" b="1" smtClean="0"/>
              <a:t>2) природа захотела соединить множество талантов в одном человеке.</a:t>
            </a:r>
            <a:endParaRPr lang="ru-RU" smtClean="0"/>
          </a:p>
          <a:p>
            <a:pPr eaLnBrk="1" hangingPunct="1"/>
            <a:r>
              <a:rPr lang="ru-RU" b="1" smtClean="0"/>
              <a:t>3) вас ничто не должно отвлекать.</a:t>
            </a:r>
            <a:endParaRPr lang="ru-RU" smtClean="0"/>
          </a:p>
          <a:p>
            <a:pPr eaLnBrk="1" hangingPunct="1"/>
            <a:r>
              <a:rPr lang="ru-RU" b="1" smtClean="0"/>
              <a:t>4) за окном библиотеки быстро стемнело.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1285875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4538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rgbClr val="FF0000"/>
                </a:solidFill>
              </a:rPr>
              <a:t>9. Выберите грамматически правильное продолжение предложения.</a:t>
            </a: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Бросая камни в воду,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во все стороны летели брызги.</a:t>
            </a:r>
            <a:endParaRPr lang="ru-RU" smtClean="0"/>
          </a:p>
          <a:p>
            <a:pPr eaLnBrk="1" hangingPunct="1"/>
            <a:r>
              <a:rPr lang="ru-RU" b="1" smtClean="0"/>
              <a:t>2) расходятся широкие круги.</a:t>
            </a:r>
            <a:endParaRPr lang="ru-RU" smtClean="0"/>
          </a:p>
          <a:p>
            <a:pPr eaLnBrk="1" hangingPunct="1"/>
            <a:r>
              <a:rPr lang="ru-RU" b="1" smtClean="0"/>
              <a:t>3) Леонардо да Винчи объяснил распространение звуковых волн.</a:t>
            </a:r>
            <a:endParaRPr lang="ru-RU" smtClean="0"/>
          </a:p>
          <a:p>
            <a:pPr eaLnBrk="1" hangingPunct="1"/>
            <a:r>
              <a:rPr lang="ru-RU" b="1" smtClean="0"/>
              <a:t>4) у меня было прекрасное настроение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6963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10.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Переходя улицу,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можно только на зеленый свет.</a:t>
            </a:r>
            <a:endParaRPr lang="ru-RU" smtClean="0"/>
          </a:p>
          <a:p>
            <a:pPr eaLnBrk="1" hangingPunct="1"/>
            <a:r>
              <a:rPr lang="ru-RU" b="1" smtClean="0"/>
              <a:t>2) часто нарушаются правила.</a:t>
            </a:r>
            <a:endParaRPr lang="ru-RU" smtClean="0"/>
          </a:p>
          <a:p>
            <a:pPr eaLnBrk="1" hangingPunct="1"/>
            <a:r>
              <a:rPr lang="ru-RU" b="1" smtClean="0"/>
              <a:t>3) меня оштрафовал милиционер.</a:t>
            </a:r>
            <a:endParaRPr lang="ru-RU" smtClean="0"/>
          </a:p>
          <a:p>
            <a:pPr eaLnBrk="1" hangingPunct="1"/>
            <a:r>
              <a:rPr lang="ru-RU" b="1" smtClean="0"/>
              <a:t>4) не нарушайте правила движения.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7220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11.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Прожив долгую и счастливую жизнь,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физика Роберта Вуда мучило неодолимое любопытство.</a:t>
            </a:r>
            <a:endParaRPr lang="ru-RU" smtClean="0"/>
          </a:p>
          <a:p>
            <a:pPr eaLnBrk="1" hangingPunct="1"/>
            <a:r>
              <a:rPr lang="ru-RU" b="1" smtClean="0"/>
              <a:t>2) у него была замечательная жена.</a:t>
            </a:r>
            <a:endParaRPr lang="ru-RU" smtClean="0"/>
          </a:p>
          <a:p>
            <a:pPr eaLnBrk="1" hangingPunct="1"/>
            <a:r>
              <a:rPr lang="ru-RU" b="1" smtClean="0"/>
              <a:t>3) наступило состояние покоя.</a:t>
            </a:r>
            <a:endParaRPr lang="ru-RU" smtClean="0"/>
          </a:p>
          <a:p>
            <a:pPr eaLnBrk="1" hangingPunct="1"/>
            <a:r>
              <a:rPr lang="ru-RU" b="1" smtClean="0"/>
              <a:t>4) ученый всегда занимался только тем, к чему лежала его душа.</a:t>
            </a:r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4135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13. Выберите грамматически правильное продолжение предложения.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Покинув ребенком отцовское имение,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в нем не было внешней суетной одержимости.</a:t>
            </a:r>
            <a:endParaRPr lang="ru-RU" smtClean="0"/>
          </a:p>
          <a:p>
            <a:pPr eaLnBrk="1" hangingPunct="1"/>
            <a:r>
              <a:rPr lang="ru-RU" b="1" smtClean="0"/>
              <a:t>2) скудные средства родителей не позволили учиться в университете.</a:t>
            </a:r>
            <a:endParaRPr lang="ru-RU" smtClean="0"/>
          </a:p>
          <a:p>
            <a:pPr eaLnBrk="1" hangingPunct="1"/>
            <a:r>
              <a:rPr lang="ru-RU" b="1" smtClean="0"/>
              <a:t>3) Жуковский решает непременно стать инженером.</a:t>
            </a:r>
            <a:endParaRPr lang="ru-RU" smtClean="0"/>
          </a:p>
          <a:p>
            <a:pPr eaLnBrk="1" hangingPunct="1"/>
            <a:r>
              <a:rPr lang="ru-RU" b="1" smtClean="0"/>
              <a:t>4) его охватило радостное чувство.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3229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14.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Поверив в Октябрьскую революцию,</a:t>
            </a: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второй инсульт настиг его в новогоднюю ночь 1921 года.</a:t>
            </a:r>
            <a:endParaRPr lang="ru-RU" smtClean="0"/>
          </a:p>
          <a:p>
            <a:pPr eaLnBrk="1" hangingPunct="1"/>
            <a:r>
              <a:rPr lang="ru-RU" b="1" smtClean="0"/>
              <a:t>2) формировалась личность большого ученого.</a:t>
            </a:r>
            <a:endParaRPr lang="ru-RU" smtClean="0"/>
          </a:p>
          <a:p>
            <a:pPr eaLnBrk="1" hangingPunct="1"/>
            <a:r>
              <a:rPr lang="ru-RU" b="1" smtClean="0"/>
              <a:t>3) исследования Н. Жуковского по механике поразили ученых.</a:t>
            </a:r>
            <a:endParaRPr lang="ru-RU" smtClean="0"/>
          </a:p>
          <a:p>
            <a:pPr eaLnBrk="1" hangingPunct="1"/>
            <a:r>
              <a:rPr lang="ru-RU" b="1" smtClean="0"/>
              <a:t>4) он отдался ей безоглядно.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2199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15.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Изучая законы движения планет,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среди научных трактатов есть одна совершенно необычная работа.</a:t>
            </a:r>
            <a:endParaRPr lang="ru-RU" smtClean="0"/>
          </a:p>
          <a:p>
            <a:pPr eaLnBrk="1" hangingPunct="1"/>
            <a:r>
              <a:rPr lang="ru-RU" b="1" smtClean="0"/>
              <a:t>2) уже совсем стемнело.</a:t>
            </a:r>
            <a:endParaRPr lang="ru-RU" smtClean="0"/>
          </a:p>
          <a:p>
            <a:pPr eaLnBrk="1" hangingPunct="1"/>
            <a:r>
              <a:rPr lang="ru-RU" b="1" smtClean="0"/>
              <a:t>3) фанатизм и мистика соседствуют с непостижимыми откровениями гения.</a:t>
            </a:r>
            <a:endParaRPr lang="ru-RU" smtClean="0"/>
          </a:p>
          <a:p>
            <a:pPr eaLnBrk="1" hangingPunct="1"/>
            <a:r>
              <a:rPr lang="ru-RU" b="1" smtClean="0"/>
              <a:t>4) прочитайте исследования Николая Коперника.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9901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60648"/>
            <a:ext cx="75438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Обратимся </a:t>
            </a:r>
            <a:r>
              <a:rPr lang="ru-RU" b="1" dirty="0">
                <a:solidFill>
                  <a:srgbClr val="FF0000"/>
                </a:solidFill>
              </a:rPr>
              <a:t>к примеру: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th-TH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8229600" cy="5181600"/>
          </a:xfrm>
        </p:spPr>
        <p:txBody>
          <a:bodyPr/>
          <a:lstStyle/>
          <a:p>
            <a:pPr algn="thaiDist"/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  <a:cs typeface="Cordia New" pitchFamily="34" charset="-34"/>
              </a:rPr>
              <a:t>1. Готовясь к приёму гостей, производится тщательная уборка.</a:t>
            </a:r>
          </a:p>
          <a:p>
            <a:pPr algn="thaiDist"/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  <a:cs typeface="Cordia New" pitchFamily="34" charset="-34"/>
              </a:rPr>
              <a:t>2. Готовясь к приёму гостей, я всегда тщательно убираю в квартире.</a:t>
            </a:r>
          </a:p>
          <a:p>
            <a:pPr algn="thaiDist"/>
            <a:r>
              <a:rPr lang="ru-RU" sz="2000" b="1" dirty="0">
                <a:solidFill>
                  <a:schemeClr val="tx1"/>
                </a:solidFill>
                <a:cs typeface="Cordia New" pitchFamily="34" charset="-34"/>
              </a:rPr>
              <a:t>В данном случае в обоих предложениях есть подлежащее. Но при этом в 1-м предложении подлежащее «уборка» не может выполнять действие, о котором идет речь в деепричастном обороте: «уборка» не может «принимать гостей». Значит, это предложение с грамматической ошибкой.</a:t>
            </a:r>
          </a:p>
          <a:p>
            <a:pPr algn="thaiDist"/>
            <a:r>
              <a:rPr lang="ru-RU" sz="2000" b="1" dirty="0">
                <a:solidFill>
                  <a:schemeClr val="tx1"/>
                </a:solidFill>
                <a:cs typeface="Cordia New" pitchFamily="34" charset="-34"/>
              </a:rPr>
              <a:t>Во 2-м предложении подлежащее «я» выполняет и основное действие, заключенное в сказуемом «убираю», и добавочное, заключенное в деепричастии «готовясь». Следовательно, в этом предложении нет грамматической ошибок</a:t>
            </a:r>
          </a:p>
          <a:p>
            <a:r>
              <a:rPr lang="ru-RU" sz="2000" b="1" u="sng" dirty="0" smtClean="0">
                <a:solidFill>
                  <a:schemeClr val="tx1"/>
                </a:solidFill>
                <a:cs typeface="Cordia New" pitchFamily="34" charset="-34"/>
              </a:rPr>
              <a:t>Правильно</a:t>
            </a:r>
            <a:r>
              <a:rPr lang="ru-RU" sz="2000" b="1" dirty="0">
                <a:solidFill>
                  <a:schemeClr val="tx1"/>
                </a:solidFill>
                <a:cs typeface="Cordia New" pitchFamily="34" charset="-34"/>
              </a:rPr>
              <a:t>: </a:t>
            </a:r>
            <a:endParaRPr lang="ru-RU" sz="2000" b="1" dirty="0" smtClean="0">
              <a:solidFill>
                <a:schemeClr val="tx1"/>
              </a:solidFill>
              <a:cs typeface="Cordia New" pitchFamily="34" charset="-34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cs typeface="Cordia New" pitchFamily="34" charset="-34"/>
              </a:rPr>
              <a:t>Готовясь </a:t>
            </a:r>
            <a:r>
              <a:rPr lang="ru-RU" sz="2000" b="1" dirty="0">
                <a:solidFill>
                  <a:srgbClr val="C00000"/>
                </a:solidFill>
                <a:cs typeface="Cordia New" pitchFamily="34" charset="-34"/>
              </a:rPr>
              <a:t>к приёму гостей, я всегда тщательно убираю в квартире</a:t>
            </a:r>
            <a:endParaRPr lang="ru-RU" sz="2000" b="1" dirty="0" smtClean="0">
              <a:solidFill>
                <a:srgbClr val="C00000"/>
              </a:solidFill>
              <a:cs typeface="Cordia New" pitchFamily="34" charset="-34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1143000"/>
            <a:ext cx="8382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917575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16.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Увидев в иллюминаторе голубую Землю и совершенно черное небо,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возникает желание уберечь её от любых бед.</a:t>
            </a:r>
            <a:endParaRPr lang="ru-RU" smtClean="0"/>
          </a:p>
          <a:p>
            <a:pPr eaLnBrk="1" hangingPunct="1"/>
            <a:r>
              <a:rPr lang="ru-RU" b="1" smtClean="0"/>
              <a:t>2) космонавту не было равных.</a:t>
            </a:r>
            <a:endParaRPr lang="ru-RU" smtClean="0"/>
          </a:p>
          <a:p>
            <a:pPr eaLnBrk="1" hangingPunct="1"/>
            <a:r>
              <a:rPr lang="ru-RU" b="1" smtClean="0"/>
              <a:t>3) космонавта охватило радостное возбуждение.</a:t>
            </a:r>
            <a:endParaRPr lang="ru-RU" smtClean="0"/>
          </a:p>
          <a:p>
            <a:pPr eaLnBrk="1" hangingPunct="1"/>
            <a:r>
              <a:rPr lang="ru-RU" b="1" smtClean="0"/>
              <a:t>4) космонавт зачарованно замер.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26431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4185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17.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Помогая бедным и обездоленным,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нами были выбраны лучшие продукты и вещи.</a:t>
            </a:r>
            <a:endParaRPr lang="ru-RU" smtClean="0"/>
          </a:p>
          <a:p>
            <a:pPr eaLnBrk="1" hangingPunct="1"/>
            <a:r>
              <a:rPr lang="ru-RU" b="1" smtClean="0"/>
              <a:t>2) моё сердце сжимается от боли за них.</a:t>
            </a:r>
            <a:endParaRPr lang="ru-RU" smtClean="0"/>
          </a:p>
          <a:p>
            <a:pPr eaLnBrk="1" hangingPunct="1"/>
            <a:r>
              <a:rPr lang="ru-RU" b="1" smtClean="0"/>
              <a:t>3) старайтесь быть деликатными.</a:t>
            </a:r>
            <a:endParaRPr lang="ru-RU" smtClean="0"/>
          </a:p>
          <a:p>
            <a:pPr eaLnBrk="1" hangingPunct="1"/>
            <a:r>
              <a:rPr lang="ru-RU" b="1" smtClean="0"/>
              <a:t>4) проверяется сострадание и милосердие.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572375" y="714375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4025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18.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Очистив улицы и дворы от мусора,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наше настроение было замечательным.</a:t>
            </a:r>
            <a:endParaRPr lang="ru-RU" smtClean="0"/>
          </a:p>
          <a:p>
            <a:pPr eaLnBrk="1" hangingPunct="1"/>
            <a:r>
              <a:rPr lang="ru-RU" b="1" smtClean="0"/>
              <a:t>2) воздух становится чище.</a:t>
            </a:r>
            <a:endParaRPr lang="ru-RU" smtClean="0"/>
          </a:p>
          <a:p>
            <a:pPr eaLnBrk="1" hangingPunct="1"/>
            <a:r>
              <a:rPr lang="ru-RU" b="1" smtClean="0"/>
              <a:t>3) не забудьте потом посадить цветы и деревья.</a:t>
            </a:r>
            <a:endParaRPr lang="ru-RU" smtClean="0"/>
          </a:p>
          <a:p>
            <a:pPr eaLnBrk="1" hangingPunct="1"/>
            <a:r>
              <a:rPr lang="ru-RU" b="1" smtClean="0"/>
              <a:t>4) необходимы большие мусорные баки.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643813" y="857250"/>
            <a:ext cx="928687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7278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19. Выберите грамматически правильное продолжение предложения.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Пригласив девушку в кинотеатр,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её красота давно меня привлекала.</a:t>
            </a:r>
            <a:endParaRPr lang="ru-RU" smtClean="0"/>
          </a:p>
          <a:p>
            <a:pPr eaLnBrk="1" hangingPunct="1"/>
            <a:r>
              <a:rPr lang="ru-RU" b="1" smtClean="0"/>
              <a:t>2) моя галантность не знала границ.</a:t>
            </a:r>
            <a:endParaRPr lang="ru-RU" smtClean="0"/>
          </a:p>
          <a:p>
            <a:pPr eaLnBrk="1" hangingPunct="1"/>
            <a:r>
              <a:rPr lang="ru-RU" b="1" smtClean="0"/>
              <a:t>3) билет купите заранее.</a:t>
            </a:r>
            <a:endParaRPr lang="ru-RU" smtClean="0"/>
          </a:p>
          <a:p>
            <a:pPr eaLnBrk="1" hangingPunct="1"/>
            <a:r>
              <a:rPr lang="ru-RU" b="1" smtClean="0"/>
              <a:t>4) помощь друзей мне не понадобилась.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469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20.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Посмотрев по телевизору выпуск новостей,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мне понравился диктор.</a:t>
            </a:r>
            <a:endParaRPr lang="ru-RU" smtClean="0"/>
          </a:p>
          <a:p>
            <a:pPr eaLnBrk="1" hangingPunct="1"/>
            <a:r>
              <a:rPr lang="ru-RU" b="1" smtClean="0"/>
              <a:t>2) он оказался неинтересным.</a:t>
            </a:r>
            <a:endParaRPr lang="ru-RU" smtClean="0"/>
          </a:p>
          <a:p>
            <a:pPr eaLnBrk="1" hangingPunct="1"/>
            <a:r>
              <a:rPr lang="ru-RU" b="1" smtClean="0"/>
              <a:t>3) в нем говорили о предстоящих реформах образования.</a:t>
            </a:r>
            <a:endParaRPr lang="ru-RU" smtClean="0"/>
          </a:p>
          <a:p>
            <a:pPr eaLnBrk="1" hangingPunct="1"/>
            <a:r>
              <a:rPr lang="ru-RU" b="1" smtClean="0"/>
              <a:t>4) иногда думаешь, что это криминальные сводки.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0269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21.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Нарушая правила пожарной безопасности,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утюг сильно накалился.</a:t>
            </a:r>
            <a:endParaRPr lang="ru-RU" smtClean="0"/>
          </a:p>
          <a:p>
            <a:pPr eaLnBrk="1" hangingPunct="1"/>
            <a:r>
              <a:rPr lang="ru-RU" b="1" smtClean="0"/>
              <a:t>2) пожарный шланг был удален.</a:t>
            </a:r>
            <a:endParaRPr lang="ru-RU" smtClean="0"/>
          </a:p>
          <a:p>
            <a:pPr eaLnBrk="1" hangingPunct="1"/>
            <a:r>
              <a:rPr lang="ru-RU" b="1" smtClean="0"/>
              <a:t>3) возникает угроза жизни окружающих</a:t>
            </a:r>
            <a:endParaRPr lang="ru-RU" smtClean="0"/>
          </a:p>
          <a:p>
            <a:pPr eaLnBrk="1" hangingPunct="1"/>
            <a:r>
              <a:rPr lang="ru-RU" b="1" smtClean="0"/>
              <a:t>4) будьте готовы к большим неприятностям.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3864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22.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Посадив огромный вишневый сад,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укрепляются мышцы рук, ног и спины.</a:t>
            </a:r>
            <a:endParaRPr lang="ru-RU" smtClean="0"/>
          </a:p>
          <a:p>
            <a:pPr eaLnBrk="1" hangingPunct="1"/>
            <a:r>
              <a:rPr lang="ru-RU" b="1" smtClean="0"/>
              <a:t>2) удовлетворение переполняло его душу.</a:t>
            </a:r>
            <a:endParaRPr lang="ru-RU" smtClean="0"/>
          </a:p>
          <a:p>
            <a:pPr eaLnBrk="1" hangingPunct="1"/>
            <a:r>
              <a:rPr lang="ru-RU" b="1" smtClean="0"/>
              <a:t>3) решили первый урожай отдать в детский дом.</a:t>
            </a:r>
            <a:endParaRPr lang="ru-RU" smtClean="0"/>
          </a:p>
          <a:p>
            <a:pPr eaLnBrk="1" hangingPunct="1"/>
            <a:r>
              <a:rPr lang="ru-RU" b="1" smtClean="0"/>
              <a:t>4) первые заморозки погубили саженцы.</a:t>
            </a:r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1675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rgbClr val="FF0000"/>
                </a:solidFill>
              </a:rPr>
              <a:t>23. Выберите грамматически правильное продолжение предложения.</a:t>
            </a: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Выиграв чемпионат мира по футболу,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стадион долго ликовал.</a:t>
            </a:r>
            <a:endParaRPr lang="ru-RU" smtClean="0"/>
          </a:p>
          <a:p>
            <a:pPr eaLnBrk="1" hangingPunct="1"/>
            <a:r>
              <a:rPr lang="ru-RU" b="1" smtClean="0"/>
              <a:t>2) мяч влетел в ворота противника.</a:t>
            </a:r>
            <a:endParaRPr lang="ru-RU" smtClean="0"/>
          </a:p>
          <a:p>
            <a:pPr eaLnBrk="1" hangingPunct="1"/>
            <a:r>
              <a:rPr lang="ru-RU" b="1" smtClean="0"/>
              <a:t>3) команда вновь начала упорно тренироваться.</a:t>
            </a:r>
            <a:endParaRPr lang="ru-RU" smtClean="0"/>
          </a:p>
          <a:p>
            <a:pPr eaLnBrk="1" hangingPunct="1"/>
            <a:r>
              <a:rPr lang="ru-RU" b="1" smtClean="0"/>
              <a:t>4) изменяется настроение болельщиков.</a:t>
            </a:r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0691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445" y="12144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rgbClr val="FF0000"/>
                </a:solidFill>
              </a:rPr>
              <a:t>24. Выберите грамматически правильное продолжение предложения.</a:t>
            </a: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Покупая подарок маме,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414338" y="2708920"/>
            <a:ext cx="8229600" cy="4525963"/>
          </a:xfrm>
        </p:spPr>
        <p:txBody>
          <a:bodyPr/>
          <a:lstStyle/>
          <a:p>
            <a:pPr eaLnBrk="1" hangingPunct="1"/>
            <a:r>
              <a:rPr lang="ru-RU" b="1" dirty="0" smtClean="0"/>
              <a:t>1) мой кошелёк быстро опустел.</a:t>
            </a:r>
            <a:endParaRPr lang="ru-RU" dirty="0" smtClean="0"/>
          </a:p>
          <a:p>
            <a:pPr eaLnBrk="1" hangingPunct="1"/>
            <a:r>
              <a:rPr lang="ru-RU" b="1" dirty="0" smtClean="0"/>
              <a:t>2) меня охватила нежная любовь к ней.</a:t>
            </a:r>
            <a:endParaRPr lang="ru-RU" dirty="0" smtClean="0"/>
          </a:p>
          <a:p>
            <a:pPr eaLnBrk="1" hangingPunct="1"/>
            <a:r>
              <a:rPr lang="ru-RU" b="1" dirty="0" smtClean="0"/>
              <a:t>3) постарайтесь устроить ей настоящий праздник.</a:t>
            </a:r>
            <a:endParaRPr lang="ru-RU" dirty="0" smtClean="0"/>
          </a:p>
          <a:p>
            <a:pPr eaLnBrk="1" hangingPunct="1"/>
            <a:r>
              <a:rPr lang="ru-RU" b="1" dirty="0" smtClean="0"/>
              <a:t>4) изменились наши планы.</a:t>
            </a:r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6036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25.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Возвращаясь домой из Сибири,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декабристам не позволили жить в Москве и Петербурге.</a:t>
            </a:r>
            <a:endParaRPr lang="ru-RU" smtClean="0"/>
          </a:p>
          <a:p>
            <a:pPr eaLnBrk="1" hangingPunct="1"/>
            <a:r>
              <a:rPr lang="ru-RU" b="1" smtClean="0"/>
              <a:t>2) дорога декабристов была бесконечной.</a:t>
            </a:r>
            <a:endParaRPr lang="ru-RU" smtClean="0"/>
          </a:p>
          <a:p>
            <a:pPr eaLnBrk="1" hangingPunct="1"/>
            <a:r>
              <a:rPr lang="ru-RU" b="1" smtClean="0"/>
              <a:t>3) имена декабристов запрещено было упоминать.</a:t>
            </a:r>
            <a:endParaRPr lang="ru-RU" smtClean="0"/>
          </a:p>
          <a:p>
            <a:pPr eaLnBrk="1" hangingPunct="1"/>
            <a:r>
              <a:rPr lang="ru-RU" b="1" smtClean="0"/>
              <a:t>4) многие декабристы надеялись увидеть Россию обновленной.</a:t>
            </a:r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1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1600200"/>
            <a:ext cx="7618040" cy="4525963"/>
          </a:xfrm>
        </p:spPr>
        <p:txBody>
          <a:bodyPr/>
          <a:lstStyle/>
          <a:p>
            <a:pPr lvl="0"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     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Но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в определенно-личных и неопределенно-личных предложениях подлежащего нет, и сказуемое в них может быть выражено глаголом в одной из трех форм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lvl="0" algn="ctr">
              <a:buNone/>
            </a:pP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1. В форме повелительного наклонения: </a:t>
            </a:r>
            <a:r>
              <a:rPr lang="ru-RU" sz="2000" b="1" dirty="0">
                <a:solidFill>
                  <a:srgbClr val="C00000"/>
                </a:solidFill>
              </a:rPr>
              <a:t>Читая текст, обращайте внимание на способы выражения авторской позиции.</a:t>
            </a:r>
            <a:endParaRPr lang="ru-RU" sz="2000" dirty="0">
              <a:solidFill>
                <a:srgbClr val="C00000"/>
              </a:solidFill>
            </a:endParaRPr>
          </a:p>
          <a:p>
            <a:pPr lvl="0">
              <a:buNone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2. В форме 1-го или 2-го лица изъявительного наклонения: </a:t>
            </a:r>
            <a:r>
              <a:rPr lang="ru-RU" sz="2000" b="1" dirty="0">
                <a:solidFill>
                  <a:srgbClr val="C00000"/>
                </a:solidFill>
              </a:rPr>
              <a:t>Читая текст, обращаю внимание на способы выражения авторской позиции. (Подлежащее «я» легко восстанавливается и относится как к сказуемому, так и к деепричастию).</a:t>
            </a:r>
            <a:endParaRPr lang="ru-RU" sz="2000" dirty="0">
              <a:solidFill>
                <a:srgbClr val="C00000"/>
              </a:solidFill>
            </a:endParaRPr>
          </a:p>
          <a:p>
            <a:pPr lvl="0">
              <a:buNone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3. В форме инфинитива в значении повелительного наклонения: </a:t>
            </a:r>
            <a:r>
              <a:rPr lang="ru-RU" sz="2000" b="1" dirty="0">
                <a:solidFill>
                  <a:srgbClr val="C00000"/>
                </a:solidFill>
              </a:rPr>
              <a:t>Читая текст, следует обратить внимание на способы выражения авторской позиции.</a:t>
            </a:r>
            <a:endParaRPr lang="ru-RU" sz="2000" dirty="0">
              <a:solidFill>
                <a:srgbClr val="C00000"/>
              </a:solidFill>
            </a:endParaRPr>
          </a:p>
          <a:p>
            <a:pPr lvl="0"/>
            <a:endParaRPr lang="ru-RU" sz="20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9697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26.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Нагрубив незнакомому человеку,</a:t>
            </a: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он почувствовал себя совсем нехорошо..</a:t>
            </a:r>
            <a:endParaRPr lang="ru-RU" smtClean="0"/>
          </a:p>
          <a:p>
            <a:pPr eaLnBrk="1" hangingPunct="1"/>
            <a:r>
              <a:rPr lang="ru-RU" b="1" smtClean="0"/>
              <a:t>2) его хамство не знало предела.</a:t>
            </a:r>
            <a:endParaRPr lang="ru-RU" smtClean="0"/>
          </a:p>
          <a:p>
            <a:pPr eaLnBrk="1" hangingPunct="1"/>
            <a:r>
              <a:rPr lang="ru-RU" b="1" smtClean="0"/>
              <a:t>3) чувствовалось какое-то недовольство.</a:t>
            </a:r>
            <a:endParaRPr lang="ru-RU" smtClean="0"/>
          </a:p>
          <a:p>
            <a:pPr eaLnBrk="1" hangingPunct="1"/>
            <a:r>
              <a:rPr lang="ru-RU" b="1" smtClean="0"/>
              <a:t>4) моя совесть страдала.</a:t>
            </a:r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994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27.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Обороняя осажденный Ленинград,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блокада тысячами уносила людские жизни.</a:t>
            </a:r>
            <a:endParaRPr lang="ru-RU" smtClean="0"/>
          </a:p>
          <a:p>
            <a:pPr eaLnBrk="1" hangingPunct="1"/>
            <a:r>
              <a:rPr lang="ru-RU" b="1" smtClean="0"/>
              <a:t>2) голод и холод царили в нем.</a:t>
            </a:r>
            <a:endParaRPr lang="ru-RU" smtClean="0"/>
          </a:p>
          <a:p>
            <a:pPr eaLnBrk="1" hangingPunct="1"/>
            <a:r>
              <a:rPr lang="ru-RU" b="1" smtClean="0"/>
              <a:t>3) днём и ночью велись артобстрелы.</a:t>
            </a:r>
            <a:endParaRPr lang="ru-RU" smtClean="0"/>
          </a:p>
          <a:p>
            <a:pPr eaLnBrk="1" hangingPunct="1"/>
            <a:r>
              <a:rPr lang="ru-RU" b="1" smtClean="0"/>
              <a:t>4) наши солдаты показывали чудеса храбрости.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0739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28.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Изложив в сочинении личностную позицию,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продуманно аргументируйте её.</a:t>
            </a:r>
            <a:endParaRPr lang="ru-RU" smtClean="0"/>
          </a:p>
          <a:p>
            <a:pPr eaLnBrk="1" hangingPunct="1"/>
            <a:r>
              <a:rPr lang="ru-RU" b="1" smtClean="0"/>
              <a:t>2) аргументы были очень интересны.</a:t>
            </a:r>
            <a:endParaRPr lang="ru-RU" smtClean="0"/>
          </a:p>
          <a:p>
            <a:pPr eaLnBrk="1" hangingPunct="1"/>
            <a:r>
              <a:rPr lang="ru-RU" b="1" smtClean="0"/>
              <a:t>3) у меня возникла неожиданная идея.</a:t>
            </a:r>
            <a:endParaRPr lang="ru-RU" smtClean="0"/>
          </a:p>
          <a:p>
            <a:pPr eaLnBrk="1" hangingPunct="1"/>
            <a:r>
              <a:rPr lang="ru-RU" b="1" smtClean="0"/>
              <a:t>4) сочинение получилось интересным.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1000125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5320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29.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Выдвинув Фарадея в члены Королевского общества,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душная волна тайной зависти захлестнула некоторых его противников.</a:t>
            </a:r>
            <a:endParaRPr lang="ru-RU" smtClean="0"/>
          </a:p>
          <a:p>
            <a:pPr eaLnBrk="1" hangingPunct="1"/>
            <a:r>
              <a:rPr lang="ru-RU" b="1" smtClean="0"/>
              <a:t>2) ученые признали его огромный вклад в науку об электричестве.</a:t>
            </a:r>
            <a:endParaRPr lang="ru-RU" smtClean="0"/>
          </a:p>
          <a:p>
            <a:pPr eaLnBrk="1" hangingPunct="1"/>
            <a:r>
              <a:rPr lang="ru-RU" b="1" smtClean="0"/>
              <a:t>3) удача сопутствовала ему.</a:t>
            </a:r>
            <a:endParaRPr lang="ru-RU" smtClean="0"/>
          </a:p>
          <a:p>
            <a:pPr eaLnBrk="1" hangingPunct="1"/>
            <a:r>
              <a:rPr lang="ru-RU" b="1" smtClean="0"/>
              <a:t>4) наука о магнетизме вышла на широкую дорогу.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858125" y="1285875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8492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30.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Думая о межпланетных полетах,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368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космос перестал быть недосягаемым.</a:t>
            </a:r>
            <a:endParaRPr lang="ru-RU" smtClean="0"/>
          </a:p>
          <a:p>
            <a:pPr eaLnBrk="1" hangingPunct="1"/>
            <a:r>
              <a:rPr lang="ru-RU" b="1" smtClean="0"/>
              <a:t>2) С.П. Королев обсуждал с конструкторами свои планы.</a:t>
            </a:r>
            <a:endParaRPr lang="ru-RU" smtClean="0"/>
          </a:p>
          <a:p>
            <a:pPr eaLnBrk="1" hangingPunct="1"/>
            <a:r>
              <a:rPr lang="ru-RU" b="1" smtClean="0"/>
              <a:t>3) мечты С.П. Королева оказались воплощены в жизнь.</a:t>
            </a:r>
            <a:endParaRPr lang="ru-RU" smtClean="0"/>
          </a:p>
          <a:p>
            <a:pPr eaLnBrk="1" hangingPunct="1"/>
            <a:r>
              <a:rPr lang="ru-RU" b="1" smtClean="0"/>
              <a:t>4) вдруг обнаружилась трещина в обшивке корабля.</a:t>
            </a:r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429500" y="64293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3397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rgbClr val="FF0000"/>
                </a:solidFill>
              </a:rPr>
              <a:t>31. Укажите грамматически правильное продолжение предложения.</a:t>
            </a: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Читая воспоминания о Толстом,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78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моё впечатление изменилось.</a:t>
            </a:r>
            <a:endParaRPr lang="ru-RU" smtClean="0"/>
          </a:p>
          <a:p>
            <a:pPr eaLnBrk="1" hangingPunct="1"/>
            <a:r>
              <a:rPr lang="ru-RU" b="1" smtClean="0"/>
              <a:t>2) книга оставила приятное впечатление.</a:t>
            </a:r>
            <a:endParaRPr lang="ru-RU" smtClean="0"/>
          </a:p>
          <a:p>
            <a:pPr eaLnBrk="1" hangingPunct="1"/>
            <a:r>
              <a:rPr lang="ru-RU" b="1" smtClean="0"/>
              <a:t>3) у меня возникло желание съездить в Ясную Поляну.</a:t>
            </a:r>
            <a:endParaRPr lang="ru-RU" smtClean="0"/>
          </a:p>
          <a:p>
            <a:pPr eaLnBrk="1" hangingPunct="1"/>
            <a:r>
              <a:rPr lang="ru-RU" b="1" smtClean="0"/>
              <a:t>4) понимаешь его величие как писателя и человека.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0831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rgbClr val="FF0000"/>
                </a:solidFill>
              </a:rPr>
              <a:t>33. Выберите грамматически правильное продолжение предложения.</a:t>
            </a: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Совершив более двухсот прыжков с парашютом,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99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самолет улетел на базу.</a:t>
            </a:r>
            <a:endParaRPr lang="ru-RU" smtClean="0"/>
          </a:p>
          <a:p>
            <a:pPr eaLnBrk="1" hangingPunct="1"/>
            <a:r>
              <a:rPr lang="ru-RU" b="1" smtClean="0"/>
              <a:t>2) свободное падение резко замедлилось.</a:t>
            </a:r>
            <a:endParaRPr lang="ru-RU" smtClean="0"/>
          </a:p>
          <a:p>
            <a:pPr eaLnBrk="1" hangingPunct="1"/>
            <a:r>
              <a:rPr lang="ru-RU" b="1" smtClean="0"/>
              <a:t>3) земля стремительно приближалась.</a:t>
            </a:r>
            <a:endParaRPr lang="ru-RU" smtClean="0"/>
          </a:p>
          <a:p>
            <a:pPr eaLnBrk="1" hangingPunct="1"/>
            <a:r>
              <a:rPr lang="ru-RU" b="1" smtClean="0"/>
              <a:t>4) я перестал бояться неба.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6429375" y="121443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4045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34. Выберите грамматически правильное продолжение предложения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Смеясь над своими пороками,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409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мне стало грустно.</a:t>
            </a:r>
            <a:endParaRPr lang="ru-RU" smtClean="0"/>
          </a:p>
          <a:p>
            <a:pPr eaLnBrk="1" hangingPunct="1"/>
            <a:r>
              <a:rPr lang="ru-RU" b="1" smtClean="0"/>
              <a:t>2) постепенно освобождаешься от них.</a:t>
            </a:r>
            <a:endParaRPr lang="ru-RU" smtClean="0"/>
          </a:p>
          <a:p>
            <a:pPr eaLnBrk="1" hangingPunct="1"/>
            <a:r>
              <a:rPr lang="ru-RU" b="1" smtClean="0"/>
              <a:t>3) радостное возбуждение долго не проходило.</a:t>
            </a:r>
            <a:endParaRPr lang="ru-RU" smtClean="0"/>
          </a:p>
          <a:p>
            <a:pPr eaLnBrk="1" hangingPunct="1"/>
            <a:r>
              <a:rPr lang="ru-RU" b="1" smtClean="0"/>
              <a:t>4) родилась привычка анализировать собственные поступки.</a:t>
            </a:r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5837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35.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Изучив труды Архимеда,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в нём неистребимо жила страсть к изобретательству.</a:t>
            </a:r>
            <a:endParaRPr lang="ru-RU" smtClean="0"/>
          </a:p>
          <a:p>
            <a:pPr eaLnBrk="1" hangingPunct="1"/>
            <a:r>
              <a:rPr lang="ru-RU" b="1" smtClean="0"/>
              <a:t>2) Древний Рим так и не узнал секретов метательных машин этого ученого.</a:t>
            </a:r>
            <a:endParaRPr lang="ru-RU" smtClean="0"/>
          </a:p>
          <a:p>
            <a:pPr eaLnBrk="1" hangingPunct="1"/>
            <a:r>
              <a:rPr lang="ru-RU" b="1" smtClean="0"/>
              <a:t>3) удивление потомков не знало предела.</a:t>
            </a:r>
            <a:endParaRPr lang="ru-RU" smtClean="0"/>
          </a:p>
          <a:p>
            <a:pPr eaLnBrk="1" hangingPunct="1"/>
            <a:r>
              <a:rPr lang="ru-RU" b="1" smtClean="0"/>
              <a:t>4) людская молва и суд потомков мало для него значат.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8312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36.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Отправляясь покорять горные вершины или бурные реки,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430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рюкзаки были тщательно уложены.</a:t>
            </a:r>
            <a:endParaRPr lang="ru-RU" smtClean="0"/>
          </a:p>
          <a:p>
            <a:pPr eaLnBrk="1" hangingPunct="1"/>
            <a:r>
              <a:rPr lang="ru-RU" b="1" smtClean="0"/>
              <a:t>2) решимость туристов не знала предела.</a:t>
            </a:r>
            <a:endParaRPr lang="ru-RU" smtClean="0"/>
          </a:p>
          <a:p>
            <a:pPr eaLnBrk="1" hangingPunct="1"/>
            <a:r>
              <a:rPr lang="ru-RU" b="1" smtClean="0"/>
              <a:t>3) необходимо изучить маршрут следования.</a:t>
            </a:r>
            <a:endParaRPr lang="ru-RU" smtClean="0"/>
          </a:p>
          <a:p>
            <a:pPr eaLnBrk="1" hangingPunct="1"/>
            <a:r>
              <a:rPr lang="ru-RU" b="1" smtClean="0"/>
              <a:t>4) медицинская аптечка никогда не помешает.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3071813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2778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24744"/>
            <a:ext cx="79928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2000" b="1" dirty="0">
                <a:solidFill>
                  <a:srgbClr val="C00000"/>
                </a:solidFill>
                <a:latin typeface="Calibri"/>
                <a:cs typeface="+mn-cs"/>
              </a:rPr>
              <a:t>Обратите внимание</a:t>
            </a:r>
            <a:r>
              <a:rPr lang="ru-RU" sz="2000" b="1" dirty="0" smtClean="0">
                <a:solidFill>
                  <a:srgbClr val="C00000"/>
                </a:solidFill>
                <a:latin typeface="Calibri"/>
                <a:cs typeface="+mn-cs"/>
              </a:rPr>
              <a:t>!</a:t>
            </a:r>
          </a:p>
          <a:p>
            <a:pPr marL="342900" lvl="0" indent="-342900" algn="ctr">
              <a:spcBef>
                <a:spcPct val="20000"/>
              </a:spcBef>
            </a:pPr>
            <a:endParaRPr lang="ru-RU" sz="2000" dirty="0">
              <a:solidFill>
                <a:srgbClr val="C00000"/>
              </a:solidFill>
              <a:latin typeface="Calibri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2000" b="1" dirty="0">
                <a:solidFill>
                  <a:srgbClr val="C00000"/>
                </a:solidFill>
                <a:latin typeface="Calibri"/>
                <a:cs typeface="+mn-cs"/>
              </a:rPr>
              <a:t>1. Деепричастный оборот не может быть употреблен, если действие, выраженное глаголом-сказуемым, и действие, выраженное деепричастием, относятся к разным лицам (нельзя: «Пользуясь калькулятором, расчёт производится быстро и легко»).</a:t>
            </a:r>
            <a:endParaRPr lang="ru-RU" sz="2000" dirty="0">
              <a:solidFill>
                <a:srgbClr val="C00000"/>
              </a:solidFill>
              <a:latin typeface="Calibri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2000" b="1" dirty="0">
                <a:solidFill>
                  <a:srgbClr val="C00000"/>
                </a:solidFill>
                <a:latin typeface="Calibri"/>
                <a:cs typeface="+mn-cs"/>
              </a:rPr>
              <a:t>2. Деепричастный оборот не может быть употреблен в безличном предложении (нельзя: «Гуляя вечером, </a:t>
            </a:r>
            <a:r>
              <a:rPr lang="ru-RU" sz="2000" b="1" u="sng" dirty="0">
                <a:solidFill>
                  <a:srgbClr val="C00000"/>
                </a:solidFill>
                <a:latin typeface="Calibri"/>
                <a:cs typeface="+mn-cs"/>
              </a:rPr>
              <a:t>мне</a:t>
            </a:r>
            <a:r>
              <a:rPr lang="ru-RU" sz="2000" b="1" dirty="0">
                <a:solidFill>
                  <a:srgbClr val="C00000"/>
                </a:solidFill>
                <a:latin typeface="Calibri"/>
                <a:cs typeface="+mn-cs"/>
              </a:rPr>
              <a:t> нездоровилось»).</a:t>
            </a:r>
            <a:endParaRPr lang="ru-RU" sz="2000" dirty="0">
              <a:solidFill>
                <a:srgbClr val="C00000"/>
              </a:solidFill>
              <a:latin typeface="Calibri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2000" b="1" dirty="0">
                <a:solidFill>
                  <a:srgbClr val="C00000"/>
                </a:solidFill>
                <a:latin typeface="Calibri"/>
                <a:cs typeface="+mn-cs"/>
              </a:rPr>
              <a:t>3. Если предложение выражено конструкцией со страдательным причастием, деепричастный оборот не может быть употреблен, так как исполнитель действия, выраженного сказуемым, и исполнитель действия, выраженного деепричастием, не совпадают (нельзя: «Доставив необходимые медикаменты, самолет МЧС будет осмотрен техниками»).</a:t>
            </a:r>
            <a:endParaRPr lang="ru-RU" sz="2000" dirty="0">
              <a:solidFill>
                <a:srgbClr val="C00000"/>
              </a:solidFill>
              <a:latin typeface="Calibri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ru-RU" sz="20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11016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37. Выберите грамматически правильное продолжение предложения.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Размышляя о смысле жизни,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сориентироваться вам помогут герои Л. Толстого.</a:t>
            </a:r>
            <a:endParaRPr lang="ru-RU" smtClean="0"/>
          </a:p>
          <a:p>
            <a:pPr eaLnBrk="1" hangingPunct="1"/>
            <a:r>
              <a:rPr lang="ru-RU" b="1" smtClean="0"/>
              <a:t>2) любимые герои Л. Толстого идут непростыми путями.</a:t>
            </a:r>
            <a:endParaRPr lang="ru-RU" smtClean="0"/>
          </a:p>
          <a:p>
            <a:pPr eaLnBrk="1" hangingPunct="1"/>
            <a:r>
              <a:rPr lang="ru-RU" b="1" smtClean="0"/>
              <a:t>3) мои симпатии принадлежат героям Л. Толстого.</a:t>
            </a:r>
            <a:endParaRPr lang="ru-RU" smtClean="0"/>
          </a:p>
          <a:p>
            <a:pPr eaLnBrk="1" hangingPunct="1"/>
            <a:r>
              <a:rPr lang="ru-RU" b="1" smtClean="0"/>
              <a:t>4) сердца читателей раскрыты для любимых героев Л. Толстого.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358063" y="714375"/>
            <a:ext cx="928687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3689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38. Выберите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Слушая песни на стихи Р. Рождественского,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450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испытываешь удивительное чувство душевного очищения.</a:t>
            </a:r>
            <a:endParaRPr lang="ru-RU" smtClean="0"/>
          </a:p>
          <a:p>
            <a:pPr eaLnBrk="1" hangingPunct="1"/>
            <a:r>
              <a:rPr lang="ru-RU" b="1" smtClean="0"/>
              <a:t>2) у зрителей текли невольные слёзы.</a:t>
            </a:r>
            <a:endParaRPr lang="ru-RU" smtClean="0"/>
          </a:p>
          <a:p>
            <a:pPr eaLnBrk="1" hangingPunct="1"/>
            <a:r>
              <a:rPr lang="ru-RU" b="1" smtClean="0"/>
              <a:t>3) остается чувство огромной благодарности поэту.</a:t>
            </a:r>
            <a:endParaRPr lang="ru-RU" smtClean="0"/>
          </a:p>
          <a:p>
            <a:pPr eaLnBrk="1" hangingPunct="1"/>
            <a:r>
              <a:rPr lang="ru-RU" b="1" smtClean="0"/>
              <a:t>4) в зрительном зале раздавались громкие аплодисменты.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5324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39. Выберите грамматически правильное продолжение предложения.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Решая сложное тестовое задание,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460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ошибка может появиться из-за невнимательности..</a:t>
            </a:r>
            <a:endParaRPr lang="ru-RU" smtClean="0"/>
          </a:p>
          <a:p>
            <a:pPr eaLnBrk="1" hangingPunct="1"/>
            <a:r>
              <a:rPr lang="ru-RU" b="1" smtClean="0"/>
              <a:t>2) нужно быть предельно внимательным.</a:t>
            </a:r>
            <a:endParaRPr lang="ru-RU" smtClean="0"/>
          </a:p>
          <a:p>
            <a:pPr eaLnBrk="1" hangingPunct="1"/>
            <a:r>
              <a:rPr lang="ru-RU" b="1" smtClean="0"/>
              <a:t>3) невнимательность привела к ошибке.</a:t>
            </a:r>
            <a:endParaRPr lang="ru-RU" smtClean="0"/>
          </a:p>
          <a:p>
            <a:pPr eaLnBrk="1" hangingPunct="1"/>
            <a:r>
              <a:rPr lang="ru-RU" b="1" smtClean="0"/>
              <a:t>4) у меня возникло чувство неуверенности.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6121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40.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Впервые приехав к папуасам,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471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у исследователей возникли проблемы.</a:t>
            </a:r>
            <a:endParaRPr lang="ru-RU" smtClean="0"/>
          </a:p>
          <a:p>
            <a:pPr eaLnBrk="1" hangingPunct="1"/>
            <a:r>
              <a:rPr lang="ru-RU" b="1" smtClean="0"/>
              <a:t>2) учеными были исследованы этнографические особенности племени.</a:t>
            </a:r>
            <a:endParaRPr lang="ru-RU" smtClean="0"/>
          </a:p>
          <a:p>
            <a:pPr eaLnBrk="1" hangingPunct="1"/>
            <a:r>
              <a:rPr lang="ru-RU" b="1" smtClean="0"/>
              <a:t>3) путешественники были поражены их дружелюбием и гостеприимством.</a:t>
            </a:r>
            <a:endParaRPr lang="ru-RU" smtClean="0"/>
          </a:p>
          <a:p>
            <a:pPr eaLnBrk="1" hangingPunct="1"/>
            <a:r>
              <a:rPr lang="ru-RU" b="1" smtClean="0"/>
              <a:t>4) возникла теория эволюции Чарльза Дарвина.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286625" y="64293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8040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41. Выберите грамматически правильное продолжение предложения: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Познакомившись с геометрией Лобачевского,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481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требуется прежде всего пространственное мышление.</a:t>
            </a:r>
            <a:endParaRPr lang="ru-RU" smtClean="0"/>
          </a:p>
          <a:p>
            <a:pPr eaLnBrk="1" hangingPunct="1"/>
            <a:r>
              <a:rPr lang="ru-RU" b="1" smtClean="0"/>
              <a:t>2) она не имеет аналогов в мире.</a:t>
            </a:r>
            <a:endParaRPr lang="ru-RU" smtClean="0"/>
          </a:p>
          <a:p>
            <a:pPr eaLnBrk="1" hangingPunct="1"/>
            <a:r>
              <a:rPr lang="ru-RU" b="1" smtClean="0"/>
              <a:t>3) красота его рассуждений меня поразила.</a:t>
            </a:r>
            <a:endParaRPr lang="ru-RU" smtClean="0"/>
          </a:p>
          <a:p>
            <a:pPr eaLnBrk="1" hangingPunct="1"/>
            <a:r>
              <a:rPr lang="ru-RU" b="1" smtClean="0"/>
              <a:t>4) открываешь его четырехмерный мир теории относительности.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429500" y="1357313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609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684" y="107156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42. Выберите грамматически правильное продолжение предложения.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Ощущая неприязненное отношение одноклассников,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49155" name="Содержимое 2"/>
          <p:cNvSpPr>
            <a:spLocks noGrp="1"/>
          </p:cNvSpPr>
          <p:nvPr>
            <p:ph idx="1"/>
          </p:nvPr>
        </p:nvSpPr>
        <p:spPr>
          <a:xfrm>
            <a:off x="755576" y="2368369"/>
            <a:ext cx="8229600" cy="4525963"/>
          </a:xfrm>
        </p:spPr>
        <p:txBody>
          <a:bodyPr/>
          <a:lstStyle/>
          <a:p>
            <a:pPr eaLnBrk="1" hangingPunct="1"/>
            <a:r>
              <a:rPr lang="ru-RU" b="1" dirty="0" smtClean="0"/>
              <a:t>1) моё настроение упало.</a:t>
            </a:r>
            <a:endParaRPr lang="ru-RU" dirty="0" smtClean="0"/>
          </a:p>
          <a:p>
            <a:pPr eaLnBrk="1" hangingPunct="1"/>
            <a:r>
              <a:rPr lang="ru-RU" b="1" dirty="0" smtClean="0"/>
              <a:t>2) уроки казались бесконечными.</a:t>
            </a:r>
            <a:endParaRPr lang="ru-RU" dirty="0" smtClean="0"/>
          </a:p>
          <a:p>
            <a:pPr eaLnBrk="1" hangingPunct="1"/>
            <a:r>
              <a:rPr lang="ru-RU" b="1" dirty="0" smtClean="0"/>
              <a:t>3) вряд ли можно рассчитывать на их помощь.</a:t>
            </a:r>
            <a:endParaRPr lang="ru-RU" dirty="0" smtClean="0"/>
          </a:p>
          <a:p>
            <a:pPr eaLnBrk="1" hangingPunct="1"/>
            <a:r>
              <a:rPr lang="ru-RU" b="1" dirty="0" smtClean="0"/>
              <a:t>4) поход мне кажется неудачным.</a:t>
            </a:r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4" name="Овал 3"/>
          <p:cNvSpPr/>
          <p:nvPr/>
        </p:nvSpPr>
        <p:spPr>
          <a:xfrm>
            <a:off x="7786688" y="1643063"/>
            <a:ext cx="928687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4042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Выберите грамматически правильное продолжение предложения.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Слушая любимую музыку,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b="1" smtClean="0"/>
              <a:t>1) каждый раз открываешь в ней что-то новое.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b="1" smtClean="0"/>
              <a:t>2) время как будто перестаёт существовать.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b="1" smtClean="0"/>
              <a:t>3) всегда обнаруживается что-то новое, не замеченное раньше.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b="1" smtClean="0"/>
              <a:t>4) она никогда не надоедает.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062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1. Укажите грамматически правильное продолжение предложения.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Окончив с отличием политехнический институт,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слезы радости навернулись у него на глазах</a:t>
            </a:r>
            <a:endParaRPr lang="ru-RU" smtClean="0"/>
          </a:p>
          <a:p>
            <a:pPr eaLnBrk="1" hangingPunct="1"/>
            <a:r>
              <a:rPr lang="ru-RU" b="1" smtClean="0"/>
              <a:t>2) мне предстояла успешная карьера</a:t>
            </a:r>
            <a:endParaRPr lang="ru-RU" smtClean="0"/>
          </a:p>
          <a:p>
            <a:pPr eaLnBrk="1" hangingPunct="1"/>
            <a:r>
              <a:rPr lang="ru-RU" b="1" smtClean="0"/>
              <a:t>3) мои взгляды устремлены на работу в конструкторском бюро</a:t>
            </a:r>
            <a:endParaRPr lang="ru-RU" smtClean="0"/>
          </a:p>
          <a:p>
            <a:pPr eaLnBrk="1" hangingPunct="1"/>
            <a:r>
              <a:rPr lang="ru-RU" b="1" smtClean="0"/>
              <a:t>4) выпускник с дипломом инженера-технолога пришел на известный завод.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928688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3566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2.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Работая с химическими реактивами в лаборатории,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старайтесь быть предельно осторожными.</a:t>
            </a:r>
            <a:endParaRPr lang="ru-RU" smtClean="0"/>
          </a:p>
          <a:p>
            <a:pPr eaLnBrk="1" hangingPunct="1"/>
            <a:r>
              <a:rPr lang="ru-RU" b="1" smtClean="0"/>
              <a:t>2) мне были понятны многие законы химии.</a:t>
            </a:r>
            <a:endParaRPr lang="ru-RU" smtClean="0"/>
          </a:p>
          <a:p>
            <a:pPr eaLnBrk="1" hangingPunct="1"/>
            <a:r>
              <a:rPr lang="ru-RU" b="1" smtClean="0"/>
              <a:t>3) отношения иногда не складываются.</a:t>
            </a:r>
            <a:endParaRPr lang="ru-RU" smtClean="0"/>
          </a:p>
          <a:p>
            <a:pPr eaLnBrk="1" hangingPunct="1"/>
            <a:r>
              <a:rPr lang="ru-RU" b="1" smtClean="0"/>
              <a:t>4) надписи на колбах сделаны четким почерком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15250" y="1571625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0568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FF0000"/>
                </a:solidFill>
              </a:rPr>
              <a:t>3. Укажите грамматически правильное продолжение предложения.</a:t>
            </a:r>
            <a:r>
              <a:rPr lang="ru-RU" sz="2400" smtClean="0">
                <a:solidFill>
                  <a:srgbClr val="FF0000"/>
                </a:solidFill>
              </a:rPr>
              <a:t/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b="1" smtClean="0">
                <a:solidFill>
                  <a:srgbClr val="FF0000"/>
                </a:solidFill>
              </a:rPr>
              <a:t>Прославив своё имя исследованиями болезней и применением вакцин,</a:t>
            </a:r>
            <a:endParaRPr lang="ru-RU" sz="2400" smtClean="0">
              <a:solidFill>
                <a:srgbClr val="FF0000"/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у меня сложились замечательные отношения со всеми учеными.</a:t>
            </a:r>
            <a:endParaRPr lang="ru-RU" smtClean="0"/>
          </a:p>
          <a:p>
            <a:pPr eaLnBrk="1" hangingPunct="1"/>
            <a:r>
              <a:rPr lang="ru-RU" b="1" smtClean="0"/>
              <a:t>2) это способствовало распространению и развитию науки.</a:t>
            </a:r>
            <a:endParaRPr lang="ru-RU" smtClean="0"/>
          </a:p>
          <a:p>
            <a:pPr eaLnBrk="1" hangingPunct="1"/>
            <a:r>
              <a:rPr lang="ru-RU" b="1" smtClean="0"/>
              <a:t>3) ученый Луи Пастер по-прежнему остался очень скромным человеком.</a:t>
            </a:r>
            <a:endParaRPr lang="ru-RU" smtClean="0"/>
          </a:p>
          <a:p>
            <a:pPr eaLnBrk="1" hangingPunct="1"/>
            <a:r>
              <a:rPr lang="ru-RU" b="1" smtClean="0"/>
              <a:t>4) нужны дополнительные финансовые средства.</a:t>
            </a:r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786688" y="1571625"/>
            <a:ext cx="928687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1286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4. Укажите грамматически правильное продолжение предложения.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Приступая к написанию сочинения-рассуждения на ЕГЭ,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1) учитывается авторская позиция.</a:t>
            </a:r>
            <a:endParaRPr lang="ru-RU" smtClean="0"/>
          </a:p>
          <a:p>
            <a:pPr eaLnBrk="1" hangingPunct="1"/>
            <a:r>
              <a:rPr lang="ru-RU" b="1" smtClean="0"/>
              <a:t>2) внимательно, вдумчиво прочитайте исходный текст.</a:t>
            </a:r>
            <a:endParaRPr lang="ru-RU" smtClean="0"/>
          </a:p>
          <a:p>
            <a:pPr eaLnBrk="1" hangingPunct="1"/>
            <a:r>
              <a:rPr lang="ru-RU" b="1" smtClean="0"/>
              <a:t>3) часто проблема формулируется неточно, неправильно.</a:t>
            </a:r>
            <a:endParaRPr lang="ru-RU" smtClean="0"/>
          </a:p>
          <a:p>
            <a:pPr eaLnBrk="1" hangingPunct="1"/>
            <a:r>
              <a:rPr lang="ru-RU" b="1" smtClean="0"/>
              <a:t>4) комментарий к сформулированной проблеме игнорируется.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7858125" y="1643063"/>
            <a:ext cx="928688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7948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пчёлк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пчёлка</Template>
  <TotalTime>12</TotalTime>
  <Words>2083</Words>
  <Application>Microsoft Office PowerPoint</Application>
  <PresentationFormat>Экран (4:3)</PresentationFormat>
  <Paragraphs>266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пчёлка</vt:lpstr>
      <vt:lpstr>Задание А4 </vt:lpstr>
      <vt:lpstr> Обратимся к примеру: </vt:lpstr>
      <vt:lpstr>Презентация PowerPoint</vt:lpstr>
      <vt:lpstr>Презентация PowerPoint</vt:lpstr>
      <vt:lpstr> Выберите грамматически правильное продолжение предложения. Слушая любимую музыку, </vt:lpstr>
      <vt:lpstr>1. Укажите грамматически правильное продолжение предложения. Окончив с отличием политехнический институт, </vt:lpstr>
      <vt:lpstr>2. Укажите грамматически правильное продолжение предложения. Работая с химическими реактивами в лаборатории, </vt:lpstr>
      <vt:lpstr>3. Укажите грамматически правильное продолжение предложения. Прославив своё имя исследованиями болезней и применением вакцин,</vt:lpstr>
      <vt:lpstr>4. Укажите грамматически правильное продолжение предложения. Приступая к написанию сочинения-рассуждения на ЕГЭ, </vt:lpstr>
      <vt:lpstr>5. Укажите грамматически правильное продолжение предложения. Читая о страданиях Бруно и Галилея, </vt:lpstr>
      <vt:lpstr>6. Укажите грамматически правильное продолжение предложения. Путешествуя по бескрайней дальневосточной тайге, </vt:lpstr>
      <vt:lpstr>7. Укажите грамматически правильное продолжение предложения. Читая книги зоолога А.Брема, </vt:lpstr>
      <vt:lpstr>8. Выберите грамматически правильное продолжение предложения. Читая книги о Леонардо да Винчи и глядя на его картины, </vt:lpstr>
      <vt:lpstr>9. Выберите грамматически правильное продолжение предложения. Бросая камни в воду, </vt:lpstr>
      <vt:lpstr>10. Выберите грамматически правильное продолжение предложения. Переходя улицу, </vt:lpstr>
      <vt:lpstr>11. Выберите грамматически правильное продолжение предложения. Прожив долгую и счастливую жизнь, </vt:lpstr>
      <vt:lpstr>13. Выберите грамматически правильное продолжение предложения. Покинув ребенком отцовское имение, </vt:lpstr>
      <vt:lpstr>14. Выберите грамматически правильное продолжение предложения. Поверив в Октябрьскую революцию, </vt:lpstr>
      <vt:lpstr>15. Выберите грамматически правильное продолжение предложения. Изучая законы движения планет, </vt:lpstr>
      <vt:lpstr>16. Выберите грамматически правильное продолжение предложения. Увидев в иллюминаторе голубую Землю и совершенно черное небо, </vt:lpstr>
      <vt:lpstr>17. Выберите грамматически правильное продолжение предложения. Помогая бедным и обездоленным, </vt:lpstr>
      <vt:lpstr>18. Выберите грамматически правильное продолжение предложения. Очистив улицы и дворы от мусора, </vt:lpstr>
      <vt:lpstr>19. Выберите грамматически правильное продолжение предложения. Пригласив девушку в кинотеатр, </vt:lpstr>
      <vt:lpstr>20. Выберите грамматически правильное продолжение предложения. Посмотрев по телевизору выпуск новостей, </vt:lpstr>
      <vt:lpstr>21. Выберите грамматически правильное продолжение предложения. Нарушая правила пожарной безопасности, </vt:lpstr>
      <vt:lpstr>22. Выберите грамматически правильное продолжение предложения. Посадив огромный вишневый сад, </vt:lpstr>
      <vt:lpstr>23. Выберите грамматически правильное продолжение предложения. Выиграв чемпионат мира по футболу, </vt:lpstr>
      <vt:lpstr>24. Выберите грамматически правильное продолжение предложения. Покупая подарок маме, </vt:lpstr>
      <vt:lpstr>25. Выберите грамматически правильное продолжение предложения. Возвращаясь домой из Сибири, </vt:lpstr>
      <vt:lpstr>26. Укажите грамматически правильное продолжение предложения. Нагрубив незнакомому человеку,</vt:lpstr>
      <vt:lpstr>27. Укажите грамматически правильное продолжение предложения. Обороняя осажденный Ленинград, </vt:lpstr>
      <vt:lpstr>28. Укажите грамматически правильное продолжение предложения. Изложив в сочинении личностную позицию, </vt:lpstr>
      <vt:lpstr>29. Укажите грамматически правильное продолжение предложения. Выдвинув Фарадея в члены Королевского общества, </vt:lpstr>
      <vt:lpstr>30. Укажите грамматически правильное продолжение предложения. Думая о межпланетных полетах, </vt:lpstr>
      <vt:lpstr>31. Укажите грамматически правильное продолжение предложения. Читая воспоминания о Толстом, </vt:lpstr>
      <vt:lpstr>33. Выберите грамматически правильное продолжение предложения. Совершив более двухсот прыжков с парашютом, </vt:lpstr>
      <vt:lpstr>34. Выберите грамматически правильное продолжение предложения Смеясь над своими пороками, </vt:lpstr>
      <vt:lpstr>35. Укажите грамматически правильное продолжение предложения. Изучив труды Архимеда, </vt:lpstr>
      <vt:lpstr>36. Укажите грамматически правильное продолжение предложения. Отправляясь покорять горные вершины или бурные реки, </vt:lpstr>
      <vt:lpstr>37. Выберите грамматически правильное продолжение предложения. Размышляя о смысле жизни, </vt:lpstr>
      <vt:lpstr>38. Выберите грамматически правильное продолжение предложения. Слушая песни на стихи Р. Рождественского, </vt:lpstr>
      <vt:lpstr>39. Выберите грамматически правильное продолжение предложения. Решая сложное тестовое задание, </vt:lpstr>
      <vt:lpstr>40. Укажите грамматически правильное продолжение предложения. Впервые приехав к папуасам, </vt:lpstr>
      <vt:lpstr>41. Выберите грамматически правильное продолжение предложения: Познакомившись с геометрией Лобачевского, </vt:lpstr>
      <vt:lpstr>42. Выберите грамматически правильное продолжение предложения. Ощущая неприязненное отношение одноклассников,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А4</dc:title>
  <dc:subject>шаблон</dc:subject>
  <dc:creator>Лариса</dc:creator>
  <dc:description>З.В. Александрова  http://aida.ucoz.ru</dc:description>
  <cp:lastModifiedBy>Лариса</cp:lastModifiedBy>
  <cp:revision>2</cp:revision>
  <dcterms:created xsi:type="dcterms:W3CDTF">2011-10-18T18:24:10Z</dcterms:created>
  <dcterms:modified xsi:type="dcterms:W3CDTF">2011-10-18T18:36:56Z</dcterms:modified>
</cp:coreProperties>
</file>