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72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595" autoAdjust="0"/>
  </p:normalViewPr>
  <p:slideViewPr>
    <p:cSldViewPr>
      <p:cViewPr varScale="1">
        <p:scale>
          <a:sx n="69" d="100"/>
          <a:sy n="69" d="100"/>
        </p:scale>
        <p:origin x="-8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1913125-97E7-491E-BC6D-D3FEBDC4DD91}" type="datetimeFigureOut">
              <a:rPr lang="ru-RU"/>
              <a:pPr>
                <a:defRPr/>
              </a:pPr>
              <a:t>29.03.2012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300B405-3EA0-4DA1-9EB3-0B2840DCDB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EDEDE5-7C74-4E35-B3D4-03DB38DC1F8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98ADA-392E-47B0-A031-59A8134FF77D}" type="datetimeFigureOut">
              <a:rPr lang="ru-RU"/>
              <a:pPr>
                <a:defRPr/>
              </a:pPr>
              <a:t>29.03.2012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4FDF7-9CD2-469E-9192-F164436435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3F056-A0D0-4BBE-86FC-F09259632F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F6770-1B56-4B61-85AF-4F1A24DD60F3}" type="datetimeFigureOut">
              <a:rPr lang="ru-RU"/>
              <a:pPr>
                <a:defRPr/>
              </a:pPr>
              <a:t>29.03.2012</a:t>
            </a:fld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5DD60-7A05-450B-AA0A-FC51768A20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FB185-2BE3-48A0-A3E3-BA186A6EAA04}" type="datetimeFigureOut">
              <a:rPr lang="ru-RU"/>
              <a:pPr>
                <a:defRPr/>
              </a:pPr>
              <a:t>29.03.2012</a:t>
            </a:fld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12E1B-0275-499D-9C37-D16892578E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FFC5B-40A1-4887-9FE5-4247462AB28A}" type="datetimeFigureOut">
              <a:rPr lang="ru-RU"/>
              <a:pPr>
                <a:defRPr/>
              </a:pPr>
              <a:t>29.03.2012</a:t>
            </a:fld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4961E-AE78-48FB-BB12-D863A3BD7B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4281A-638B-4469-B41D-C04B4EBBF2D5}" type="datetimeFigureOut">
              <a:rPr lang="ru-RU"/>
              <a:pPr>
                <a:defRPr/>
              </a:pPr>
              <a:t>29.03.2012</a:t>
            </a:fld>
            <a:endParaRPr lang="ru-RU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8941F-F9CB-458D-8861-D8BAEF620D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6F266-61EB-449C-BB76-F8420E36C96C}" type="datetimeFigureOut">
              <a:rPr lang="ru-RU"/>
              <a:pPr>
                <a:defRPr/>
              </a:pPr>
              <a:t>29.03.2012</a:t>
            </a:fld>
            <a:endParaRPr lang="ru-RU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071E5-D52E-4867-9D45-D91721E570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DE5E5-BB58-4789-9CF4-24A1DA0569E5}" type="datetimeFigureOut">
              <a:rPr lang="ru-RU"/>
              <a:pPr>
                <a:defRPr/>
              </a:pPr>
              <a:t>29.03.2012</a:t>
            </a:fld>
            <a:endParaRPr lang="ru-RU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5122E-5CAE-4D7C-83D1-3A72944ED0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FE045-DD81-447E-84E6-84FE95A83880}" type="datetimeFigureOut">
              <a:rPr lang="ru-RU"/>
              <a:pPr>
                <a:defRPr/>
              </a:pPr>
              <a:t>29.03.2012</a:t>
            </a:fld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D9FC8-C656-4385-AA65-F12A136AF8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3ED93-5E2E-4370-A83E-C21C1E1A15B2}" type="datetimeFigureOut">
              <a:rPr lang="ru-RU"/>
              <a:pPr>
                <a:defRPr/>
              </a:pPr>
              <a:t>29.03.2012</a:t>
            </a:fld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1F20C-2276-4C1F-9C39-97A0877B58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A31B-5CE1-46BE-88C2-F2036F2B49CA}" type="datetimeFigureOut">
              <a:rPr lang="ru-RU"/>
              <a:pPr>
                <a:defRPr/>
              </a:pPr>
              <a:t>29.03.2012</a:t>
            </a:fld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3AA00-79E6-475C-AA12-E3AE92DAC0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90C12-258C-453C-9E3F-E72112F0BCBC}" type="datetimeFigureOut">
              <a:rPr lang="ru-RU"/>
              <a:pPr>
                <a:defRPr/>
              </a:pPr>
              <a:t>29.03.2012</a:t>
            </a:fld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29FE2-07C7-424C-BF9F-59597FE9FDEB}" type="datetimeFigureOut">
              <a:rPr lang="ru-RU"/>
              <a:pPr>
                <a:defRPr/>
              </a:pPr>
              <a:t>29.03.2012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278C7-E5D6-4A43-A3EA-E347A0984A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62723D1-3335-4F7F-8BCA-5A30F15CC2C0}" type="datetimeFigureOut">
              <a:rPr lang="ru-RU"/>
              <a:pPr>
                <a:defRPr/>
              </a:pPr>
              <a:t>29.03.2012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8A344BE-98B4-498D-BEFE-9C72BDFB28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6D847-6D24-4F78-A2E0-19DDFC0130F5}" type="datetimeFigureOut">
              <a:rPr lang="ru-RU"/>
              <a:pPr>
                <a:defRPr/>
              </a:pPr>
              <a:t>29.03.2012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A4848-8127-4482-8FB0-6EF6524E7B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D8B7E38-13E7-4162-A9EB-224EFC3751B1}" type="datetimeFigureOut">
              <a:rPr lang="ru-RU"/>
              <a:pPr>
                <a:defRPr/>
              </a:pPr>
              <a:t>29.03.2012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C2C4D36-68D3-4A5F-9B43-E0E591AD70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8D16F77-F0C5-43DF-B909-0ABCDA23A7A6}" type="datetimeFigureOut">
              <a:rPr lang="ru-RU"/>
              <a:pPr>
                <a:defRPr/>
              </a:pPr>
              <a:t>29.03.2012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CC83651-42A1-4B6A-BC98-3F128032D0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EFBEC-2654-44F9-82B4-909F3D875EDE}" type="datetimeFigureOut">
              <a:rPr lang="ru-RU"/>
              <a:pPr>
                <a:defRPr/>
              </a:pPr>
              <a:t>29.03.2012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7EAB0-0382-4F70-9CD3-517C2E5310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DEE8B-4BBD-48F7-9796-245C5CE69AD6}" type="datetimeFigureOut">
              <a:rPr lang="ru-RU"/>
              <a:pPr>
                <a:defRPr/>
              </a:pPr>
              <a:t>29.03.2012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BB75C-1454-4DBB-9193-1E6FB50B7F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9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8042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8043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1A117-CE6D-47E1-A7B0-EB354B2D8CE3}" type="datetimeFigureOut">
              <a:rPr lang="ru-RU"/>
              <a:pPr>
                <a:defRPr/>
              </a:pPr>
              <a:t>29.03.2012</a:t>
            </a:fld>
            <a:endParaRPr lang="ru-RU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52A65-BC5C-4B57-AC55-C231536A48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85AD2A-84BC-4CE6-971E-0E07E66F8DB6}" type="datetimeFigureOut">
              <a:rPr lang="ru-RU"/>
              <a:pPr>
                <a:defRPr/>
              </a:pPr>
              <a:t>29.03.2012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27DA8B-5289-46AC-AF12-3A596A9B35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0" r:id="rId2"/>
    <p:sldLayoutId id="2147483792" r:id="rId3"/>
    <p:sldLayoutId id="2147483779" r:id="rId4"/>
    <p:sldLayoutId id="2147483793" r:id="rId5"/>
    <p:sldLayoutId id="2147483794" r:id="rId6"/>
    <p:sldLayoutId id="2147483778" r:id="rId7"/>
    <p:sldLayoutId id="2147483777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D39800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6D3AA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6D7E2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76803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6804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6805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6806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6807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6808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6809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6810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6811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6812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6813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6814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6815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6816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6817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6818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6819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6820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6821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6822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6823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6824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6825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6826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6827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6828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6829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6830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6831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6832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6833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6834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6835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36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37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38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39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40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41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42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43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44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45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46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47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48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49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50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51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52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53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54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55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56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57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58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59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60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61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62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63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64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65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66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67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68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69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70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71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72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73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74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75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76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77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78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79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80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81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82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83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84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85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86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87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88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89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90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91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92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93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94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95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96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97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98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99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00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01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02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03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04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05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06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07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08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09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10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11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12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13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14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15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16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17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18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19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20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21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22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23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24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25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26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27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28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29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30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31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32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33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34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35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36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37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38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39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40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41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42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43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44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45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46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47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48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49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50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51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52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53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54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55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56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57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58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59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60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61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62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63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64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65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66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67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68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69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70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71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72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73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74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75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76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77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78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79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80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81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82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83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84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85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86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87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88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89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90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91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92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93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94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95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96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97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98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99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000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001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002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003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004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005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006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007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008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009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010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011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012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013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014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015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016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017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7018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411E926-8031-49EF-B074-3461B31F20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7019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08045D3-F29B-4DC4-B0BA-E4D09577DB49}" type="datetimeFigureOut">
              <a:rPr lang="ru-RU"/>
              <a:pPr>
                <a:defRPr/>
              </a:pPr>
              <a:t>29.03.2012</a:t>
            </a:fld>
            <a:endParaRPr lang="ru-RU"/>
          </a:p>
        </p:txBody>
      </p:sp>
      <p:sp>
        <p:nvSpPr>
          <p:cNvPr id="77020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7021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7022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5" r:id="rId1"/>
    <p:sldLayoutId id="2147483791" r:id="rId2"/>
    <p:sldLayoutId id="2147483790" r:id="rId3"/>
    <p:sldLayoutId id="2147483789" r:id="rId4"/>
    <p:sldLayoutId id="2147483788" r:id="rId5"/>
    <p:sldLayoutId id="2147483787" r:id="rId6"/>
    <p:sldLayoutId id="2147483786" r:id="rId7"/>
    <p:sldLayoutId id="2147483785" r:id="rId8"/>
    <p:sldLayoutId id="2147483784" r:id="rId9"/>
    <p:sldLayoutId id="2147483783" r:id="rId10"/>
    <p:sldLayoutId id="21474837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331913" y="1268413"/>
            <a:ext cx="7215187" cy="4948237"/>
          </a:xfrm>
        </p:spPr>
        <p:txBody>
          <a:bodyPr anchor="b">
            <a:normAutofit/>
          </a:bodyPr>
          <a:lstStyle/>
          <a:p>
            <a:pPr eaLnBrk="1" hangingPunct="1">
              <a:defRPr/>
            </a:pPr>
            <a:r>
              <a:rPr lang="ru-RU" sz="4800" b="1"/>
              <a:t>ТЕМА: ОПРЕДЕЛЕНИЕ ВСХОЖЕСТИ И ЭНЕРГИИ  ПРОРАСТАНИЯ СЕМЯН</a:t>
            </a:r>
            <a:br>
              <a:rPr lang="ru-RU" sz="4800" b="1"/>
            </a:br>
            <a:endParaRPr lang="ru-RU" sz="4800" b="1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457200" y="1600200"/>
            <a:ext cx="8229600" cy="3895725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/>
              <a:t>Задания:</a:t>
            </a:r>
          </a:p>
          <a:p>
            <a:pPr algn="just" eaLnBrk="1" hangingPunct="1">
              <a:defRPr/>
            </a:pPr>
            <a:r>
              <a:rPr lang="ru-RU"/>
              <a:t>1. Изучить методику определения всхожести и энергии прорастания семян</a:t>
            </a:r>
          </a:p>
          <a:p>
            <a:pPr algn="just" eaLnBrk="1" hangingPunct="1">
              <a:defRPr/>
            </a:pPr>
            <a:r>
              <a:rPr lang="ru-RU"/>
              <a:t>2. Заложить семена на проращивание по ГОСТу 12038-84</a:t>
            </a:r>
          </a:p>
          <a:p>
            <a:pPr algn="just" eaLnBrk="1" hangingPunct="1">
              <a:defRPr/>
            </a:pPr>
            <a:r>
              <a:rPr lang="ru-RU"/>
              <a:t>3. Провести определение всхожести и энергии прорастания</a:t>
            </a:r>
          </a:p>
          <a:p>
            <a:pPr eaLnBrk="1" hangingPunct="1">
              <a:defRPr/>
            </a:pPr>
            <a:endParaRPr lang="ru-RU"/>
          </a:p>
          <a:p>
            <a:pPr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ChangeArrowheads="1"/>
          </p:cNvSpPr>
          <p:nvPr/>
        </p:nvSpPr>
        <p:spPr bwMode="auto">
          <a:xfrm>
            <a:off x="1979613" y="34925"/>
            <a:ext cx="508793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 b="1">
                <a:cs typeface="Times New Roman" pitchFamily="18" charset="0"/>
              </a:rPr>
              <a:t>Инструкционная карта</a:t>
            </a:r>
            <a:endParaRPr lang="ru-RU" sz="800"/>
          </a:p>
          <a:p>
            <a:pPr eaLnBrk="0" hangingPunct="0"/>
            <a:r>
              <a:rPr lang="ru-RU" sz="1400">
                <a:cs typeface="Times New Roman" pitchFamily="18" charset="0"/>
              </a:rPr>
              <a:t>По теме: Определение всхожести и энергии  прорастания семян</a:t>
            </a:r>
            <a:endParaRPr lang="ru-RU"/>
          </a:p>
        </p:txBody>
      </p:sp>
      <p:graphicFrame>
        <p:nvGraphicFramePr>
          <p:cNvPr id="17645" name="Group 237"/>
          <p:cNvGraphicFramePr>
            <a:graphicFrameLocks noGrp="1"/>
          </p:cNvGraphicFramePr>
          <p:nvPr/>
        </p:nvGraphicFramePr>
        <p:xfrm>
          <a:off x="0" y="549275"/>
          <a:ext cx="8675688" cy="6759575"/>
        </p:xfrm>
        <a:graphic>
          <a:graphicData uri="http://schemas.openxmlformats.org/drawingml/2006/table">
            <a:tbl>
              <a:tblPr/>
              <a:tblGrid>
                <a:gridCol w="269875"/>
                <a:gridCol w="5597525"/>
                <a:gridCol w="2808288"/>
              </a:tblGrid>
              <a:tr h="5270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Задания и последовательность выполнения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примечание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Подготовить термостат к работе: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  подключить к электросети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 установить температурный режим в камере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 температура для работы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20 </a:t>
                      </a:r>
                      <a:r>
                        <a:rPr kumimoji="0" lang="ru-RU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С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 обработать обеззараживающим раствором (1 человек)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Взвесить навеску семян для опыта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настроить весы на чашку пробы (1 человек)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Разобрать на разборной доске на 100 шт. каждого вида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использовать шпатель, разборная доска должна быть на планках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Взять  фильтрованную бумагу: квадратные для растильни, круглые для чашек Петри (по 3 шт.)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фильтрованную бумагу подготовить заранее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подписать номер опыта, дату, время и фамилию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диаметр бумаги по диаметру чашки Петри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Разложить фильтрованную бумагу в  растильни, чашки Петри увлажнить водой, и поместить подписанную записью к стеклу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температура воды для увлажнения  20 -22</a:t>
                      </a:r>
                      <a:r>
                        <a:rPr kumimoji="0" lang="ru-RU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о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С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Разложить семена каждой пробы в чашки Петри так, чтобы они не соприкасались друг с другом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выполнение работ должно быть аккуратным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Чашки Петри закрыть, а растильни прикрыть бумагой и поместить в термостат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равномерно по полкам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Каждые сутки в течение анализа чашки Петри открывать для проветривания и дополнительного увлажнения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 необходимости включать систему вентиляции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Через 3 суток провести подсчет и удалить нормально проросшие смена и явно загнившие семена в каждой пробе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результаты записывать ежедневно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Результаты подсчета записать в рабочий бланк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бланк прикрепить к термостату, итог доложить мастеру.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80" name="Rectangle 232"/>
          <p:cNvSpPr>
            <a:spLocks noChangeArrowheads="1"/>
          </p:cNvSpPr>
          <p:nvPr/>
        </p:nvSpPr>
        <p:spPr bwMode="auto">
          <a:xfrm>
            <a:off x="0" y="7954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ChangeArrowheads="1"/>
          </p:cNvSpPr>
          <p:nvPr/>
        </p:nvSpPr>
        <p:spPr bwMode="auto">
          <a:xfrm>
            <a:off x="539750" y="360363"/>
            <a:ext cx="8208963" cy="649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При учете </a:t>
            </a:r>
            <a:r>
              <a:rPr lang="ru-RU" sz="2800">
                <a:solidFill>
                  <a:srgbClr val="000000"/>
                </a:solidFill>
              </a:rPr>
              <a:t>ЭНЕРГИИ ПРОРАСТАНИЯ</a:t>
            </a:r>
            <a:r>
              <a:rPr lang="ru-RU" sz="2800"/>
              <a:t> подсчитывают и удаляют только нормально</a:t>
            </a:r>
          </a:p>
          <a:p>
            <a:r>
              <a:rPr lang="ru-RU" sz="2800"/>
              <a:t>проросшие и явно загнившие семена,</a:t>
            </a:r>
          </a:p>
          <a:p>
            <a:r>
              <a:rPr lang="ru-RU" sz="2800"/>
              <a:t>а при учете ВСХОЖЕСТИ отдельно подсчитывают нормально проросшие</a:t>
            </a:r>
            <a:r>
              <a:rPr lang="ru-RU" sz="2800" i="1"/>
              <a:t>, </a:t>
            </a:r>
            <a:r>
              <a:rPr lang="ru-RU" sz="2800"/>
              <a:t>набухшие</a:t>
            </a:r>
            <a:r>
              <a:rPr lang="ru-RU" sz="2800" i="1"/>
              <a:t>,</a:t>
            </a:r>
          </a:p>
          <a:p>
            <a:r>
              <a:rPr lang="ru-RU" sz="2800"/>
              <a:t>твердые</a:t>
            </a:r>
            <a:r>
              <a:rPr lang="ru-RU" sz="2800" i="1"/>
              <a:t>, </a:t>
            </a:r>
            <a:r>
              <a:rPr lang="ru-RU" sz="2800"/>
              <a:t>загнившие и ненормально проросшие семена.</a:t>
            </a:r>
          </a:p>
          <a:p>
            <a:r>
              <a:rPr lang="ru-RU" sz="2800"/>
              <a:t>К числу нормально проросших семян относят семена,</a:t>
            </a:r>
          </a:p>
          <a:p>
            <a:r>
              <a:rPr lang="ru-RU" sz="2800"/>
              <a:t>имеющие хорошо развитые корешки (или главный</a:t>
            </a:r>
          </a:p>
          <a:p>
            <a:r>
              <a:rPr lang="ru-RU" sz="2800"/>
              <a:t>зародышевый корешок), имеющие здоровый вид, или две</a:t>
            </a:r>
          </a:p>
          <a:p>
            <a:r>
              <a:rPr lang="ru-RU" sz="2800"/>
              <a:t>семядоли у двудольных.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ChangeArrowheads="1"/>
          </p:cNvSpPr>
          <p:nvPr/>
        </p:nvSpPr>
        <p:spPr bwMode="auto">
          <a:xfrm>
            <a:off x="684213" y="1125538"/>
            <a:ext cx="80645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00"/>
                </a:solidFill>
              </a:rPr>
              <a:t>К не проросшим семенам относят:</a:t>
            </a:r>
          </a:p>
          <a:p>
            <a:r>
              <a:rPr lang="ru-RU" sz="2400"/>
              <a:t>набухшие семена, которые к моменту окончательного учета всхожести</a:t>
            </a:r>
          </a:p>
          <a:p>
            <a:r>
              <a:rPr lang="ru-RU" sz="2400"/>
              <a:t>не проросли, но имеют здоровый вид и при нажиме пинцетом не</a:t>
            </a:r>
          </a:p>
          <a:p>
            <a:r>
              <a:rPr lang="ru-RU" sz="2400"/>
              <a:t>раздавливаются, и такие семена многолетних бобовых трав (без</a:t>
            </a:r>
          </a:p>
          <a:p>
            <a:r>
              <a:rPr lang="ru-RU" sz="2400"/>
              <a:t>плодовых оболочек), у которых выдавливаются здоровые семядоли;</a:t>
            </a:r>
          </a:p>
          <a:p>
            <a:r>
              <a:rPr lang="ru-RU" sz="2400"/>
              <a:t>твердые семена, которые к установленному сроку определения</a:t>
            </a:r>
          </a:p>
          <a:p>
            <a:r>
              <a:rPr lang="ru-RU" sz="2400"/>
              <a:t>всхожести не набухли и не изменили внешнего вида.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4"/>
          <p:cNvSpPr>
            <a:spLocks noChangeArrowheads="1"/>
          </p:cNvSpPr>
          <p:nvPr/>
        </p:nvSpPr>
        <p:spPr bwMode="auto">
          <a:xfrm>
            <a:off x="900113" y="1412875"/>
            <a:ext cx="755967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00"/>
                </a:solidFill>
              </a:rPr>
              <a:t>К невсхожим семенам относят:</a:t>
            </a:r>
          </a:p>
          <a:p>
            <a:endParaRPr lang="ru-RU" sz="2400" b="1">
              <a:solidFill>
                <a:srgbClr val="000000"/>
              </a:solidFill>
            </a:endParaRPr>
          </a:p>
          <a:p>
            <a:r>
              <a:rPr lang="ru-RU" sz="2400"/>
              <a:t>загнившие семена с мягким разложившимся эндоспермом и загнившим</a:t>
            </a:r>
          </a:p>
          <a:p>
            <a:r>
              <a:rPr lang="ru-RU" sz="2400"/>
              <a:t>зародышем; ненормально проросшие семена, имеющие одно из</a:t>
            </a:r>
          </a:p>
          <a:p>
            <a:r>
              <a:rPr lang="ru-RU" sz="2400"/>
              <a:t>следующих нарушений в развитии проростков: нет зародышевых</a:t>
            </a:r>
          </a:p>
          <a:p>
            <a:r>
              <a:rPr lang="ru-RU" sz="2400"/>
              <a:t>корешков или их меньше установленной нормы, или они короткие,</a:t>
            </a:r>
          </a:p>
          <a:p>
            <a:r>
              <a:rPr lang="ru-RU" sz="2400"/>
              <a:t>слабые, спирально закрученные, водянистые.</a:t>
            </a:r>
          </a:p>
          <a:p>
            <a:endParaRPr lang="ru-RU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4"/>
          <p:cNvSpPr>
            <a:spLocks noChangeArrowheads="1"/>
          </p:cNvSpPr>
          <p:nvPr/>
        </p:nvSpPr>
        <p:spPr bwMode="auto">
          <a:xfrm>
            <a:off x="212725" y="2101850"/>
            <a:ext cx="8720138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/>
              <a:t>     </a:t>
            </a:r>
            <a:r>
              <a:rPr lang="ru-RU" sz="2800"/>
              <a:t>Рассчитывается по формуле простой пропорции.</a:t>
            </a:r>
          </a:p>
          <a:p>
            <a:pPr algn="ctr"/>
            <a:r>
              <a:rPr lang="ru-RU" sz="2800" b="1"/>
              <a:t>                            А </a:t>
            </a:r>
            <a:r>
              <a:rPr lang="en-US" sz="2800" b="1"/>
              <a:t>x</a:t>
            </a:r>
            <a:r>
              <a:rPr lang="ru-RU" sz="2800" b="1"/>
              <a:t>100</a:t>
            </a:r>
            <a:endParaRPr lang="ru-RU" sz="2800"/>
          </a:p>
          <a:p>
            <a:pPr algn="ctr"/>
            <a:r>
              <a:rPr lang="ru-RU" sz="2800" b="1"/>
              <a:t>Энергия прорастания --------------------    = %</a:t>
            </a:r>
            <a:endParaRPr lang="ru-RU" sz="2800"/>
          </a:p>
          <a:p>
            <a:pPr algn="ctr"/>
            <a:r>
              <a:rPr lang="ru-RU" sz="2800" b="1"/>
              <a:t>                        100</a:t>
            </a:r>
            <a:endParaRPr lang="ru-RU" sz="2800"/>
          </a:p>
          <a:p>
            <a:pPr algn="ctr"/>
            <a:r>
              <a:rPr lang="ru-RU" sz="2800"/>
              <a:t>     Где: </a:t>
            </a:r>
            <a:r>
              <a:rPr lang="ru-RU" sz="2800" b="1"/>
              <a:t>А </a:t>
            </a:r>
            <a:r>
              <a:rPr lang="ru-RU" sz="2800"/>
              <a:t>– количество проросших семян,</a:t>
            </a:r>
          </a:p>
          <a:p>
            <a:pPr algn="ctr"/>
            <a:r>
              <a:rPr lang="ru-RU" sz="2800"/>
              <a:t>            100 – количество семян в опыте.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252" name="Group 332"/>
          <p:cNvGraphicFramePr>
            <a:graphicFrameLocks noGrp="1"/>
          </p:cNvGraphicFramePr>
          <p:nvPr/>
        </p:nvGraphicFramePr>
        <p:xfrm>
          <a:off x="755650" y="765175"/>
          <a:ext cx="7561263" cy="4751388"/>
        </p:xfrm>
        <a:graphic>
          <a:graphicData uri="http://schemas.openxmlformats.org/drawingml/2006/table">
            <a:tbl>
              <a:tblPr/>
              <a:tblGrid>
                <a:gridCol w="1644650"/>
                <a:gridCol w="677863"/>
                <a:gridCol w="676275"/>
                <a:gridCol w="590550"/>
                <a:gridCol w="590550"/>
                <a:gridCol w="590550"/>
                <a:gridCol w="677862"/>
                <a:gridCol w="590550"/>
                <a:gridCol w="1522413"/>
              </a:tblGrid>
              <a:tr h="5318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Образец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День подсчета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Всхожесть на 7-й день 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98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5-й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6-й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7-й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6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73025" y="192088"/>
            <a:ext cx="8996363" cy="647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400" b="1"/>
              <a:t>1. Количество нормально проросших семян за определенное время, выраженное в процентах это:</a:t>
            </a:r>
            <a:endParaRPr lang="ru-RU" sz="1400"/>
          </a:p>
          <a:p>
            <a:r>
              <a:rPr lang="ru-RU" sz="1400"/>
              <a:t>а) Всхожесть</a:t>
            </a:r>
          </a:p>
          <a:p>
            <a:r>
              <a:rPr lang="ru-RU" sz="1400"/>
              <a:t>б) Энергия прорастания</a:t>
            </a:r>
          </a:p>
          <a:p>
            <a:r>
              <a:rPr lang="ru-RU" sz="1400"/>
              <a:t>в) Чистота семян</a:t>
            </a:r>
          </a:p>
          <a:p>
            <a:r>
              <a:rPr lang="ru-RU" sz="1400"/>
              <a:t>г) Процент годности</a:t>
            </a:r>
          </a:p>
          <a:p>
            <a:endParaRPr lang="ru-RU" sz="1400"/>
          </a:p>
          <a:p>
            <a:r>
              <a:rPr lang="ru-RU" sz="1400" b="1"/>
              <a:t>2. Скорость появления всходов характеризует</a:t>
            </a:r>
            <a:endParaRPr lang="ru-RU" sz="1400"/>
          </a:p>
          <a:p>
            <a:r>
              <a:rPr lang="ru-RU" sz="1400"/>
              <a:t>а)Всхожесть</a:t>
            </a:r>
          </a:p>
          <a:p>
            <a:r>
              <a:rPr lang="ru-RU" sz="1400"/>
              <a:t>б) Энергия прорастания</a:t>
            </a:r>
          </a:p>
          <a:p>
            <a:r>
              <a:rPr lang="ru-RU" sz="1400"/>
              <a:t>в) Посевная годность семян</a:t>
            </a:r>
          </a:p>
          <a:p>
            <a:r>
              <a:rPr lang="ru-RU" sz="1400"/>
              <a:t>г) Чистота семян</a:t>
            </a:r>
          </a:p>
          <a:p>
            <a:endParaRPr lang="ru-RU" sz="1400"/>
          </a:p>
          <a:p>
            <a:r>
              <a:rPr lang="ru-RU" sz="1400" b="1"/>
              <a:t>3. На какой день после закладки опыта определяют энергию прорастания?</a:t>
            </a:r>
            <a:endParaRPr lang="ru-RU" sz="1400"/>
          </a:p>
          <a:p>
            <a:r>
              <a:rPr lang="ru-RU" sz="1400"/>
              <a:t>а) На 10 - ый день</a:t>
            </a:r>
          </a:p>
          <a:p>
            <a:r>
              <a:rPr lang="ru-RU" sz="1400"/>
              <a:t>б) На 7- ой день</a:t>
            </a:r>
          </a:p>
          <a:p>
            <a:r>
              <a:rPr lang="ru-RU" sz="1400"/>
              <a:t>в) На 3- ий день</a:t>
            </a:r>
          </a:p>
          <a:p>
            <a:endParaRPr lang="ru-RU" sz="1400"/>
          </a:p>
          <a:p>
            <a:r>
              <a:rPr lang="ru-RU" sz="1400" b="1"/>
              <a:t>4. Для проращивания семян используют</a:t>
            </a:r>
            <a:endParaRPr lang="ru-RU" sz="1400"/>
          </a:p>
          <a:p>
            <a:r>
              <a:rPr lang="ru-RU" sz="1400"/>
              <a:t>а) Мягкую ткань</a:t>
            </a:r>
          </a:p>
          <a:p>
            <a:r>
              <a:rPr lang="ru-RU" sz="1400"/>
              <a:t>б) Вату</a:t>
            </a:r>
          </a:p>
          <a:p>
            <a:r>
              <a:rPr lang="ru-RU" sz="1400"/>
              <a:t>в) Фильтрованную бумагу</a:t>
            </a:r>
          </a:p>
          <a:p>
            <a:r>
              <a:rPr lang="ru-RU" sz="1400"/>
              <a:t>г) Речной песок</a:t>
            </a:r>
          </a:p>
          <a:p>
            <a:endParaRPr lang="ru-RU" sz="1400"/>
          </a:p>
          <a:p>
            <a:r>
              <a:rPr lang="ru-RU" sz="1400" b="1"/>
              <a:t>5. Какому классу по ГОСТу должны  соответствовать посевные качества семян</a:t>
            </a:r>
            <a:endParaRPr lang="ru-RU" sz="1400"/>
          </a:p>
          <a:p>
            <a:r>
              <a:rPr lang="ru-RU" sz="1400"/>
              <a:t>а) 1 классу</a:t>
            </a:r>
          </a:p>
          <a:p>
            <a:r>
              <a:rPr lang="ru-RU" sz="1400"/>
              <a:t>б) 2 классу</a:t>
            </a:r>
          </a:p>
          <a:p>
            <a:r>
              <a:rPr lang="ru-RU" sz="1400"/>
              <a:t>в) </a:t>
            </a:r>
            <a:r>
              <a:rPr lang="en-US" sz="1400"/>
              <a:t>I</a:t>
            </a:r>
            <a:r>
              <a:rPr lang="ru-RU" sz="1400"/>
              <a:t> категории</a:t>
            </a:r>
          </a:p>
          <a:p>
            <a:endParaRPr lang="ru-RU" sz="1400"/>
          </a:p>
          <a:p>
            <a:r>
              <a:rPr lang="ru-RU" sz="1400" b="1"/>
              <a:t>Каждый правильный ответ оценивается в один балл.</a:t>
            </a:r>
            <a:endParaRPr lang="ru-RU" sz="1400"/>
          </a:p>
          <a:p>
            <a:pPr eaLnBrk="0" hangingPunct="0"/>
            <a:endParaRPr lang="ru-RU" sz="140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очки">
  <a:themeElements>
    <a:clrScheme name="Точки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Точки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очки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109</TotalTime>
  <Words>524</Words>
  <Application>Microsoft Office PowerPoint</Application>
  <PresentationFormat>Экран (4:3)</PresentationFormat>
  <Paragraphs>104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9</vt:i4>
      </vt:variant>
    </vt:vector>
  </HeadingPairs>
  <TitlesOfParts>
    <vt:vector size="21" baseType="lpstr">
      <vt:lpstr>Arial</vt:lpstr>
      <vt:lpstr>Century Schoolbook</vt:lpstr>
      <vt:lpstr>Wingdings</vt:lpstr>
      <vt:lpstr>Wingdings 2</vt:lpstr>
      <vt:lpstr>Calibri</vt:lpstr>
      <vt:lpstr>Times New Roman</vt:lpstr>
      <vt:lpstr>Эркер</vt:lpstr>
      <vt:lpstr>Точки</vt:lpstr>
      <vt:lpstr>Эркер</vt:lpstr>
      <vt:lpstr>Эркер</vt:lpstr>
      <vt:lpstr>Эркер</vt:lpstr>
      <vt:lpstr>Точки</vt:lpstr>
      <vt:lpstr>ТЕМА: ОПРЕДЕЛЕНИЕ ВСХОЖЕСТИ И ЭНЕРГИИ  ПРОРАСТАНИЯ СЕМЯН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Определение всхожести и энергии  прорастания семян</dc:title>
  <dc:creator>1</dc:creator>
  <cp:lastModifiedBy>Оля</cp:lastModifiedBy>
  <cp:revision>8</cp:revision>
  <dcterms:created xsi:type="dcterms:W3CDTF">2011-02-01T05:35:31Z</dcterms:created>
  <dcterms:modified xsi:type="dcterms:W3CDTF">2012-03-29T15:59:56Z</dcterms:modified>
</cp:coreProperties>
</file>