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66"/>
  </p:notesMasterIdLst>
  <p:handoutMasterIdLst>
    <p:handoutMasterId r:id="rId67"/>
  </p:handoutMasterIdLst>
  <p:sldIdLst>
    <p:sldId id="258" r:id="rId2"/>
    <p:sldId id="372" r:id="rId3"/>
    <p:sldId id="418" r:id="rId4"/>
    <p:sldId id="419" r:id="rId5"/>
    <p:sldId id="420" r:id="rId6"/>
    <p:sldId id="398" r:id="rId7"/>
    <p:sldId id="399" r:id="rId8"/>
    <p:sldId id="417" r:id="rId9"/>
    <p:sldId id="400" r:id="rId10"/>
    <p:sldId id="401" r:id="rId11"/>
    <p:sldId id="374" r:id="rId12"/>
    <p:sldId id="387" r:id="rId13"/>
    <p:sldId id="388" r:id="rId14"/>
    <p:sldId id="389" r:id="rId15"/>
    <p:sldId id="422" r:id="rId16"/>
    <p:sldId id="423" r:id="rId17"/>
    <p:sldId id="386" r:id="rId18"/>
    <p:sldId id="375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402" r:id="rId28"/>
    <p:sldId id="403" r:id="rId29"/>
    <p:sldId id="404" r:id="rId30"/>
    <p:sldId id="405" r:id="rId31"/>
    <p:sldId id="421" r:id="rId32"/>
    <p:sldId id="412" r:id="rId33"/>
    <p:sldId id="411" r:id="rId34"/>
    <p:sldId id="413" r:id="rId35"/>
    <p:sldId id="406" r:id="rId36"/>
    <p:sldId id="407" r:id="rId37"/>
    <p:sldId id="408" r:id="rId38"/>
    <p:sldId id="414" r:id="rId39"/>
    <p:sldId id="415" r:id="rId40"/>
    <p:sldId id="424" r:id="rId41"/>
    <p:sldId id="425" r:id="rId42"/>
    <p:sldId id="426" r:id="rId43"/>
    <p:sldId id="427" r:id="rId44"/>
    <p:sldId id="428" r:id="rId45"/>
    <p:sldId id="429" r:id="rId46"/>
    <p:sldId id="430" r:id="rId47"/>
    <p:sldId id="431" r:id="rId48"/>
    <p:sldId id="432" r:id="rId49"/>
    <p:sldId id="433" r:id="rId50"/>
    <p:sldId id="434" r:id="rId51"/>
    <p:sldId id="435" r:id="rId52"/>
    <p:sldId id="436" r:id="rId53"/>
    <p:sldId id="437" r:id="rId54"/>
    <p:sldId id="438" r:id="rId55"/>
    <p:sldId id="439" r:id="rId56"/>
    <p:sldId id="440" r:id="rId57"/>
    <p:sldId id="441" r:id="rId58"/>
    <p:sldId id="442" r:id="rId59"/>
    <p:sldId id="443" r:id="rId60"/>
    <p:sldId id="444" r:id="rId61"/>
    <p:sldId id="445" r:id="rId62"/>
    <p:sldId id="446" r:id="rId63"/>
    <p:sldId id="447" r:id="rId64"/>
    <p:sldId id="448" r:id="rId65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735D"/>
    <a:srgbClr val="EBF6DE"/>
    <a:srgbClr val="E8F9E7"/>
    <a:srgbClr val="FF9900"/>
    <a:srgbClr val="FFCC00"/>
    <a:srgbClr val="0099FF"/>
    <a:srgbClr val="66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78" d="100"/>
          <a:sy n="78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94F2BA95-CEEA-4489-85F2-A1698CEF0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70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12863" y="671513"/>
            <a:ext cx="4478337" cy="3359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54500"/>
            <a:ext cx="520700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07413"/>
            <a:ext cx="30781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07413"/>
            <a:ext cx="30781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3CC35D63-88CC-4F1A-BCB0-4CD09C414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57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bg1"/>
                  </a:buClr>
                  <a:buFontTx/>
                  <a:buChar char="•"/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bg1"/>
                  </a:buClr>
                  <a:buFontTx/>
                  <a:buChar char="•"/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bg1"/>
                  </a:buClr>
                  <a:buFontTx/>
                  <a:buChar char="•"/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bg1"/>
                  </a:buClr>
                  <a:buFontTx/>
                  <a:buChar char="•"/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bg1"/>
                </a:buClr>
                <a:buFontTx/>
                <a:buChar char="•"/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bg1"/>
                </a:buClr>
                <a:buFontTx/>
                <a:buChar char="•"/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bg1"/>
                </a:buClr>
                <a:buFontTx/>
                <a:buChar char="•"/>
                <a:defRPr/>
              </a:pPr>
              <a:endParaRPr lang="ru-RU"/>
            </a:p>
          </p:txBody>
        </p:sp>
      </p:grpSp>
      <p:sp>
        <p:nvSpPr>
          <p:cNvPr id="136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6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8B9D8746-C9C8-446A-9598-964CD5F2B1E6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Microsoft Windows 2000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7B699C0C-FCCA-48A9-8A5F-ECCE7110D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1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EDDA1-F8DB-4E36-A91F-7E5DA8FAB765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Microsoft Windows 2000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5D868-DED6-400B-8D29-5DCC2BFE3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1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07175" y="457200"/>
            <a:ext cx="1947863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457200"/>
            <a:ext cx="5692775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66510-7F3C-4C7A-B58F-4BD60F407A76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Microsoft Windows 2000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D627A-7A1A-4C96-A841-5165A9DA5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2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7AB52-0AFC-4AEB-81F6-D6EDD06C4D97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Microsoft Windows 2000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49E6A-CB8B-4ABC-ACDE-69EDEC5AE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2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2E993-51C0-44DD-BD08-9B7C0BE64317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Microsoft Windows 2000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9AD9F-3A95-4BA2-B179-7FB2A12C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5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7526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F6508-6D84-4D2C-8539-653300B4B797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Microsoft Windows 2000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2E375-A7E2-4FC3-BFAC-42AB9ED1C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6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D1C71-6182-4FC3-B0A7-985D73290546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Microsoft Windows 2000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4DDF1-6FF5-474E-BA54-67181778C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229E8-76A4-45F1-AC89-473095E7A877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Microsoft Windows 2000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5588A-A92F-4250-A58E-0D57A1CAE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9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F3FB4-E219-4614-AF88-9B7E4D4F3609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Microsoft Windows 2000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B8105-FECC-4FB9-8C44-2F5C93728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0C8DE-DF54-461A-BD65-DEBC7E63F883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Microsoft Windows 2000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75BAD-E05A-477F-AFF9-AADBCD2AA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3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DA9F5-BAE2-4594-AB71-BB3151B188F3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Microsoft Windows 2000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2B08D-6996-43D1-96AE-2FA948E0F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1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pxx0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100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71" name="Rectangle 3"/>
          <p:cNvSpPr>
            <a:spLocks noChangeArrowheads="1"/>
          </p:cNvSpPr>
          <p:nvPr/>
        </p:nvSpPr>
        <p:spPr bwMode="gray">
          <a:xfrm flipV="1">
            <a:off x="762000" y="1630363"/>
            <a:ext cx="7770813" cy="460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kumimoji="1" lang="en-AU">
              <a:latin typeface="Verdana" pitchFamily="34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457200"/>
            <a:ext cx="77930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000">
                <a:solidFill>
                  <a:srgbClr val="0099FF"/>
                </a:solidFill>
                <a:latin typeface="+mn-lt"/>
              </a:defRPr>
            </a:lvl1pPr>
          </a:lstStyle>
          <a:p>
            <a:pPr>
              <a:defRPr/>
            </a:pPr>
            <a:fld id="{5A050EB8-930E-4232-BDDD-F5408D02A6B9}" type="datetime1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324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000">
                <a:solidFill>
                  <a:srgbClr val="0099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Microsoft Windows 2000</a:t>
            </a:r>
          </a:p>
        </p:txBody>
      </p:sp>
      <p:sp>
        <p:nvSpPr>
          <p:cNvPr id="135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fld id="{B8333A20-1A08-416B-8892-50426F8E2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lr>
          <a:srgbClr val="02735D"/>
        </a:buClr>
        <a:buSzPct val="12000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1108075" indent="-533400" algn="l" rtl="0" eaLnBrk="1" fontAlgn="base" hangingPunct="1">
        <a:spcBef>
          <a:spcPct val="20000"/>
        </a:spcBef>
        <a:spcAft>
          <a:spcPct val="0"/>
        </a:spcAft>
        <a:buClr>
          <a:srgbClr val="02735D"/>
        </a:buClr>
        <a:buAutoNum type="arabicPeriod"/>
        <a:defRPr sz="2600">
          <a:solidFill>
            <a:srgbClr val="02735D"/>
          </a:solidFill>
          <a:latin typeface="Times New Roman" pitchFamily="18" charset="0"/>
        </a:defRPr>
      </a:lvl2pPr>
      <a:lvl3pPr marL="1531938" indent="-381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887538" indent="-381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254250" indent="-381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711450" indent="-381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3168650" indent="-381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625850" indent="-381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4083050" indent="-381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6000"/>
            <a:lum/>
          </a:blip>
          <a:srcRect/>
          <a:stretch>
            <a:fillRect l="44000" t="-1000" r="-6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19200" y="6248400"/>
            <a:ext cx="10779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r>
              <a:rPr lang="en-US" sz="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http://aida.ucoz.ru</a:t>
            </a:r>
            <a:endParaRPr lang="ru-RU" sz="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Готовимся к ЕГЭ</a:t>
            </a:r>
            <a:r>
              <a:rPr lang="ru-RU" sz="440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, А-5 </a:t>
            </a:r>
            <a:endParaRPr lang="ru-RU" sz="4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Лариса\Desktop\Подготовка к ЕГЭ\ЕГЭ картинки\eg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16" y="2200765"/>
            <a:ext cx="5575300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032" y="1719168"/>
            <a:ext cx="8533456" cy="3746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02735D"/>
                </a:solidFill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sz="3200" b="1" dirty="0" smtClean="0">
                <a:latin typeface="+mn-lt"/>
                <a:ea typeface="Times New Roman"/>
                <a:cs typeface="Times New Roman"/>
              </a:rPr>
              <a:t>Дети </a:t>
            </a:r>
            <a:r>
              <a:rPr lang="ru-RU" sz="3200" b="1" dirty="0">
                <a:latin typeface="+mn-lt"/>
                <a:ea typeface="Times New Roman"/>
                <a:cs typeface="Times New Roman"/>
              </a:rPr>
              <a:t>редко </a:t>
            </a:r>
            <a:r>
              <a:rPr lang="ru-RU" sz="3200" b="1" dirty="0" smtClean="0">
                <a:latin typeface="+mn-lt"/>
                <a:ea typeface="Times New Roman"/>
                <a:cs typeface="Times New Roman"/>
              </a:rPr>
              <a:t>прислушиваются и выполняют </a:t>
            </a:r>
            <a:r>
              <a:rPr lang="ru-RU" sz="3200" b="1" dirty="0">
                <a:latin typeface="+mn-lt"/>
                <a:ea typeface="Times New Roman"/>
                <a:cs typeface="Times New Roman"/>
              </a:rPr>
              <a:t>советы старших.</a:t>
            </a:r>
            <a:endParaRPr lang="ru-RU" sz="28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latin typeface="+mn-lt"/>
                <a:ea typeface="Times New Roman"/>
                <a:cs typeface="Times New Roman"/>
              </a:rPr>
              <a:t>2. Я уважаю </a:t>
            </a:r>
            <a:r>
              <a:rPr lang="ru-RU" sz="3200" b="1" dirty="0">
                <a:latin typeface="+mn-lt"/>
                <a:ea typeface="Times New Roman"/>
                <a:cs typeface="Times New Roman"/>
              </a:rPr>
              <a:t>и </a:t>
            </a:r>
            <a:r>
              <a:rPr lang="ru-RU" sz="3200" b="1" dirty="0" smtClean="0">
                <a:latin typeface="+mn-lt"/>
                <a:ea typeface="Times New Roman"/>
                <a:cs typeface="Times New Roman"/>
              </a:rPr>
              <a:t>восхищаюсь </a:t>
            </a:r>
            <a:r>
              <a:rPr lang="ru-RU" sz="3200" b="1" dirty="0">
                <a:latin typeface="+mn-lt"/>
                <a:ea typeface="Times New Roman"/>
                <a:cs typeface="Times New Roman"/>
              </a:rPr>
              <a:t>своими родителями</a:t>
            </a:r>
            <a:r>
              <a:rPr lang="ru-RU" sz="3200" b="1" dirty="0" smtClean="0">
                <a:latin typeface="+mn-lt"/>
                <a:ea typeface="Times New Roman"/>
                <a:cs typeface="Times New Roman"/>
              </a:rPr>
              <a:t>.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ffectLst/>
                <a:latin typeface="+mn-lt"/>
                <a:ea typeface="Calibri"/>
                <a:cs typeface="Times New Roman"/>
              </a:rPr>
              <a:t>3. Внуки любят </a:t>
            </a:r>
            <a:r>
              <a:rPr lang="ru-RU" sz="3200" b="1" dirty="0" smtClean="0">
                <a:latin typeface="+mn-lt"/>
                <a:ea typeface="Calibri"/>
                <a:cs typeface="Times New Roman"/>
              </a:rPr>
              <a:t>и </a:t>
            </a:r>
            <a:r>
              <a:rPr lang="ru-RU" sz="3200" b="1" dirty="0" smtClean="0">
                <a:effectLst/>
                <a:latin typeface="+mn-lt"/>
                <a:ea typeface="Calibri"/>
                <a:cs typeface="Times New Roman"/>
              </a:rPr>
              <a:t>беспрекословно слушаются </a:t>
            </a:r>
            <a:r>
              <a:rPr lang="ru-RU" sz="3200" b="1" dirty="0" smtClean="0">
                <a:latin typeface="+mn-lt"/>
                <a:ea typeface="Calibri"/>
                <a:cs typeface="Times New Roman"/>
              </a:rPr>
              <a:t>бабушку</a:t>
            </a:r>
            <a:r>
              <a:rPr lang="ru-RU" sz="3200" b="1" dirty="0" smtClean="0">
                <a:effectLst/>
                <a:latin typeface="+mn-lt"/>
                <a:ea typeface="Calibri"/>
                <a:cs typeface="Times New Roman"/>
              </a:rPr>
              <a:t>.</a:t>
            </a:r>
            <a:endParaRPr lang="ru-RU" sz="2800" b="1" dirty="0">
              <a:effectLst/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3264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Нарушение согласования в сложноподчиненном предложении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/>
              <a:t>ТЕ (Все, многие из тех…), </a:t>
            </a:r>
            <a:r>
              <a:rPr lang="ru-RU" sz="2800" b="1" dirty="0"/>
              <a:t>КТО… </a:t>
            </a:r>
            <a:endParaRPr lang="ru-RU" sz="2800" b="1" dirty="0" smtClean="0"/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2735D"/>
                </a:solidFill>
              </a:rPr>
              <a:t>Все</a:t>
            </a:r>
            <a:r>
              <a:rPr lang="ru-RU" sz="2800" b="1" dirty="0">
                <a:solidFill>
                  <a:srgbClr val="02735D"/>
                </a:solidFill>
              </a:rPr>
              <a:t>, кто бывал на Бородинском поле, обнажает голову перед памятниками защитникам национальной свободы России</a:t>
            </a:r>
            <a:r>
              <a:rPr lang="ru-RU" sz="2800" b="1" dirty="0" smtClean="0">
                <a:solidFill>
                  <a:srgbClr val="02735D"/>
                </a:solidFill>
              </a:rPr>
              <a:t>.</a:t>
            </a:r>
            <a:endParaRPr lang="ru-RU" sz="2800" b="1" dirty="0">
              <a:solidFill>
                <a:srgbClr val="02735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301208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Ошибки в предложениях, придаточная часть которых начинается с союзного слова </a:t>
            </a:r>
            <a:r>
              <a:rPr lang="ru-RU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«кто»</a:t>
            </a:r>
            <a:endParaRPr lang="ru-RU" b="1" dirty="0">
              <a:solidFill>
                <a:srgbClr val="C00000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5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2864" y="1844824"/>
            <a:ext cx="86809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latin typeface="+mn-lt"/>
              </a:rPr>
              <a:t>Все </a:t>
            </a:r>
            <a:r>
              <a:rPr lang="ru-RU" sz="2000" b="1" dirty="0">
                <a:latin typeface="+mn-lt"/>
              </a:rPr>
              <a:t>(</a:t>
            </a:r>
            <a:r>
              <a:rPr lang="ru-RU" sz="2000" b="1" dirty="0" err="1">
                <a:latin typeface="+mn-lt"/>
              </a:rPr>
              <a:t>мн.ч</a:t>
            </a:r>
            <a:r>
              <a:rPr lang="ru-RU" sz="2000" b="1" dirty="0">
                <a:latin typeface="+mn-lt"/>
              </a:rPr>
              <a:t>), кто побывал(</a:t>
            </a:r>
            <a:r>
              <a:rPr lang="ru-RU" sz="2000" b="1" dirty="0" err="1">
                <a:latin typeface="+mn-lt"/>
              </a:rPr>
              <a:t>ед.ч</a:t>
            </a:r>
            <a:r>
              <a:rPr lang="ru-RU" sz="2000" b="1" dirty="0">
                <a:latin typeface="+mn-lt"/>
              </a:rPr>
              <a:t>) в Мещерском крае, ощутил</a:t>
            </a:r>
            <a:r>
              <a:rPr lang="ru-RU" sz="2000" b="1" u="sng" dirty="0">
                <a:latin typeface="+mn-lt"/>
              </a:rPr>
              <a:t>и</a:t>
            </a:r>
            <a:r>
              <a:rPr lang="ru-RU" sz="2000" b="1" dirty="0">
                <a:latin typeface="+mn-lt"/>
              </a:rPr>
              <a:t>(</a:t>
            </a:r>
            <a:r>
              <a:rPr lang="ru-RU" sz="2000" b="1" dirty="0" err="1">
                <a:latin typeface="+mn-lt"/>
              </a:rPr>
              <a:t>мн.ч</a:t>
            </a:r>
            <a:r>
              <a:rPr lang="ru-RU" sz="2000" b="1" dirty="0">
                <a:latin typeface="+mn-lt"/>
              </a:rPr>
              <a:t>) его притягательную силу, прелесть русской природы</a:t>
            </a:r>
            <a:r>
              <a:rPr lang="ru-RU" sz="2000" b="1" dirty="0" smtClean="0">
                <a:latin typeface="+mn-lt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ru-RU" sz="2000" b="1" dirty="0">
                <a:latin typeface="+mn-lt"/>
              </a:rPr>
              <a:t>Те, кто бывал летом в лесу, ощущал</a:t>
            </a:r>
            <a:r>
              <a:rPr lang="ru-RU" sz="2000" b="1" u="sng" dirty="0">
                <a:solidFill>
                  <a:srgbClr val="C00000"/>
                </a:solidFill>
                <a:latin typeface="+mn-lt"/>
              </a:rPr>
              <a:t>и</a:t>
            </a:r>
            <a:r>
              <a:rPr lang="ru-RU" sz="2000" b="1" dirty="0">
                <a:latin typeface="+mn-lt"/>
              </a:rPr>
              <a:t> на себе его благотворное влияние.</a:t>
            </a:r>
          </a:p>
          <a:p>
            <a:pPr marL="457200" indent="-457200">
              <a:buFontTx/>
              <a:buAutoNum type="arabicPeriod"/>
            </a:pPr>
            <a:r>
              <a:rPr lang="ru-RU" sz="2000" b="1" dirty="0">
                <a:latin typeface="+mn-lt"/>
              </a:rPr>
              <a:t>Многие из тех, кто побывал на международном кинофестивале в Москве, увидел</a:t>
            </a:r>
            <a:r>
              <a:rPr lang="ru-RU" sz="2000" b="1" u="sng" dirty="0">
                <a:solidFill>
                  <a:srgbClr val="C00000"/>
                </a:solidFill>
                <a:latin typeface="+mn-lt"/>
              </a:rPr>
              <a:t>и</a:t>
            </a:r>
            <a:r>
              <a:rPr lang="ru-RU" sz="2000" b="1" dirty="0">
                <a:latin typeface="+mn-lt"/>
              </a:rPr>
              <a:t> лучшие отечественные и зарубежные картины года.</a:t>
            </a:r>
          </a:p>
          <a:p>
            <a:pPr marL="457200" indent="-457200">
              <a:buFontTx/>
              <a:buAutoNum type="arabicPeriod"/>
            </a:pPr>
            <a:r>
              <a:rPr lang="ru-RU" sz="2000" b="1" dirty="0">
                <a:latin typeface="+mn-lt"/>
              </a:rPr>
              <a:t>Многие из путешествующих, кто был на русском Севере, стрем</a:t>
            </a:r>
            <a:r>
              <a:rPr lang="ru-RU" sz="2000" b="1" u="sng" dirty="0">
                <a:solidFill>
                  <a:srgbClr val="C00000"/>
                </a:solidFill>
                <a:latin typeface="+mn-lt"/>
              </a:rPr>
              <a:t>ят</a:t>
            </a:r>
            <a:r>
              <a:rPr lang="ru-RU" sz="2000" b="1" dirty="0">
                <a:latin typeface="+mn-lt"/>
              </a:rPr>
              <a:t>ся приехать еще раз на Соловки и </a:t>
            </a:r>
            <a:r>
              <a:rPr lang="ru-RU" sz="2000" b="1" dirty="0" smtClean="0">
                <a:latin typeface="+mn-lt"/>
              </a:rPr>
              <a:t>Кижи.</a:t>
            </a:r>
          </a:p>
          <a:p>
            <a:pPr marL="457200" indent="-457200">
              <a:buFontTx/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НО:</a:t>
            </a:r>
            <a:r>
              <a:rPr lang="ru-RU" b="1" dirty="0" smtClean="0"/>
              <a:t> Тот, </a:t>
            </a:r>
            <a:r>
              <a:rPr lang="ru-RU" b="1" dirty="0"/>
              <a:t>кто </a:t>
            </a:r>
            <a:r>
              <a:rPr lang="ru-RU" b="1" dirty="0" smtClean="0"/>
              <a:t>быва</a:t>
            </a:r>
            <a:r>
              <a:rPr lang="ru-RU" b="1" u="sng" dirty="0" smtClean="0">
                <a:solidFill>
                  <a:srgbClr val="C00000"/>
                </a:solidFill>
              </a:rPr>
              <a:t>л</a:t>
            </a:r>
            <a:r>
              <a:rPr lang="ru-RU" b="1" dirty="0" smtClean="0"/>
              <a:t> </a:t>
            </a:r>
            <a:r>
              <a:rPr lang="ru-RU" b="1" dirty="0"/>
              <a:t>в Геленджике, </a:t>
            </a:r>
            <a:r>
              <a:rPr lang="ru-RU" b="1" dirty="0">
                <a:solidFill>
                  <a:srgbClr val="C00000"/>
                </a:solidFill>
              </a:rPr>
              <a:t>не </a:t>
            </a:r>
            <a:r>
              <a:rPr lang="ru-RU" b="1" dirty="0" smtClean="0">
                <a:solidFill>
                  <a:srgbClr val="C00000"/>
                </a:solidFill>
              </a:rPr>
              <a:t>мог </a:t>
            </a:r>
            <a:r>
              <a:rPr lang="ru-RU" b="1" dirty="0"/>
              <a:t>не любоваться красотой набережной.</a:t>
            </a:r>
          </a:p>
          <a:p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3576" y="30144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</a:rPr>
              <a:t>ЗАПОМНИ СХЕМУ!</a:t>
            </a:r>
          </a:p>
          <a:p>
            <a:pPr lvl="0" algn="ctr"/>
            <a:endParaRPr lang="ru-RU" b="1" dirty="0" smtClean="0">
              <a:solidFill>
                <a:srgbClr val="C00000"/>
              </a:solidFill>
            </a:endParaRP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 /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мн.ч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/, (КТО ГЛАГ/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ед.ч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/….), ГЛАГ/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мн.ч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/.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ТОТ /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ед.ч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/, (КТО ГЛАГ/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ед.ч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/….),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ГЛАГ/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ед.ч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/.</a:t>
            </a:r>
          </a:p>
          <a:p>
            <a:pPr lvl="0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662664" cy="5772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Те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, кто 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приехал?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в Воронеж в феврале, 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попал?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на вернисаж художника </a:t>
            </a:r>
            <a:r>
              <a:rPr lang="ru-RU" sz="2000" b="1" dirty="0" err="1">
                <a:latin typeface="+mn-lt"/>
                <a:ea typeface="Times New Roman"/>
                <a:cs typeface="Times New Roman"/>
              </a:rPr>
              <a:t>Голубовского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, пейзажиста и анималиста.</a:t>
            </a:r>
            <a:endParaRPr lang="ru-RU" sz="1800" b="1" dirty="0">
              <a:latin typeface="+mn-lt"/>
              <a:ea typeface="Calibri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2. Все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, кто хорошо </a:t>
            </a:r>
            <a:r>
              <a:rPr lang="ru-RU" sz="2000" b="1" dirty="0" err="1" smtClean="0">
                <a:latin typeface="+mn-lt"/>
                <a:ea typeface="Times New Roman"/>
                <a:cs typeface="Times New Roman"/>
              </a:rPr>
              <a:t>зна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(</a:t>
            </a:r>
            <a:r>
              <a:rPr lang="ru-RU" sz="2000" b="1" dirty="0" err="1" smtClean="0">
                <a:latin typeface="+mn-lt"/>
                <a:ea typeface="Times New Roman"/>
                <a:cs typeface="Times New Roman"/>
              </a:rPr>
              <a:t>ет,ют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)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творчество Ф.М. Достоевского, 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читал?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романы «Подросток» и «Братья Карамазовы».</a:t>
            </a:r>
            <a:endParaRPr lang="ru-RU" sz="18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3. Те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, кто </a:t>
            </a:r>
            <a:r>
              <a:rPr lang="ru-RU" sz="2000" b="1" dirty="0" err="1" smtClean="0">
                <a:latin typeface="+mn-lt"/>
                <a:ea typeface="Times New Roman"/>
                <a:cs typeface="Times New Roman"/>
              </a:rPr>
              <a:t>зна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(</a:t>
            </a:r>
            <a:r>
              <a:rPr lang="ru-RU" sz="2000" b="1" dirty="0" err="1" smtClean="0">
                <a:latin typeface="+mn-lt"/>
                <a:ea typeface="Times New Roman"/>
                <a:cs typeface="Times New Roman"/>
              </a:rPr>
              <a:t>ет,ют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)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стихотворения А.Т. Твардовского, 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ощутил?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их простоту и прозрачность и в то же время яркость и глубину созданных поэтом образов.</a:t>
            </a:r>
            <a:endParaRPr lang="ru-RU" sz="18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4. Многие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, кто 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бывал?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в </a:t>
            </a:r>
            <a:r>
              <a:rPr lang="ru-RU" sz="2000" b="1" dirty="0" err="1">
                <a:latin typeface="+mn-lt"/>
                <a:ea typeface="Times New Roman"/>
                <a:cs typeface="Times New Roman"/>
              </a:rPr>
              <a:t>Переяславле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-Залесском, </a:t>
            </a:r>
            <a:r>
              <a:rPr lang="ru-RU" sz="2000" b="1" dirty="0" err="1" smtClean="0">
                <a:latin typeface="+mn-lt"/>
                <a:ea typeface="Times New Roman"/>
                <a:cs typeface="Times New Roman"/>
              </a:rPr>
              <a:t>зна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(</a:t>
            </a:r>
            <a:r>
              <a:rPr lang="ru-RU" sz="2000" b="1" dirty="0" err="1" smtClean="0">
                <a:latin typeface="+mn-lt"/>
                <a:ea typeface="Times New Roman"/>
                <a:cs typeface="Times New Roman"/>
              </a:rPr>
              <a:t>ет,ют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),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что этот город моложе Ростова, но его история тоже уходит корнями в далекое прошлое.</a:t>
            </a:r>
            <a:endParaRPr lang="ru-RU" sz="18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5. 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Тот,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кто много </a:t>
            </a:r>
            <a:r>
              <a:rPr lang="ru-RU" sz="2000" b="1" dirty="0" err="1" smtClean="0">
                <a:latin typeface="+mn-lt"/>
                <a:ea typeface="Times New Roman"/>
                <a:cs typeface="Times New Roman"/>
              </a:rPr>
              <a:t>чита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(</a:t>
            </a:r>
            <a:r>
              <a:rPr lang="ru-RU" sz="2000" b="1" dirty="0" err="1" smtClean="0">
                <a:latin typeface="+mn-lt"/>
                <a:ea typeface="Times New Roman"/>
                <a:cs typeface="Times New Roman"/>
              </a:rPr>
              <a:t>ет,ют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),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не 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дела(</a:t>
            </a:r>
            <a:r>
              <a:rPr lang="ru-RU" sz="2000" b="1" dirty="0" err="1" smtClean="0">
                <a:latin typeface="+mn-lt"/>
                <a:ea typeface="Times New Roman"/>
                <a:cs typeface="Times New Roman"/>
              </a:rPr>
              <a:t>ет,ют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)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ошибок в письменной речи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.</a:t>
            </a:r>
            <a:endParaRPr lang="ru-RU" sz="1800" b="1" dirty="0"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82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843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6. Те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, кто 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уме(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ет,ют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)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пользоваться компьютером, 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име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(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ет,ют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)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доступ к широкому информационному полю.</a:t>
            </a:r>
            <a:endParaRPr lang="ru-RU" sz="1800" b="1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7. Все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, кто рано 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начина(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ет,ют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)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учить иностранный язык, 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овладева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(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ют,ет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)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им в совершенстве.</a:t>
            </a:r>
            <a:endParaRPr lang="ru-RU" sz="1800" b="1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8. Те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, кто 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препода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(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ет,ют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)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науки, 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служ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(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ит,ат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)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делу просвещения, 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снаряжа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(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ет,ют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)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молодых в долгий путь по жизни, 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развива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(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ет,ют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)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их ум и способности, 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благословля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(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ет,ют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)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на творческий поиск.</a:t>
            </a:r>
            <a:endParaRPr lang="ru-RU" sz="1800" b="1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9. Все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, кто 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читал?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поэтические произведения </a:t>
            </a:r>
            <a:r>
              <a:rPr lang="ru-RU" sz="2000" b="1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В.Маяковского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, 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знако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?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с особым ритмом его стиха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.</a:t>
            </a: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10. Те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, кто увлеченно 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работа(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ет,ют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)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в какой бы то ни было области знаний, 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тян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(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ет,ут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)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ся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к новаторству.</a:t>
            </a:r>
            <a:endParaRPr lang="ru-RU" sz="1800" b="1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11. Все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, кто 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люб(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ят,ит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)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родную культуру, родную речь, родной край, 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приобща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(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ют,ет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)</a:t>
            </a:r>
            <a:r>
              <a:rPr lang="ru-RU" sz="2000" b="1" dirty="0" err="1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ся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и к истории всего человечества.</a:t>
            </a:r>
            <a:endParaRPr lang="ru-RU" sz="1800" b="1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643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240" y="1551343"/>
            <a:ext cx="84782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+mn-lt"/>
              </a:rPr>
              <a:t>Лошади </a:t>
            </a:r>
            <a:r>
              <a:rPr lang="ru-RU" b="1" dirty="0">
                <a:solidFill>
                  <a:srgbClr val="C00000"/>
                </a:solidFill>
                <a:latin typeface="+mn-lt"/>
              </a:rPr>
              <a:t>казаков, которые были покрыты пеной, с трудом взбирались по горной тропе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b="1" dirty="0">
              <a:solidFill>
                <a:srgbClr val="C00000"/>
              </a:solidFill>
              <a:latin typeface="+mn-lt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Ошибка: </a:t>
            </a:r>
            <a:r>
              <a:rPr lang="ru-RU" b="1" dirty="0" smtClean="0">
                <a:latin typeface="+mn-lt"/>
              </a:rPr>
              <a:t>неправильный </a:t>
            </a:r>
            <a:r>
              <a:rPr lang="ru-RU" b="1" dirty="0">
                <a:latin typeface="+mn-lt"/>
              </a:rPr>
              <a:t>порядок </a:t>
            </a:r>
            <a:r>
              <a:rPr lang="ru-RU" b="1" dirty="0" smtClean="0">
                <a:latin typeface="+mn-lt"/>
              </a:rPr>
              <a:t>слов, что приводит </a:t>
            </a:r>
            <a:r>
              <a:rPr lang="ru-RU" b="1" dirty="0">
                <a:latin typeface="+mn-lt"/>
              </a:rPr>
              <a:t>к </a:t>
            </a:r>
            <a:r>
              <a:rPr lang="ru-RU" b="1" dirty="0" smtClean="0">
                <a:latin typeface="+mn-lt"/>
              </a:rPr>
              <a:t>неоднозначности восприятия.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b="1" u="sng" dirty="0">
              <a:latin typeface="+mn-lt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b="1" u="sng" dirty="0" smtClean="0">
              <a:latin typeface="+mn-lt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u="sng" dirty="0" smtClean="0">
                <a:latin typeface="+mn-lt"/>
              </a:rPr>
              <a:t>Правильный </a:t>
            </a:r>
            <a:r>
              <a:rPr lang="ru-RU" b="1" u="sng" dirty="0">
                <a:latin typeface="+mn-lt"/>
              </a:rPr>
              <a:t>вариант</a:t>
            </a:r>
            <a:r>
              <a:rPr lang="ru-RU" b="1" u="sng" dirty="0" smtClean="0">
                <a:latin typeface="+mn-lt"/>
              </a:rPr>
              <a:t>: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+mn-lt"/>
              </a:rPr>
              <a:t>Казачьи </a:t>
            </a:r>
            <a:r>
              <a:rPr lang="ru-RU" b="1" dirty="0">
                <a:solidFill>
                  <a:srgbClr val="C00000"/>
                </a:solidFill>
                <a:latin typeface="+mn-lt"/>
              </a:rPr>
              <a:t>лошади, которые были покрыты пеной, с трудом взбирались по горной тропе.</a:t>
            </a:r>
            <a:endParaRPr lang="ru-RU" dirty="0">
              <a:solidFill>
                <a:srgbClr val="C00000"/>
              </a:solidFill>
              <a:latin typeface="+mn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Неверное присоединение придаточной части, создающее неоднозначность восприятия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906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060" y="1700808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Выступавшие </a:t>
            </a:r>
            <a:r>
              <a:rPr lang="ru-RU" b="1" dirty="0">
                <a:solidFill>
                  <a:srgbClr val="C00000"/>
                </a:solidFill>
                <a:latin typeface="+mn-lt"/>
              </a:rPr>
              <a:t>заметили о том, что Сочи готов принять Олимпиаду в 2014 году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.</a:t>
            </a:r>
          </a:p>
          <a:p>
            <a:pPr algn="ctr"/>
            <a:endParaRPr lang="ru-RU" b="1" dirty="0">
              <a:solidFill>
                <a:srgbClr val="C00000"/>
              </a:solidFill>
              <a:latin typeface="+mn-lt"/>
            </a:endParaRPr>
          </a:p>
          <a:p>
            <a:pPr algn="ctr"/>
            <a:r>
              <a:rPr lang="ru-RU" b="1" u="sng" dirty="0" smtClean="0">
                <a:solidFill>
                  <a:srgbClr val="002060"/>
                </a:solidFill>
                <a:latin typeface="+mn-lt"/>
              </a:rPr>
              <a:t>Ошибка:</a:t>
            </a:r>
            <a:r>
              <a:rPr lang="ru-RU" dirty="0" smtClean="0">
                <a:latin typeface="+mn-lt"/>
              </a:rPr>
              <a:t> </a:t>
            </a:r>
            <a:r>
              <a:rPr lang="ru-RU" b="1" dirty="0" smtClean="0">
                <a:latin typeface="+mn-lt"/>
              </a:rPr>
              <a:t>Нарушена </a:t>
            </a:r>
            <a:r>
              <a:rPr lang="ru-RU" b="1" dirty="0">
                <a:latin typeface="+mn-lt"/>
              </a:rPr>
              <a:t>норма управления: заметить можно что? Указательное местоимение с предлогом в данном случае употреблено неправильно</a:t>
            </a:r>
            <a:r>
              <a:rPr lang="ru-RU" b="1" dirty="0" smtClean="0">
                <a:latin typeface="+mn-lt"/>
              </a:rPr>
              <a:t>.</a:t>
            </a:r>
          </a:p>
          <a:p>
            <a:pPr algn="ctr"/>
            <a:endParaRPr lang="ru-RU" b="1" dirty="0">
              <a:latin typeface="+mn-lt"/>
            </a:endParaRPr>
          </a:p>
          <a:p>
            <a:pPr algn="ctr"/>
            <a:r>
              <a:rPr lang="ru-RU" b="1" u="sng" dirty="0">
                <a:latin typeface="+mn-lt"/>
              </a:rPr>
              <a:t>Правильный вариант: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+mn-lt"/>
              </a:rPr>
              <a:t>Выступавшие заметили, что Сочи готов принять Олимпиаду в 2014 году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.</a:t>
            </a:r>
          </a:p>
          <a:p>
            <a:pPr algn="ctr"/>
            <a:r>
              <a:rPr lang="ru-RU" b="1" u="sng" dirty="0">
                <a:solidFill>
                  <a:srgbClr val="C00000"/>
                </a:solidFill>
                <a:latin typeface="+mn-lt"/>
              </a:rPr>
              <a:t>Или</a:t>
            </a:r>
            <a:r>
              <a:rPr lang="ru-RU" b="1" dirty="0">
                <a:solidFill>
                  <a:srgbClr val="C00000"/>
                </a:solidFill>
                <a:latin typeface="+mn-lt"/>
              </a:rPr>
              <a:t>  Выступавшие 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заметили то, </a:t>
            </a:r>
            <a:r>
              <a:rPr lang="ru-RU" b="1" dirty="0">
                <a:solidFill>
                  <a:srgbClr val="C00000"/>
                </a:solidFill>
                <a:latin typeface="+mn-lt"/>
              </a:rPr>
              <a:t>что Сочи готов принять Олимпиаду в 2014 году.</a:t>
            </a:r>
          </a:p>
          <a:p>
            <a:pPr algn="ctr"/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3088" y="522838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Ошибки в построении сложноподчиненного предложения с придаточным изъяснительным.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917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937054" cy="1368152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</a:rPr>
              <a:t>2. Нарушение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</a:rPr>
              <a:t>управления в словосочетании с производным предлогом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cap="all" dirty="0" smtClean="0"/>
              <a:t> </a:t>
            </a:r>
            <a:r>
              <a:rPr lang="ru-RU" b="1" cap="all" dirty="0">
                <a:solidFill>
                  <a:srgbClr val="C00000"/>
                </a:solidFill>
              </a:rPr>
              <a:t>Благодаря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cap="all" dirty="0">
                <a:solidFill>
                  <a:srgbClr val="C00000"/>
                </a:solidFill>
              </a:rPr>
              <a:t>согласно, вопреки, наперекор, навстречу, подобно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/>
              <a:t>(чему?) требуют </a:t>
            </a:r>
            <a:r>
              <a:rPr lang="ru-RU" b="1" dirty="0" err="1">
                <a:solidFill>
                  <a:srgbClr val="C00000"/>
                </a:solidFill>
              </a:rPr>
              <a:t>Д.п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pPr marL="0" indent="0" algn="ctr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2735D"/>
                </a:solidFill>
              </a:rPr>
              <a:t>Благодаря </a:t>
            </a:r>
            <a:r>
              <a:rPr lang="ru-RU" b="1" dirty="0">
                <a:solidFill>
                  <a:srgbClr val="02735D"/>
                </a:solidFill>
              </a:rPr>
              <a:t>имеющихся источников литературоведы пришли к выводу о реальном факте награждения Лермонтова боевой наградой за участие в бою при </a:t>
            </a:r>
            <a:r>
              <a:rPr lang="ru-RU" b="1" dirty="0" err="1">
                <a:solidFill>
                  <a:srgbClr val="02735D"/>
                </a:solidFill>
              </a:rPr>
              <a:t>Валерике</a:t>
            </a:r>
            <a:r>
              <a:rPr lang="ru-RU" b="1" dirty="0">
                <a:solidFill>
                  <a:srgbClr val="02735D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1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43608" y="2708920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02735D"/>
              </a:buClr>
              <a:buSzPct val="120000"/>
            </a:pPr>
            <a:r>
              <a:rPr lang="ru-RU" sz="2800" b="1" kern="0" dirty="0">
                <a:solidFill>
                  <a:srgbClr val="02735D"/>
                </a:solidFill>
                <a:latin typeface="Verdana"/>
              </a:rPr>
              <a:t>Благодаря </a:t>
            </a:r>
            <a:r>
              <a:rPr lang="ru-RU" sz="2800" b="1" kern="0" dirty="0" smtClean="0">
                <a:solidFill>
                  <a:srgbClr val="02735D"/>
                </a:solidFill>
                <a:latin typeface="Verdana"/>
              </a:rPr>
              <a:t>имеющ</a:t>
            </a:r>
            <a:r>
              <a:rPr lang="ru-RU" sz="2800" b="1" u="sng" kern="0" dirty="0" smtClean="0">
                <a:solidFill>
                  <a:srgbClr val="C00000"/>
                </a:solidFill>
                <a:latin typeface="Verdana"/>
              </a:rPr>
              <a:t>им</a:t>
            </a:r>
            <a:r>
              <a:rPr lang="ru-RU" sz="2800" b="1" kern="0" dirty="0" smtClean="0">
                <a:solidFill>
                  <a:srgbClr val="02735D"/>
                </a:solidFill>
                <a:latin typeface="Verdana"/>
              </a:rPr>
              <a:t>ся источник</a:t>
            </a:r>
            <a:r>
              <a:rPr lang="ru-RU" sz="2800" b="1" u="sng" kern="0" dirty="0" smtClean="0">
                <a:solidFill>
                  <a:srgbClr val="C00000"/>
                </a:solidFill>
                <a:latin typeface="Verdana"/>
              </a:rPr>
              <a:t>ам</a:t>
            </a:r>
            <a:r>
              <a:rPr lang="ru-RU" sz="2800" b="1" kern="0" dirty="0" smtClean="0">
                <a:solidFill>
                  <a:srgbClr val="02735D"/>
                </a:solidFill>
                <a:latin typeface="Verdana"/>
              </a:rPr>
              <a:t> </a:t>
            </a:r>
            <a:r>
              <a:rPr lang="ru-RU" sz="2800" b="1" kern="0" dirty="0">
                <a:solidFill>
                  <a:srgbClr val="0273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литературоведы пришли к выводу о реальном факте награждения Лермонтова боевой наградой за участие в бою при </a:t>
            </a:r>
            <a:r>
              <a:rPr lang="ru-RU" sz="2800" b="1" kern="0" dirty="0" err="1">
                <a:solidFill>
                  <a:srgbClr val="02735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Валерике</a:t>
            </a:r>
            <a:r>
              <a:rPr lang="ru-RU" sz="2800" b="1" kern="0" dirty="0">
                <a:solidFill>
                  <a:srgbClr val="02735D"/>
                </a:solidFill>
                <a:latin typeface="Verdana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404664"/>
            <a:ext cx="8964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Запомни схему: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производные предлоги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(благодаря, согласно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, вопреки, наперекор, навстречу,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подобно) +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Д.П. (чему?, кому?)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18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568952" cy="6380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1. Благодаря (общение)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с литературой, искусством люди делаются богаче еще на одну жизнь, жизнь авторов великих творений.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2. Благодаря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зазеленевшим весной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(растения)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сад удивительно преобразился.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3. В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сентябре коллективом учащихся, учителей и родителей приняты поправки к Уставу гимназии, согласно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(который)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учебный год будет разделен на триместры.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4. Благодаря (современные технологии)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ученые исследовали глубины озера </a:t>
            </a:r>
            <a:r>
              <a:rPr lang="ru-RU" b="1" dirty="0" err="1">
                <a:latin typeface="+mn-lt"/>
                <a:ea typeface="Times New Roman"/>
                <a:cs typeface="Times New Roman"/>
              </a:rPr>
              <a:t>Самотлор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и нашли под илистым дном богатейшие залежи нефти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.</a:t>
            </a:r>
            <a:endParaRPr lang="ru-RU" sz="2000" b="1" dirty="0"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163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Познакомимся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 демоверсией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100" name="Picture 4" descr="H:\Documents and Settings\Aida\Рабочий стол\ТЕКСТУРЫ и фоны, клипарты\РисMM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2000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4213" y="6165850"/>
            <a:ext cx="1030287" cy="2143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http://aida.ucoz.ru</a:t>
            </a:r>
            <a:endParaRPr lang="ru-RU" sz="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1628800"/>
            <a:ext cx="7772400" cy="4896544"/>
          </a:xfrm>
        </p:spPr>
        <p:txBody>
          <a:bodyPr/>
          <a:lstStyle/>
          <a:p>
            <a:pPr marL="0" indent="0">
              <a:buNone/>
            </a:pPr>
            <a:r>
              <a:rPr lang="ru-RU" sz="2000" b="1" kern="12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А5. Укажите </a:t>
            </a:r>
            <a:r>
              <a:rPr lang="ru-RU" sz="2000" b="1" kern="12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предложение с грамматической </a:t>
            </a:r>
            <a:r>
              <a:rPr lang="ru-RU" sz="2000" b="1" kern="12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ошибкой</a:t>
            </a:r>
          </a:p>
          <a:p>
            <a:pPr marL="0" indent="0">
              <a:buNone/>
            </a:pPr>
            <a:r>
              <a:rPr lang="ru-RU" sz="2000" b="1" kern="12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kern="12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(с </a:t>
            </a:r>
            <a:r>
              <a:rPr lang="ru-RU" sz="2000" b="1" kern="12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нарушением </a:t>
            </a:r>
            <a:r>
              <a:rPr lang="ru-RU" sz="2000" b="1" kern="12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синтаксической </a:t>
            </a:r>
            <a:r>
              <a:rPr lang="ru-RU" sz="2000" b="1" kern="12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нормы).</a:t>
            </a:r>
          </a:p>
          <a:p>
            <a:pPr marL="0" indent="0">
              <a:buNone/>
            </a:pPr>
            <a:endParaRPr lang="ru-RU" sz="2000" b="1" kern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Экономисты говорят о снижении инфляции и что задержки зарплаты больше не будет.</a:t>
            </a:r>
          </a:p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2) К числу достижений лаборатории следует отнести то, что в ней успешно завершён сложнейший научный эксперимент.</a:t>
            </a:r>
          </a:p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3) Если необходимые меры будут приняты, всё закончится благополучно.</a:t>
            </a:r>
          </a:p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4) Последнее, на чём следует остановиться, — это композиция романа.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27440"/>
            <a:ext cx="8568952" cy="6588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Вопреки (распространенное суеверие), 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женщины на корабле приносят удачу.</a:t>
            </a:r>
            <a:endParaRPr lang="ru-RU" sz="2000" b="1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6</a:t>
            </a: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. Согласно (закон) 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человек имеет право на бесплатное образование.</a:t>
            </a:r>
            <a:endParaRPr lang="ru-RU" sz="2000" b="1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7</a:t>
            </a: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. Вопреки (слаженная работа 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трудового </a:t>
            </a: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коллектива) 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завод </a:t>
            </a: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недовыполнил 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план.</a:t>
            </a:r>
            <a:endParaRPr lang="ru-RU" sz="2000" b="1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8. Благодаря (комментарии </a:t>
            </a:r>
            <a:r>
              <a:rPr lang="ru-RU" b="1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Ю.Лотмана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к «Евгению </a:t>
            </a: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Онегину») 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каждый читатель романа лучше понимает эпоху Пушкина</a:t>
            </a: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.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endParaRPr lang="ru-RU" b="1" dirty="0" smtClean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8. Вопреки (скептическое мнение 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некоторых современников о М. </a:t>
            </a: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Булгакове), 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сегодняшний читатель убежден в силе его таланта.</a:t>
            </a:r>
            <a:endParaRPr lang="ru-RU" sz="2000" b="1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3915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488832" cy="114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cap="all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Вследствие,</a:t>
            </a: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ru-RU" sz="2800" b="1" cap="all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Ввиду,</a:t>
            </a: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ru-RU" sz="2800" b="1" cap="all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В случае</a:t>
            </a: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 </a:t>
            </a:r>
            <a:endParaRPr lang="ru-RU" sz="2800" b="1" dirty="0" smtClean="0">
              <a:solidFill>
                <a:srgbClr val="C00000"/>
              </a:solidFill>
              <a:latin typeface="+mn-lt"/>
              <a:ea typeface="Times New Roman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(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чего?) требуют </a:t>
            </a:r>
            <a:r>
              <a:rPr lang="ru-RU" b="1" dirty="0" err="1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Р.п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.</a:t>
            </a:r>
            <a:endParaRPr lang="ru-RU" sz="2000" b="1" dirty="0">
              <a:solidFill>
                <a:srgbClr val="C00000"/>
              </a:solidFill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564904"/>
            <a:ext cx="7920880" cy="3151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Вследствие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ранн</a:t>
            </a:r>
            <a:r>
              <a:rPr lang="ru-RU" b="1" u="sng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их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заморозк</a:t>
            </a:r>
            <a:r>
              <a:rPr lang="ru-RU" b="1" u="sng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ов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камыш и осока вдоль реки покрылись причудливыми ледяными наростами.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2. Ввиду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длительн</a:t>
            </a:r>
            <a:r>
              <a:rPr lang="ru-RU" b="1" u="sng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ого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отсутств</a:t>
            </a:r>
            <a:r>
              <a:rPr lang="ru-RU" b="1" u="sng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ия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катера, вышедшего со специальным заданием во время шторма, на поиски судна был послан самолет.</a:t>
            </a:r>
            <a:endParaRPr lang="ru-RU" sz="2000" b="1" dirty="0">
              <a:effectLst/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3356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7"/>
            <a:ext cx="8784976" cy="1803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ПО</a:t>
            </a:r>
            <a:r>
              <a:rPr lang="ru-RU" sz="3200" dirty="0">
                <a:latin typeface="+mn-lt"/>
                <a:ea typeface="Times New Roman"/>
                <a:cs typeface="Times New Roman"/>
              </a:rPr>
              <a:t> </a:t>
            </a:r>
            <a:r>
              <a:rPr lang="ru-RU" sz="2800" b="1" dirty="0">
                <a:latin typeface="+mn-lt"/>
                <a:ea typeface="Times New Roman"/>
                <a:cs typeface="Times New Roman"/>
              </a:rPr>
              <a:t>со значением «после </a:t>
            </a:r>
            <a:r>
              <a:rPr lang="ru-RU" sz="2800" b="1" dirty="0" smtClean="0">
                <a:latin typeface="+mn-lt"/>
                <a:ea typeface="Times New Roman"/>
                <a:cs typeface="Times New Roman"/>
              </a:rPr>
              <a:t>чего-нибудь»</a:t>
            </a:r>
            <a:endParaRPr lang="ru-RU" b="1" dirty="0" smtClean="0">
              <a:latin typeface="+mn-lt"/>
              <a:ea typeface="Times New Roman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по 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истечени</a:t>
            </a:r>
            <a:r>
              <a:rPr lang="ru-RU" b="1" u="sng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и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 срока, по прибыти</a:t>
            </a:r>
            <a:r>
              <a:rPr lang="ru-RU" b="1" u="sng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и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 на место,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по 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окончани</a:t>
            </a:r>
            <a:r>
              <a:rPr lang="ru-RU" b="1" u="sng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и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 школы,  </a:t>
            </a:r>
            <a:r>
              <a:rPr lang="ru-RU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по 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приезд</a:t>
            </a:r>
            <a:r>
              <a:rPr lang="ru-RU" b="1" u="sng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е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 в город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7564" y="2093570"/>
            <a:ext cx="7848872" cy="4681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По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приезд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у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(правильно: по приезд</a:t>
            </a:r>
            <a:r>
              <a:rPr lang="ru-RU" b="1" u="sng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е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) из Петербурга Гоголь поселился в доме Аксаковых.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+mn-lt"/>
                <a:ea typeface="Times New Roman"/>
                <a:cs typeface="Times New Roman"/>
              </a:rPr>
              <a:t>По приезд</a:t>
            </a:r>
            <a:r>
              <a:rPr lang="ru-RU" b="1" u="sng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е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в город желательно уточнить туристический маршрут.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+mn-lt"/>
                <a:ea typeface="Times New Roman"/>
                <a:cs typeface="Times New Roman"/>
              </a:rPr>
              <a:t>По окончани</a:t>
            </a:r>
            <a:r>
              <a:rPr lang="ru-RU" b="1" u="sng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и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обучения в медицинском институте Устименко стал работать сельским врачом.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+mn-lt"/>
                <a:ea typeface="Times New Roman"/>
                <a:cs typeface="Times New Roman"/>
              </a:rPr>
              <a:t>НО! По окончан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ию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глагола определяем спряжение.</a:t>
            </a:r>
            <a:endParaRPr lang="ru-RU" sz="2000" b="1" dirty="0">
              <a:effectLst/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1628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04" y="404664"/>
            <a:ext cx="8892480" cy="121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3. Нарушение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согласования: 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  <a:ea typeface="Times New Roman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главное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слово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сущ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 +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несогласов.определение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321005"/>
            <a:ext cx="8352928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/>
                <a:cs typeface="Times New Roman"/>
              </a:rPr>
              <a:t>Поэзия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/>
                <a:cs typeface="Times New Roman"/>
              </a:rPr>
              <a:t>пробуждающейся весны раскрывается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/>
                <a:cs typeface="Times New Roman"/>
              </a:rPr>
              <a:t>Ф.Тютчевым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/>
                <a:cs typeface="Times New Roman"/>
              </a:rPr>
              <a:t> в стихотворении «Весенних водах»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effectLst/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6580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2735D"/>
                </a:solidFill>
              </a:rPr>
              <a:t>Запомни: При наличии существительного нарицательного существительное </a:t>
            </a:r>
            <a:r>
              <a:rPr lang="ru-RU" b="1" dirty="0" smtClean="0">
                <a:solidFill>
                  <a:srgbClr val="02735D"/>
                </a:solidFill>
              </a:rPr>
              <a:t>собственное </a:t>
            </a:r>
            <a:r>
              <a:rPr lang="ru-RU" b="1" dirty="0" smtClean="0">
                <a:solidFill>
                  <a:srgbClr val="02735D"/>
                </a:solidFill>
              </a:rPr>
              <a:t>ставится в </a:t>
            </a:r>
            <a:r>
              <a:rPr lang="ru-RU" b="1" dirty="0" smtClean="0">
                <a:solidFill>
                  <a:srgbClr val="C00000"/>
                </a:solidFill>
              </a:rPr>
              <a:t>Им. </a:t>
            </a:r>
            <a:r>
              <a:rPr lang="ru-RU" b="1" dirty="0">
                <a:solidFill>
                  <a:srgbClr val="C00000"/>
                </a:solidFill>
              </a:rPr>
              <a:t>п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760" y="1268760"/>
            <a:ext cx="9036496" cy="5277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1. В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автобиографической 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трилогии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Л. Толстого «Детств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о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», «Отрочеств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о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», «Юност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ь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» главным героем стал Николенька Иртеньев.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2. Проблемы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экономики и бизнеса были в центре внимания ведущего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«Делов</a:t>
            </a:r>
            <a:r>
              <a:rPr lang="ru-RU" b="1" u="sng" dirty="0" smtClean="0">
                <a:latin typeface="+mn-lt"/>
                <a:ea typeface="Times New Roman"/>
                <a:cs typeface="Times New Roman"/>
              </a:rPr>
              <a:t>ой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 Москв</a:t>
            </a:r>
            <a:r>
              <a:rPr lang="ru-RU" b="1" u="sng" dirty="0" smtClean="0">
                <a:latin typeface="+mn-lt"/>
                <a:ea typeface="Times New Roman"/>
                <a:cs typeface="Times New Roman"/>
              </a:rPr>
              <a:t>ы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».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3. О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первом космонавте России рассказывает </a:t>
            </a:r>
            <a:r>
              <a:rPr lang="ru-RU" b="1" dirty="0" err="1">
                <a:latin typeface="+mn-lt"/>
                <a:ea typeface="Times New Roman"/>
                <a:cs typeface="Times New Roman"/>
              </a:rPr>
              <a:t>Л.Обухова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в своей 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статье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«Любим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ец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век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а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».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4. В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основе сюжета 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картины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Архипова «Обратн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ый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пут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ь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» – возвращение ямщика домой на зорьке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.</a:t>
            </a:r>
            <a:endParaRPr lang="ru-RU" sz="2000" b="1" dirty="0"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5807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7332"/>
            <a:ext cx="8809456" cy="6561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О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жизни и творчестве художника, о его загубленном таланте можно прочитать в повести К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. Паустовского («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Орест Кипренский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»).</a:t>
            </a:r>
            <a:endParaRPr lang="ru-RU" sz="1800" b="1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2. В 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поэме Гоголя </a:t>
            </a: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(«Мертвые души») 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дается сатирическое описание губернского общества</a:t>
            </a: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.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3. Секрет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художественной выразительности 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(«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Золотая осень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»)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заключается в ярком колорите, в богатстве цветовой палитры.</a:t>
            </a:r>
            <a:endParaRPr lang="ru-RU" sz="18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4. В («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Записки о Пушкине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»)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декабрист </a:t>
            </a:r>
            <a:r>
              <a:rPr lang="ru-RU" b="1" dirty="0" err="1">
                <a:latin typeface="+mn-lt"/>
                <a:ea typeface="Times New Roman"/>
                <a:cs typeface="Times New Roman"/>
              </a:rPr>
              <a:t>Пущин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вспоминает о свидании с поэтом в период его ссылки в селе Михайловском.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5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. 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По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принципу исторической хронологии расположены репродукции старинных гравюр в монографии 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(«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Герои русской истории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»).</a:t>
            </a:r>
            <a:endParaRPr lang="ru-RU" sz="1800" b="1" dirty="0">
              <a:latin typeface="+mn-lt"/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34410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4992" y="188640"/>
            <a:ext cx="8424936" cy="6380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6.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Экспонаты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лучших региональных музеев можно увидеть в фотоальбоме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(«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Сокровища русского искусства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»).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7. Открытое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письмо деятелей культуры Правительства России опубликовано в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(«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Московский комсомолец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»).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8. По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словам Крамского, у других художников на картинах тоже есть деревья, вода и даже воздух, а душа есть только в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(«Грачи») </a:t>
            </a:r>
            <a:r>
              <a:rPr lang="ru-RU" b="1" dirty="0" err="1">
                <a:latin typeface="+mn-lt"/>
                <a:ea typeface="Times New Roman"/>
                <a:cs typeface="Times New Roman"/>
              </a:rPr>
              <a:t>Саврасова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. 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9. В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повести </a:t>
            </a:r>
            <a:r>
              <a:rPr lang="en-US" b="1" dirty="0">
                <a:latin typeface="+mn-lt"/>
                <a:ea typeface="Times New Roman"/>
                <a:cs typeface="Times New Roman"/>
              </a:rPr>
              <a:t>XVII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века «Начало царствующего великого града» можно найти одну из гипотез, объясняющих происхождение слова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(«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Москва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»).</a:t>
            </a:r>
            <a:endParaRPr lang="ru-RU" sz="2000" b="1" dirty="0">
              <a:effectLst/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1064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056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</a:rPr>
              <a:t>6. Нарушение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</a:rPr>
              <a:t>управления в словосочетании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67450"/>
            <a:ext cx="8208912" cy="191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Кондуктор попросил оплачивать за проезд</a:t>
            </a:r>
            <a:r>
              <a:rPr lang="ru-RU" sz="3200" b="1" dirty="0" smtClean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.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оплачивать </a:t>
            </a:r>
            <a:r>
              <a:rPr lang="ru-RU" sz="32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что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, НО! заплатить </a:t>
            </a:r>
            <a:r>
              <a:rPr lang="ru-RU" sz="32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за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что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ru-RU" sz="2800" b="1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551107"/>
            <a:ext cx="8064896" cy="319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Ученые давно заметили о том, что в основе всякой метафоры лежит простое сравнение </a:t>
            </a:r>
            <a:endParaRPr lang="ru-RU" sz="2800" b="1" dirty="0" smtClean="0">
              <a:solidFill>
                <a:srgbClr val="02735D"/>
              </a:solidFill>
              <a:latin typeface="+mn-lt"/>
              <a:ea typeface="Times New Roman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u="sng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Правильно</a:t>
            </a: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:</a:t>
            </a:r>
            <a:r>
              <a:rPr lang="ru-RU" sz="2800" b="1" dirty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Ученые давно заметили </a:t>
            </a:r>
            <a:r>
              <a:rPr lang="ru-RU" sz="2800" b="1" u="sng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то</a:t>
            </a: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, что в основе всякой метафоры лежит простое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сравнение</a:t>
            </a:r>
            <a:endParaRPr lang="ru-RU" b="1" dirty="0">
              <a:solidFill>
                <a:srgbClr val="C00000"/>
              </a:solidFill>
              <a:effectLst/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804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928992" cy="6060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Запомни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!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+mn-lt"/>
                <a:ea typeface="Times New Roman"/>
                <a:cs typeface="Times New Roman"/>
              </a:rPr>
              <a:t>Оплатить что – уплатить за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что,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заплатить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за что 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+mn-lt"/>
                <a:ea typeface="Times New Roman"/>
                <a:cs typeface="Times New Roman"/>
              </a:rPr>
              <a:t>беспокоиться о ком – тревожиться за кого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+mn-lt"/>
                <a:ea typeface="Times New Roman"/>
                <a:cs typeface="Times New Roman"/>
              </a:rPr>
              <a:t>надеть что на что – одеть кого во что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+mn-lt"/>
                <a:ea typeface="Times New Roman"/>
                <a:cs typeface="Times New Roman"/>
              </a:rPr>
              <a:t>обращать внимание на что – уделять внимание чему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+mn-lt"/>
                <a:ea typeface="Times New Roman"/>
                <a:cs typeface="Times New Roman"/>
              </a:rPr>
              <a:t>отзыв о чем – рецензия на что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+mn-lt"/>
                <a:ea typeface="Times New Roman"/>
                <a:cs typeface="Times New Roman"/>
              </a:rPr>
              <a:t>предостеречь от чего – предупредить о чем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+mn-lt"/>
                <a:ea typeface="Times New Roman"/>
                <a:cs typeface="Times New Roman"/>
              </a:rPr>
              <a:t>заметить что – догадаться о чем</a:t>
            </a:r>
            <a:endParaRPr lang="ru-RU" sz="2000" b="1" dirty="0">
              <a:effectLst/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28878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892480" cy="6325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Пользователи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телефонной сети обязаны оплачивать установку определителей номера на свои аппараты.</a:t>
            </a:r>
            <a:endParaRPr lang="ru-RU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2. Нам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оплатили за сверхурочный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труд.</a:t>
            </a:r>
            <a:endParaRPr lang="ru-RU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3. Никогда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не следует терять надежду на благоприятный исход событий.</a:t>
            </a:r>
            <a:endParaRPr lang="ru-RU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4. Верхний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тонкий край растянутых облачков иногда сверкает змейками, блеск их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подобен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блеска кованого серебра.</a:t>
            </a:r>
            <a:endParaRPr lang="ru-RU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5. </a:t>
            </a:r>
            <a:r>
              <a:rPr lang="ru-RU" b="1" dirty="0" err="1" smtClean="0">
                <a:latin typeface="+mn-lt"/>
                <a:ea typeface="Times New Roman"/>
                <a:cs typeface="Times New Roman"/>
              </a:rPr>
              <a:t>Л.Леонов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утверждал, что патриотизм всегда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пропорционален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количества вложенного в него труда.</a:t>
            </a:r>
            <a:endParaRPr lang="ru-RU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184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920" y="1159297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+mn-lt"/>
            </a:endParaRPr>
          </a:p>
          <a:p>
            <a:endParaRPr lang="ru-RU" b="1" dirty="0">
              <a:latin typeface="+mn-lt"/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  <a:latin typeface="+mn-lt"/>
              </a:rPr>
              <a:t>На земле, воде и воздухе — всюду мы защищены! </a:t>
            </a:r>
            <a:endParaRPr lang="ru-RU" b="1" dirty="0" smtClean="0">
              <a:solidFill>
                <a:srgbClr val="C00000"/>
              </a:solidFill>
              <a:latin typeface="+mn-lt"/>
            </a:endParaRPr>
          </a:p>
          <a:p>
            <a:pPr algn="ctr"/>
            <a:endParaRPr lang="ru-RU" b="1" dirty="0">
              <a:solidFill>
                <a:srgbClr val="C00000"/>
              </a:solidFill>
              <a:latin typeface="+mn-lt"/>
            </a:endParaRPr>
          </a:p>
          <a:p>
            <a:pPr algn="ctr"/>
            <a:r>
              <a:rPr lang="ru-RU" b="1" dirty="0">
                <a:latin typeface="+mn-lt"/>
              </a:rPr>
              <a:t>Перед словом воздухе необходимо добавить предлог </a:t>
            </a:r>
            <a:r>
              <a:rPr lang="ru-RU" b="1" dirty="0">
                <a:solidFill>
                  <a:srgbClr val="C00000"/>
                </a:solidFill>
                <a:latin typeface="+mn-lt"/>
              </a:rPr>
              <a:t>в</a:t>
            </a:r>
            <a:r>
              <a:rPr lang="ru-RU" b="1" dirty="0">
                <a:latin typeface="+mn-lt"/>
              </a:rPr>
              <a:t>, так как это слово в данном предложении не употребляется с предлогом «на».</a:t>
            </a:r>
          </a:p>
          <a:p>
            <a:pPr algn="ctr"/>
            <a:r>
              <a:rPr lang="ru-RU" b="1" u="sng" dirty="0">
                <a:latin typeface="+mn-lt"/>
              </a:rPr>
              <a:t>Правильный вариант</a:t>
            </a:r>
            <a:r>
              <a:rPr lang="ru-RU" b="1" u="sng" dirty="0" smtClean="0">
                <a:latin typeface="+mn-lt"/>
              </a:rPr>
              <a:t>:</a:t>
            </a:r>
          </a:p>
          <a:p>
            <a:pPr algn="ctr"/>
            <a:r>
              <a:rPr lang="ru-RU" b="1" u="sng" dirty="0" smtClean="0">
                <a:latin typeface="+mn-lt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На </a:t>
            </a:r>
            <a:r>
              <a:rPr lang="ru-RU" b="1" dirty="0">
                <a:solidFill>
                  <a:srgbClr val="C00000"/>
                </a:solidFill>
                <a:latin typeface="+mn-lt"/>
              </a:rPr>
              <a:t>земле, воде и в воздухе — всюду мы защищены!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71813" y="3329276"/>
            <a:ext cx="228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kern="0" dirty="0">
                <a:solidFill>
                  <a:srgbClr val="FFCF01">
                    <a:lumMod val="50000"/>
                  </a:srgbClr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ru-RU" sz="3600" b="1" kern="0" dirty="0">
                <a:solidFill>
                  <a:srgbClr val="FFCF01">
                    <a:lumMod val="50000"/>
                  </a:srgbClr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ru-RU" sz="3600" b="1" kern="0" dirty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/>
            </a:r>
            <a:br>
              <a:rPr lang="ru-RU" sz="3600" b="1" kern="0" dirty="0">
                <a:solidFill>
                  <a:srgbClr val="000000"/>
                </a:solidFill>
                <a:latin typeface="Verdana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620688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kern="0" dirty="0">
                <a:solidFill>
                  <a:srgbClr val="FFCF01">
                    <a:lumMod val="50000"/>
                  </a:srgbClr>
                </a:solidFill>
                <a:latin typeface="Comic Sans MS" pitchFamily="66" charset="0"/>
              </a:rPr>
              <a:t>Пропуск предлога при однородных членах.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912866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208912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  <a:tabLst>
                <a:tab pos="457200" algn="l"/>
              </a:tabLst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Нарушение структуры причастного оборота.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520350"/>
            <a:ext cx="8064896" cy="2897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1. Разрыв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причастного оборота определяемым словом.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Молодой </a:t>
            </a:r>
            <a:r>
              <a:rPr lang="ru-RU" b="1" dirty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человек следил за </a:t>
            </a:r>
            <a:r>
              <a:rPr lang="ru-RU" b="1" u="sng" dirty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убегающим</a:t>
            </a:r>
            <a:r>
              <a:rPr lang="ru-RU" b="1" dirty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 поездом </a:t>
            </a:r>
            <a:r>
              <a:rPr lang="ru-RU" b="1" u="sng" dirty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в даль степей</a:t>
            </a:r>
            <a:r>
              <a:rPr lang="ru-RU" b="1" dirty="0" smtClean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.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latin typeface="+mn-lt"/>
                <a:ea typeface="Calibri"/>
                <a:cs typeface="Times New Roman"/>
              </a:rPr>
              <a:t>Правильно: Молодой человек следил за поездом, </a:t>
            </a:r>
            <a:r>
              <a:rPr lang="ru-RU" b="1" i="1" u="sng" dirty="0" smtClean="0">
                <a:solidFill>
                  <a:srgbClr val="C00000"/>
                </a:solidFill>
                <a:latin typeface="+mn-lt"/>
                <a:ea typeface="Calibri"/>
                <a:cs typeface="Times New Roman"/>
              </a:rPr>
              <a:t>убегающим в даль степей</a:t>
            </a:r>
            <a:r>
              <a:rPr lang="ru-RU" b="1" u="sng" dirty="0" smtClean="0">
                <a:solidFill>
                  <a:srgbClr val="C00000"/>
                </a:solidFill>
                <a:latin typeface="+mn-lt"/>
                <a:ea typeface="Calibri"/>
                <a:cs typeface="Times New Roman"/>
              </a:rPr>
              <a:t>.</a:t>
            </a:r>
            <a:endParaRPr lang="ru-RU" b="1" u="sng" dirty="0">
              <a:solidFill>
                <a:srgbClr val="C00000"/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3588" y="4941168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Запомни: Определяемое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слово не должно разрывать причастный оборот, оно может стоять только перед ним или после.</a:t>
            </a:r>
          </a:p>
        </p:txBody>
      </p:sp>
    </p:spTree>
    <p:extLst>
      <p:ext uri="{BB962C8B-B14F-4D97-AF65-F5344CB8AC3E}">
        <p14:creationId xmlns:p14="http://schemas.microsoft.com/office/powerpoint/2010/main" val="3596643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903260"/>
            <a:ext cx="8928992" cy="4171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2735D"/>
                </a:solidFill>
                <a:latin typeface="Verdana"/>
                <a:ea typeface="Times New Roman"/>
                <a:cs typeface="Times New Roman"/>
              </a:rPr>
              <a:t>Одним из самостоятельных видов искусства является графика, </a:t>
            </a:r>
            <a:r>
              <a:rPr lang="ru-RU" b="1" u="sng" dirty="0">
                <a:solidFill>
                  <a:srgbClr val="02735D"/>
                </a:solidFill>
                <a:latin typeface="Verdana"/>
                <a:ea typeface="Times New Roman"/>
                <a:cs typeface="Times New Roman"/>
              </a:rPr>
              <a:t>существующим </a:t>
            </a:r>
            <a:r>
              <a:rPr lang="ru-RU" b="1" u="sng" dirty="0" smtClean="0">
                <a:solidFill>
                  <a:srgbClr val="02735D"/>
                </a:solidFill>
                <a:latin typeface="Verdana"/>
                <a:ea typeface="Times New Roman"/>
                <a:cs typeface="Times New Roman"/>
              </a:rPr>
              <a:t>с конца</a:t>
            </a:r>
            <a:r>
              <a:rPr lang="ru-RU" b="1" u="sng" dirty="0">
                <a:solidFill>
                  <a:srgbClr val="02735D"/>
                </a:solidFill>
                <a:latin typeface="Verdana"/>
                <a:ea typeface="Times New Roman"/>
                <a:cs typeface="Times New Roman"/>
              </a:rPr>
              <a:t>   </a:t>
            </a:r>
            <a:r>
              <a:rPr lang="ru-RU" b="1" u="sng" dirty="0" smtClean="0">
                <a:solidFill>
                  <a:srgbClr val="02735D"/>
                </a:solidFill>
                <a:latin typeface="Verdana"/>
                <a:ea typeface="Times New Roman"/>
                <a:cs typeface="Times New Roman"/>
              </a:rPr>
              <a:t>  </a:t>
            </a:r>
            <a:r>
              <a:rPr lang="en-US" b="1" u="sng" dirty="0" smtClean="0">
                <a:solidFill>
                  <a:srgbClr val="02735D"/>
                </a:solidFill>
                <a:latin typeface="Verdana"/>
                <a:ea typeface="Times New Roman"/>
                <a:cs typeface="Times New Roman"/>
              </a:rPr>
              <a:t>XV</a:t>
            </a:r>
            <a:r>
              <a:rPr lang="ru-RU" b="1" u="sng" dirty="0" smtClean="0">
                <a:solidFill>
                  <a:srgbClr val="02735D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b="1" u="sng" dirty="0">
                <a:solidFill>
                  <a:srgbClr val="02735D"/>
                </a:solidFill>
                <a:latin typeface="Verdana"/>
                <a:ea typeface="Times New Roman"/>
                <a:cs typeface="Times New Roman"/>
              </a:rPr>
              <a:t>века</a:t>
            </a:r>
            <a:r>
              <a:rPr lang="ru-RU" b="1" dirty="0">
                <a:solidFill>
                  <a:srgbClr val="02735D"/>
                </a:solidFill>
                <a:latin typeface="Verdana"/>
                <a:ea typeface="Times New Roman"/>
                <a:cs typeface="Times New Roman"/>
              </a:rPr>
              <a:t>. </a:t>
            </a: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b="1" u="sng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Правильно</a:t>
            </a:r>
            <a:r>
              <a:rPr lang="ru-RU" b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: Одним из самостоятельных видов искусства, </a:t>
            </a:r>
            <a:r>
              <a:rPr lang="ru-RU" b="1" i="1" u="sng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существующим с конца  </a:t>
            </a:r>
            <a:r>
              <a:rPr lang="en-US" b="1" i="1" u="sng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XV</a:t>
            </a:r>
            <a:r>
              <a:rPr lang="ru-RU" b="1" i="1" u="sng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 века,</a:t>
            </a:r>
            <a:r>
              <a:rPr lang="ru-RU" b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 является </a:t>
            </a:r>
            <a:r>
              <a:rPr lang="ru-RU" b="1" dirty="0" smtClean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графика. </a:t>
            </a: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или </a:t>
            </a:r>
            <a:r>
              <a:rPr lang="ru-RU" b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Одним из самостоятельных видов </a:t>
            </a:r>
            <a:r>
              <a:rPr lang="ru-RU" b="1" dirty="0" smtClean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искусства, </a:t>
            </a:r>
            <a:r>
              <a:rPr lang="ru-RU" b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является </a:t>
            </a:r>
            <a:r>
              <a:rPr lang="ru-RU" b="1" dirty="0" smtClean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графика, </a:t>
            </a:r>
            <a:r>
              <a:rPr lang="ru-RU" b="1" i="1" u="sng" dirty="0" smtClean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существующая </a:t>
            </a:r>
            <a:r>
              <a:rPr lang="ru-RU" b="1" i="1" u="sng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с конца  XV века</a:t>
            </a:r>
            <a:endParaRPr lang="ru-RU" b="1" i="1" u="sng" dirty="0">
              <a:solidFill>
                <a:srgbClr val="C00000"/>
              </a:solidFill>
              <a:latin typeface="Verdana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8847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/>
              <a:t>2. Нарушение согласования причастия с определяемым </a:t>
            </a:r>
            <a:r>
              <a:rPr lang="ru-RU" b="1" dirty="0" smtClean="0"/>
              <a:t>словом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090258"/>
            <a:ext cx="84706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Запомни: Причастие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 определяемым словом должно быть согласовано в роде, числе и падеже: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одним (каким?) существующим…, графика (какая) существующая…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779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84" y="332656"/>
            <a:ext cx="892899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Один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из фактов биографии Чехова, ставш</a:t>
            </a:r>
            <a:r>
              <a:rPr lang="ru-RU" sz="2000" b="1" u="sng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ий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недавно известным, - строительство им на свои средства четырех сельских школ.</a:t>
            </a:r>
            <a:endParaRPr lang="ru-RU" sz="1800" b="1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Некоторые из </a:t>
            </a:r>
            <a:r>
              <a:rPr lang="ru-RU" b="1" u="sng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льдин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, разгоняем</a:t>
            </a:r>
            <a:r>
              <a:rPr lang="ru-RU" b="1" u="sng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ых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весной быстрым течением, разбивались с особенной силой.</a:t>
            </a:r>
            <a:endParaRPr lang="ru-RU" sz="2000" b="1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В один 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из осенних </a:t>
            </a:r>
            <a:r>
              <a:rPr lang="ru-RU" sz="2000" b="1" u="sng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дней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, освеженн</a:t>
            </a:r>
            <a:r>
              <a:rPr lang="ru-RU" sz="2000" b="1" u="sng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ых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холодным воздухом, лес как будто помолодел, заблистал золотом и красноватой сетью березовых ветвей.</a:t>
            </a:r>
            <a:endParaRPr lang="ru-RU" sz="1800" b="1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b="1" u="sng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Одной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из черт, </a:t>
            </a: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свойственн</a:t>
            </a:r>
            <a:r>
              <a:rPr lang="ru-RU" b="1" u="sng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ой</a:t>
            </a: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А.П. Чехову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, была его непосредственность, </a:t>
            </a: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естественность.</a:t>
            </a: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Одним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из официальных документов, дающ</a:t>
            </a:r>
            <a:r>
              <a:rPr lang="ru-RU" sz="2000" b="1" u="sng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им</a:t>
            </a:r>
            <a:r>
              <a:rPr lang="ru-RU" sz="2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описание отличительных свойств, качеств кого-либо, является деловая характеристика.</a:t>
            </a:r>
            <a:endParaRPr lang="ru-RU" sz="1800" b="1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560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000" y="548680"/>
            <a:ext cx="8568952" cy="6538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1. Одной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из форм духовной жизни, важным для человека, стало искусство.</a:t>
            </a:r>
            <a:endParaRPr lang="ru-RU" sz="18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2. Одним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из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времен года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, 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вдохновлявших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туристов на походы и экспедиции, всегда было лето.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3. Одним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из ярких зрелищ, 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изображенным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на картине Нестерова, стал летний пейзаж с травами, синеглазыми реками, взгорьями и темными лесами.</a:t>
            </a:r>
            <a:endParaRPr lang="ru-RU" sz="18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4. У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многих людей, зачитывавшихся в детстве былинами, русскими сказками, дух захватывало от описаний богатырских подвигов.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5. Большинство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старшеклассников, 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сдавшие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зачеты, были допущены к экзаменам.</a:t>
            </a:r>
            <a:endParaRPr lang="ru-RU" sz="18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87015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Самостоятельно: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9266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528" y="584775"/>
            <a:ext cx="8424936" cy="6197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latin typeface="+mn-lt"/>
                <a:ea typeface="Times New Roman"/>
                <a:cs typeface="Times New Roman"/>
              </a:rPr>
              <a:t>Одной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 из форм духовной жизни, 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важн</a:t>
            </a:r>
            <a:r>
              <a:rPr lang="ru-RU" sz="2000" b="1" u="sng" dirty="0" smtClean="0">
                <a:latin typeface="+mn-lt"/>
                <a:ea typeface="Times New Roman"/>
                <a:cs typeface="Times New Roman"/>
              </a:rPr>
              <a:t>ой</a:t>
            </a:r>
            <a:r>
              <a:rPr lang="ru-RU" sz="2000" b="1" dirty="0" smtClean="0">
                <a:latin typeface="+mn-lt"/>
                <a:ea typeface="Times New Roman"/>
                <a:cs typeface="Times New Roman"/>
              </a:rPr>
              <a:t> 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для человека, стало искусство.</a:t>
            </a:r>
            <a:endParaRPr lang="ru-RU" sz="18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+mn-lt"/>
                <a:ea typeface="Times New Roman"/>
                <a:cs typeface="Times New Roman"/>
              </a:rPr>
              <a:t>Одним из 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времен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года, вдохновлявш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их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 туристов на походы и экспедиции, всегда было лето.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+mn-lt"/>
                <a:ea typeface="Times New Roman"/>
                <a:cs typeface="Times New Roman"/>
              </a:rPr>
              <a:t>Одним из ярких </a:t>
            </a:r>
            <a:r>
              <a:rPr lang="ru-RU" sz="2000" b="1" u="sng" dirty="0">
                <a:latin typeface="+mn-lt"/>
                <a:ea typeface="Times New Roman"/>
                <a:cs typeface="Times New Roman"/>
              </a:rPr>
              <a:t>зрелищ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, изображенн</a:t>
            </a:r>
            <a:r>
              <a:rPr lang="ru-RU" sz="2000" b="1" u="sng" dirty="0">
                <a:latin typeface="+mn-lt"/>
                <a:ea typeface="Times New Roman"/>
                <a:cs typeface="Times New Roman"/>
              </a:rPr>
              <a:t>ых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 на картине Нестерова, стал летний пейзаж с травами, синеглазыми реками, взгорьями и темными лесами.</a:t>
            </a:r>
            <a:endParaRPr lang="ru-RU" sz="18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+mn-lt"/>
                <a:ea typeface="Times New Roman"/>
                <a:cs typeface="Times New Roman"/>
              </a:rPr>
              <a:t>У многих 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людей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, зачитывавш</a:t>
            </a:r>
            <a:r>
              <a:rPr lang="ru-RU" b="1" u="sng" dirty="0">
                <a:latin typeface="+mn-lt"/>
                <a:ea typeface="Times New Roman"/>
                <a:cs typeface="Times New Roman"/>
              </a:rPr>
              <a:t>их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ся в детстве былинами, русскими сказками, дух захватывало от описаний богатырских подвигов.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+mn-lt"/>
                <a:ea typeface="Times New Roman"/>
                <a:cs typeface="Times New Roman"/>
              </a:rPr>
              <a:t>Большинство </a:t>
            </a:r>
            <a:r>
              <a:rPr lang="ru-RU" sz="2000" b="1" u="sng" dirty="0">
                <a:latin typeface="+mn-lt"/>
                <a:ea typeface="Times New Roman"/>
                <a:cs typeface="Times New Roman"/>
              </a:rPr>
              <a:t>старшеклассников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, сдавш</a:t>
            </a:r>
            <a:r>
              <a:rPr lang="ru-RU" sz="2000" b="1" u="sng" dirty="0">
                <a:latin typeface="+mn-lt"/>
                <a:ea typeface="Times New Roman"/>
                <a:cs typeface="Times New Roman"/>
              </a:rPr>
              <a:t>их</a:t>
            </a:r>
            <a:r>
              <a:rPr lang="ru-RU" sz="2000" b="1" dirty="0">
                <a:latin typeface="+mn-lt"/>
                <a:ea typeface="Times New Roman"/>
                <a:cs typeface="Times New Roman"/>
              </a:rPr>
              <a:t> зачеты, были допущены к экзаменам.</a:t>
            </a:r>
            <a:endParaRPr lang="ru-RU" sz="1800" b="1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2732" y="0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Проверим: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3052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0808" y="188640"/>
            <a:ext cx="7848872" cy="1545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8"/>
              <a:tabLst>
                <a:tab pos="457200" algn="l"/>
              </a:tabLst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Нарушение структуры предложения, связанное с употреблением двойных союзов.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321005"/>
            <a:ext cx="7848872" cy="4242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За короткий срок в городе-спутнике построена не только новая школа, больница, а также драматический театр и библиотека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.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02735D"/>
                </a:solidFill>
                <a:latin typeface="+mn-lt"/>
                <a:ea typeface="Calibri"/>
                <a:cs typeface="Times New Roman"/>
              </a:rPr>
              <a:t>Хорошо отвечали на экзаменах как </a:t>
            </a:r>
            <a:r>
              <a:rPr lang="ru-RU" sz="2800" b="1" dirty="0" err="1">
                <a:solidFill>
                  <a:srgbClr val="02735D"/>
                </a:solidFill>
                <a:latin typeface="+mn-lt"/>
                <a:ea typeface="Calibri"/>
                <a:cs typeface="Times New Roman"/>
              </a:rPr>
              <a:t>одиннадцатиклассники</a:t>
            </a:r>
            <a:r>
              <a:rPr lang="ru-RU" sz="2800" b="1" dirty="0">
                <a:solidFill>
                  <a:srgbClr val="02735D"/>
                </a:solidFill>
                <a:latin typeface="+mn-lt"/>
                <a:ea typeface="Calibri"/>
                <a:cs typeface="Times New Roman"/>
              </a:rPr>
              <a:t>, а также учащиеся девятых классов.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endParaRPr lang="ru-RU" b="1" dirty="0">
              <a:solidFill>
                <a:srgbClr val="02735D"/>
              </a:solidFill>
              <a:effectLst/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586304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916832"/>
            <a:ext cx="7128792" cy="217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cap="all" dirty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Как, так и;   не только, но и;   </a:t>
            </a:r>
            <a:endParaRPr lang="ru-RU" b="1" cap="all" dirty="0" smtClean="0">
              <a:solidFill>
                <a:srgbClr val="02735D"/>
              </a:solidFill>
              <a:latin typeface="+mn-lt"/>
              <a:ea typeface="Times New Roman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cap="all" dirty="0" smtClean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не </a:t>
            </a:r>
            <a:r>
              <a:rPr lang="ru-RU" b="1" cap="all" dirty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столько, сколько;   </a:t>
            </a:r>
            <a:endParaRPr lang="ru-RU" b="1" cap="all" dirty="0" smtClean="0">
              <a:solidFill>
                <a:srgbClr val="02735D"/>
              </a:solidFill>
              <a:latin typeface="+mn-lt"/>
              <a:ea typeface="Times New Roman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cap="all" dirty="0" smtClean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не </a:t>
            </a:r>
            <a:r>
              <a:rPr lang="ru-RU" b="1" cap="all" dirty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так, как;   хотя и, но;   </a:t>
            </a:r>
            <a:endParaRPr lang="ru-RU" b="1" cap="all" dirty="0" smtClean="0">
              <a:solidFill>
                <a:srgbClr val="02735D"/>
              </a:solidFill>
              <a:latin typeface="+mn-lt"/>
              <a:ea typeface="Times New Roman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cap="all" dirty="0" smtClean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не </a:t>
            </a:r>
            <a:r>
              <a:rPr lang="ru-RU" b="1" cap="all" dirty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то что(бы), но(а);   если не, то</a:t>
            </a:r>
            <a:endParaRPr lang="ru-RU" sz="2000" dirty="0">
              <a:solidFill>
                <a:srgbClr val="02735D"/>
              </a:solidFill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348320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Запомни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771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680" y="404664"/>
            <a:ext cx="8712968" cy="6325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</a:t>
            </a:r>
            <a:r>
              <a:rPr lang="ru-RU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 pitchFamily="18" charset="0"/>
              </a:rPr>
              <a:t>Не 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 pitchFamily="18" charset="0"/>
              </a:rPr>
              <a:t>только 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 pitchFamily="18" charset="0"/>
              </a:rPr>
              <a:t>живопись, 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 pitchFamily="18" charset="0"/>
              </a:rPr>
              <a:t>но и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 pitchFamily="18" charset="0"/>
              </a:rPr>
              <a:t> скульптура представлена на выставке.</a:t>
            </a:r>
            <a:endParaRPr lang="ru-RU" sz="2000" b="1" dirty="0">
              <a:solidFill>
                <a:srgbClr val="000000"/>
              </a:solidFill>
              <a:latin typeface="+mn-lt"/>
              <a:ea typeface="Calibri"/>
              <a:cs typeface="Times New Roman" pitchFamily="18" charset="0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 pitchFamily="18" charset="0"/>
              </a:rPr>
              <a:t>. Как</a:t>
            </a: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 pitchFamily="18" charset="0"/>
              </a:rPr>
              <a:t>древняя часть города, 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 pitchFamily="18" charset="0"/>
              </a:rPr>
              <a:t>так и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 pitchFamily="18" charset="0"/>
              </a:rPr>
              <a:t> новые районы живо интересовали туристов.</a:t>
            </a:r>
            <a:endParaRPr lang="ru-RU" sz="2000" b="1" dirty="0">
              <a:solidFill>
                <a:srgbClr val="000000"/>
              </a:solidFill>
              <a:latin typeface="+mn-lt"/>
              <a:ea typeface="Calibri"/>
              <a:cs typeface="Times New Roman" pitchFamily="18" charset="0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 pitchFamily="18" charset="0"/>
              </a:rPr>
              <a:t>3. Язык 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 pitchFamily="18" charset="0"/>
              </a:rPr>
              <a:t>не только 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 pitchFamily="18" charset="0"/>
              </a:rPr>
              <a:t>приспосабливается к жизни его носителей, 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 pitchFamily="18" charset="0"/>
              </a:rPr>
              <a:t>но и 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 pitchFamily="18" charset="0"/>
              </a:rPr>
              <a:t>оказывает на нее существенное влияние.</a:t>
            </a:r>
            <a:endParaRPr lang="ru-RU" sz="2000" b="1" dirty="0">
              <a:solidFill>
                <a:srgbClr val="000000"/>
              </a:solidFill>
              <a:latin typeface="+mn-lt"/>
              <a:ea typeface="Calibri"/>
              <a:cs typeface="Times New Roman" pitchFamily="18" charset="0"/>
            </a:endParaRP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 pitchFamily="18" charset="0"/>
              </a:rPr>
              <a:t>4. Это 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 pitchFamily="18" charset="0"/>
              </a:rPr>
              <a:t>была 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 pitchFamily="18" charset="0"/>
              </a:rPr>
              <a:t>не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 pitchFamily="18" charset="0"/>
              </a:rPr>
              <a:t> разведка боем, 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 pitchFamily="18" charset="0"/>
              </a:rPr>
              <a:t>а </a:t>
            </a:r>
            <a:r>
              <a:rPr lang="ru-RU" b="1" dirty="0">
                <a:solidFill>
                  <a:srgbClr val="000000"/>
                </a:solidFill>
                <a:latin typeface="+mn-lt"/>
                <a:ea typeface="Times New Roman"/>
                <a:cs typeface="Times New Roman" pitchFamily="18" charset="0"/>
              </a:rPr>
              <a:t>настоящее сражение</a:t>
            </a:r>
            <a:r>
              <a:rPr lang="ru-RU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 pitchFamily="18" charset="0"/>
              </a:rPr>
              <a:t>.</a:t>
            </a: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+mn-lt"/>
                <a:ea typeface="Calibri"/>
                <a:cs typeface="Times New Roman" pitchFamily="18" charset="0"/>
              </a:rPr>
              <a:t>5. Книга имеет </a:t>
            </a:r>
            <a:r>
              <a:rPr lang="ru-RU" b="1" dirty="0">
                <a:solidFill>
                  <a:srgbClr val="C00000"/>
                </a:solidFill>
                <a:latin typeface="+mn-lt"/>
                <a:ea typeface="Calibri"/>
                <a:cs typeface="Times New Roman" pitchFamily="18" charset="0"/>
              </a:rPr>
              <a:t>не только </a:t>
            </a:r>
            <a:r>
              <a:rPr lang="ru-RU" b="1" dirty="0">
                <a:solidFill>
                  <a:srgbClr val="000000"/>
                </a:solidFill>
                <a:latin typeface="+mn-lt"/>
                <a:ea typeface="Calibri"/>
                <a:cs typeface="Times New Roman" pitchFamily="18" charset="0"/>
              </a:rPr>
              <a:t>познавательную ценность, </a:t>
            </a:r>
            <a:r>
              <a:rPr lang="ru-RU" b="1" dirty="0">
                <a:solidFill>
                  <a:srgbClr val="C00000"/>
                </a:solidFill>
                <a:latin typeface="+mn-lt"/>
                <a:ea typeface="Calibri"/>
                <a:cs typeface="Times New Roman" pitchFamily="18" charset="0"/>
              </a:rPr>
              <a:t>но и</a:t>
            </a:r>
            <a:r>
              <a:rPr lang="ru-RU" b="1" dirty="0">
                <a:solidFill>
                  <a:srgbClr val="000000"/>
                </a:solidFill>
                <a:latin typeface="+mn-lt"/>
                <a:ea typeface="Calibri"/>
                <a:cs typeface="Times New Roman" pitchFamily="18" charset="0"/>
              </a:rPr>
              <a:t> большое воспитательное значение.</a:t>
            </a:r>
          </a:p>
          <a:p>
            <a:pPr marL="228600" lvl="0">
              <a:lnSpc>
                <a:spcPct val="115000"/>
              </a:lnSpc>
              <a:spcAft>
                <a:spcPts val="1000"/>
              </a:spcAft>
            </a:pPr>
            <a:endParaRPr lang="ru-RU" b="1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8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848872" cy="912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10. Нарушение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структуры СПП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с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косвенной речью.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420888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2735D"/>
                </a:solidFill>
                <a:latin typeface="+mn-lt"/>
                <a:ea typeface="Times New Roman"/>
              </a:rPr>
              <a:t>Уезжая в командировку, отец обещал, что я обязательно вернусь к праздникам. </a:t>
            </a:r>
            <a:endParaRPr lang="ru-RU" sz="3200" b="1" dirty="0">
              <a:solidFill>
                <a:srgbClr val="02735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882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076" y="2475163"/>
            <a:ext cx="8640960" cy="337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1. А.С. Пушкин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говорит, что поэт рожден для «вдохновенья, для звуков чудных и молитв»</a:t>
            </a:r>
            <a:endParaRPr lang="ru-RU" sz="2000" b="1" dirty="0">
              <a:latin typeface="+mn-lt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2. Лермонтов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пишет о своем поколении, что «и ненавидим мы, и любим мы случайно</a:t>
            </a:r>
            <a:r>
              <a:rPr lang="ru-RU" b="1" dirty="0" smtClean="0">
                <a:latin typeface="+mn-lt"/>
                <a:ea typeface="Times New Roman"/>
                <a:cs typeface="Times New Roman"/>
              </a:rPr>
              <a:t>».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+mn-lt"/>
                <a:ea typeface="Calibri"/>
                <a:cs typeface="Times New Roman"/>
              </a:rPr>
              <a:t>3. </a:t>
            </a:r>
            <a:r>
              <a:rPr lang="ru-RU" b="1" dirty="0">
                <a:latin typeface="+mn-lt"/>
                <a:ea typeface="Calibri"/>
                <a:cs typeface="Times New Roman"/>
              </a:rPr>
              <a:t>Студент грустно сказал, что я ещё пока не готов отвечать.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000" b="1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9076" y="116632"/>
            <a:ext cx="8817908" cy="2415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Правильно</a:t>
            </a: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: </a:t>
            </a:r>
            <a:endParaRPr lang="ru-RU" sz="2800" b="1" dirty="0" smtClean="0">
              <a:solidFill>
                <a:srgbClr val="C00000"/>
              </a:solidFill>
              <a:latin typeface="+mn-lt"/>
              <a:ea typeface="Times New Roman"/>
              <a:cs typeface="Times New Roman"/>
            </a:endParaRPr>
          </a:p>
          <a:p>
            <a:pPr marL="228600" lvl="0"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Уезжая </a:t>
            </a:r>
            <a:r>
              <a:rPr lang="ru-RU" sz="32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в командировку, отец обещал, что </a:t>
            </a:r>
            <a:r>
              <a:rPr lang="ru-RU" sz="3200" b="1" u="sng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он</a:t>
            </a:r>
            <a:r>
              <a:rPr lang="ru-RU" sz="32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 обязательно вернется к 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праздникам</a:t>
            </a:r>
            <a:endParaRPr lang="ru-RU" sz="2800" b="1" dirty="0">
              <a:solidFill>
                <a:srgbClr val="C00000"/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024" y="551723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Запомни:</a:t>
            </a:r>
            <a:r>
              <a:rPr lang="ru-RU" b="1" dirty="0" smtClean="0">
                <a:latin typeface="+mn-lt"/>
              </a:rPr>
              <a:t> Нельзя </a:t>
            </a:r>
            <a:r>
              <a:rPr lang="ru-RU" b="1" dirty="0">
                <a:latin typeface="+mn-lt"/>
              </a:rPr>
              <a:t>использовать в придаточной части косвенной речи местоимений 1 и 2 лица.</a:t>
            </a:r>
          </a:p>
        </p:txBody>
      </p:sp>
    </p:spTree>
    <p:extLst>
      <p:ext uri="{BB962C8B-B14F-4D97-AF65-F5344CB8AC3E}">
        <p14:creationId xmlns:p14="http://schemas.microsoft.com/office/powerpoint/2010/main" val="19249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Нарушение однородности понятий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905506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Мы любим футбол и стрелять.</a:t>
            </a:r>
          </a:p>
          <a:p>
            <a:endParaRPr lang="ru-RU" sz="2800" b="1" dirty="0" smtClean="0">
              <a:latin typeface="+mn-lt"/>
            </a:endParaRPr>
          </a:p>
          <a:p>
            <a:pPr algn="ctr"/>
            <a:r>
              <a:rPr lang="ru-RU" sz="2800" b="1" dirty="0" smtClean="0">
                <a:latin typeface="+mn-lt"/>
              </a:rPr>
              <a:t>Не </a:t>
            </a:r>
            <a:r>
              <a:rPr lang="ru-RU" sz="2800" b="1" dirty="0">
                <a:latin typeface="+mn-lt"/>
              </a:rPr>
              <a:t>могут быть однородными существительное и инфинитив.</a:t>
            </a:r>
          </a:p>
          <a:p>
            <a:pPr algn="ctr"/>
            <a:r>
              <a:rPr lang="ru-RU" sz="2800" b="1" u="sng" dirty="0">
                <a:latin typeface="+mn-lt"/>
              </a:rPr>
              <a:t>Правильный вариант</a:t>
            </a:r>
            <a:r>
              <a:rPr lang="ru-RU" sz="2800" b="1" u="sng" dirty="0" smtClean="0">
                <a:latin typeface="+mn-lt"/>
              </a:rPr>
              <a:t>:</a:t>
            </a:r>
          </a:p>
          <a:p>
            <a:pPr algn="ctr"/>
            <a:endParaRPr lang="ru-RU" sz="2800" b="1" u="sng" dirty="0">
              <a:latin typeface="+mn-lt"/>
            </a:endParaRPr>
          </a:p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Мы любим футбол и стрельбу.</a:t>
            </a:r>
          </a:p>
        </p:txBody>
      </p:sp>
    </p:spTree>
    <p:extLst>
      <p:ext uri="{BB962C8B-B14F-4D97-AF65-F5344CB8AC3E}">
        <p14:creationId xmlns:p14="http://schemas.microsoft.com/office/powerpoint/2010/main" val="6449046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42875"/>
            <a:ext cx="7793038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>Укажите предложение с грамматической ошибкой (с нарушением синтаксической нормы.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4" y="1844824"/>
            <a:ext cx="8645326" cy="4419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Экономисты говорят о снижении инфляции и что задержки зарплаты больше не будет.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К числу достижений лаборатории следует отнести то, что в ней успешно завершён сложнейший научный эксперимент.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Если необходимые меры будут приняты, всё закончится благополучно.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Последнее, на чём следует остановиться, — это композиция романа.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6219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>Укажите </a:t>
            </a:r>
            <a:r>
              <a:rPr lang="ru-RU" sz="2000" b="1" dirty="0" smtClean="0"/>
              <a:t>предложение с грамматической ошибкой (с нарушением синтаксической нормы)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606159" cy="441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Те, кто может побороть собственную лень, многого достигают в жизни.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Благодаря развития науки и техники, Япония стала одной из самых сильных держав.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Вера в окончательную победу над фашизмом укрепляла силы наших воинов.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Перепуганные огромными волнами, жители острова бросились врассыпную.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5113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899592" y="142875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750175" cy="4419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По окончании института многие выпускники поехали работать в сибирские сёла.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Рецензия на книгу, опубликованная в «Литературной газете», привлекла моё внимание.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Мы достигли и водрузили на горной вершине флажок нашей экспедиции.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Кто, как не твой отец, научил многих из нас не сдаваться жизненным трудностям?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1209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1115769" y="332656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5" y="1752600"/>
            <a:ext cx="8856984" cy="441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На </a:t>
            </a:r>
            <a:r>
              <a:rPr lang="ru-RU" b="1" dirty="0" smtClean="0"/>
              <a:t>Олимпиаду-2014 </a:t>
            </a:r>
            <a:r>
              <a:rPr lang="ru-RU" b="1" dirty="0" smtClean="0"/>
              <a:t>приедут не только российские, а также американские спортсмены.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Люди, обдумывающие своё будущее, иногда не очень ответственно подходят к выбору профессии.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Выбирая себе профессию, ты выбираешь дело всей жизни.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О </a:t>
            </a:r>
            <a:r>
              <a:rPr lang="ru-RU" b="1" dirty="0" err="1" smtClean="0"/>
              <a:t>рок-опере</a:t>
            </a:r>
            <a:r>
              <a:rPr lang="ru-RU" b="1" dirty="0" smtClean="0"/>
              <a:t> «Прометей» было много лестных отзывов.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619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128713" y="28575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678167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Первое время дети скучали по городу, друзьям, оставшимся там, но скоро оценили прелести деревенской жизни.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Те, кто прошел курс лечения в санатории, чувствуют себя хорошо.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У художников зрительная память, естественно, развита лучше, нежели у музыкантов.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В лагере не хватает спортивного оборудования, а что касается с питанием, оно вполне удовлетворяет всех.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5038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71600" y="142875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52600"/>
            <a:ext cx="8496944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Картины этого художника выставлялись в больших залах, скромных клубах, открытых площадках.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Превосходство русского боксера над противником стало очевидным в первом раунде.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Кижи прекрасны не только летом, но и зимой.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Коллекцию образцов горных пород, собранных в экспедиции, геологи отдали в музей.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1216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899592" y="142875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323528" y="1752600"/>
            <a:ext cx="8568952" cy="4419600"/>
          </a:xfrm>
        </p:spPr>
        <p:txBody>
          <a:bodyPr/>
          <a:lstStyle/>
          <a:p>
            <a:pPr eaLnBrk="1" hangingPunct="1"/>
            <a:r>
              <a:rPr lang="ru-RU" b="1" dirty="0" smtClean="0"/>
              <a:t>1) Некоторые ученики не выполняют домашних заданий.</a:t>
            </a:r>
            <a:endParaRPr lang="ru-RU" dirty="0" smtClean="0"/>
          </a:p>
          <a:p>
            <a:pPr eaLnBrk="1" hangingPunct="1"/>
            <a:r>
              <a:rPr lang="ru-RU" b="1" dirty="0" smtClean="0"/>
              <a:t>2) Врач не обнаружил никакие признаки болезни у ребёнка.</a:t>
            </a:r>
            <a:endParaRPr lang="ru-RU" dirty="0" smtClean="0"/>
          </a:p>
          <a:p>
            <a:pPr eaLnBrk="1" hangingPunct="1"/>
            <a:r>
              <a:rPr lang="ru-RU" b="1" dirty="0" smtClean="0"/>
              <a:t>3) Пережитый страх уже через минуту кажется и смешным, и странным.</a:t>
            </a:r>
            <a:endParaRPr lang="ru-RU" dirty="0" smtClean="0"/>
          </a:p>
          <a:p>
            <a:pPr eaLnBrk="1" hangingPunct="1"/>
            <a:r>
              <a:rPr lang="ru-RU" b="1" dirty="0" smtClean="0"/>
              <a:t>4) Роман «Герой нашего времени» написан М. Ю. Лермонтовым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2305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128713" y="451527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822183" cy="441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Поток машин, орудий и повозок с грохотом катился по узкому мосту.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Мать явно была обижена бестактностью сына.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Вышивка получилась не так красива, чем у подруг.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В «Руслане и Людмиле» А.С.Пушкин передал многое из того, что слышал от Арины Родионовны.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3629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1115017" y="463719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750175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На собрании группы обсуждали вопросы дисциплины и нет ли возможности досрочно сдать зачёты.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Я знаю, что придет время, когда по морям будут плавать пароходы из стекла.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В прошлом веке немало спорили о «Преступлении и наказании» Ф.М. Достоевского.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Описанные в книге подвиги и приключения волновали меня необычайно.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8495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1124169" y="404664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750175" cy="441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Мы прилетели в Сингапур согласно расписанию.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На фабрике «Трёхгорной мануфактуре» устроили праздник бывшим работникам этого предприятия.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В комнате стояли столы, стулья, книжный шкаф.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Отрываясь от книги, я как бы своими глазами видел сверкающие шлемы и мечи.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3055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225689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Много критических замечаний и ценных предложений было внесено в ходе обсуждения вопроса.</a:t>
            </a:r>
          </a:p>
          <a:p>
            <a:endParaRPr lang="ru-RU" dirty="0" smtClean="0"/>
          </a:p>
          <a:p>
            <a:pPr algn="ctr"/>
            <a:r>
              <a:rPr lang="ru-RU" b="1" dirty="0" smtClean="0">
                <a:latin typeface="+mn-lt"/>
              </a:rPr>
              <a:t>Все </a:t>
            </a:r>
            <a:r>
              <a:rPr lang="ru-RU" b="1" dirty="0">
                <a:latin typeface="+mn-lt"/>
              </a:rPr>
              <a:t>однородные члены предложения должны лексически сочетаться с тем словом в высказывании, с которым они связаны по смыслу: нельзя «внести замечание».</a:t>
            </a:r>
          </a:p>
          <a:p>
            <a:pPr algn="ctr"/>
            <a:endParaRPr lang="ru-RU" b="1" u="sng" dirty="0" smtClean="0"/>
          </a:p>
          <a:p>
            <a:pPr algn="ctr"/>
            <a:r>
              <a:rPr lang="ru-RU" b="1" u="sng" dirty="0" smtClean="0"/>
              <a:t>Правильный </a:t>
            </a:r>
            <a:r>
              <a:rPr lang="ru-RU" b="1" u="sng" dirty="0"/>
              <a:t>вариант</a:t>
            </a:r>
            <a:r>
              <a:rPr lang="ru-RU" b="1" dirty="0" smtClean="0"/>
              <a:t>: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Много ценных предложений было внесено в ходе обсуждения вопроса, много было высказано критических замечаний.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6064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Нарушение лексической сочетаемости однородных членов с тем словом, с которым они связаны по смыслу</a:t>
            </a:r>
          </a:p>
        </p:txBody>
      </p:sp>
    </p:spTree>
    <p:extLst>
      <p:ext uri="{BB962C8B-B14F-4D97-AF65-F5344CB8AC3E}">
        <p14:creationId xmlns:p14="http://schemas.microsoft.com/office/powerpoint/2010/main" val="39822167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752600"/>
            <a:ext cx="8856984" cy="4419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Альпинизм не только закаляет физически, но и воспитывает чувство взаимовыручки.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Жители города проводят свой досуг в театрах и концертных залах, на стадионах и спортплощадках.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Достойны уважения те, кто сам уважает окружающих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И.С.Тургенев в своих романах исследовал проблемы, волнующих многих его современников.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1379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899592" y="142875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678167" cy="441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Одним из писателей, рассказавшим о «маленьком» человеке, был Н.В.Гоголь.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Необходимо своевременно обеспечить школам достаточное количество топлива на зиму.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Размышляя о роли личности в истории, Л.Н.Толстой пришел к интересным выводам.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Современники А.С.Пушкина гордились его творениями и любили их.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8923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1094817" y="485775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750175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Все, кто пришли на матч, остались довольны игрой нашей футбольной команды.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Туристы направились к леснику, жившему возле небольшого лесного озера.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Жители нашего дома очень беспокоились о судьбе заболевшего малыша.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Трудно представить теперь чудесную игру воображения, которая владела нами в детстве.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9343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1128713" y="488103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678167" cy="4419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Рога пятнистого оленя, использующегося для получения ценного лекарства, называются панты.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Редки и счастливы посещающие нас мгновения, когда мы опять можем почувствовать себя детьми.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Во сне я побеждал как рыцарей, так и чудовищ.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Помню, я прятался от людей, скрывался в одному мне известных уголках.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7183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1043608" y="485775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678167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Все, кто пришли на матч, остались довольны игрой нашей футбольной команды.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Туристы направились к леснику, жившему возле небольшого лесного озера.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Жители нашего дома очень беспокоились о судьбе заболевшего малыша.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Трудно представить теперь чудесную игру воображения, которая владела нами в детстве.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4248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1128713" y="463719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752600"/>
            <a:ext cx="8784976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Одной из первых книг, некогда покорявших моё воображение и отнимавших у меня много ночей, была дешёвая лубочная книжка о рыцаре </a:t>
            </a:r>
            <a:r>
              <a:rPr lang="ru-RU" b="1" dirty="0" err="1" smtClean="0"/>
              <a:t>Гуаке</a:t>
            </a:r>
            <a:r>
              <a:rPr lang="ru-RU" b="1" dirty="0" smtClean="0"/>
              <a:t>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Я помню запах страниц, старинный шрифт со старинными буквами, на первых порах мешавший мне бегло читать.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Я познакомился и подружился с соседом по парте.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Учитель указал о том, что в сочинении есть ошибки.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2035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971600" y="142875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2" y="1752600"/>
            <a:ext cx="8678167" cy="44196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Студенты группы приняли на себя следующие обязательства: ликвидация академической задолженности; поднять дисциплину в группе; соблюдать порядок и чистоту в общежитии.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Двадцатый век был веком предупреждения человечеству: оно пережило две страшные мировые войны и много локальных.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Наша высокая культура, терпимость, стремление к добрососедству, забота о семье вызывают уважение других наций.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Почувствовав счастье быть милосердным, человек вновь и вновь стремится его пережить заново.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439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1126457" y="332656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678167" cy="4419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Вдруг в доме, стоящем через улицу от меня, раздались звуки органа.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В турнире участвовали представители многих стран: Австрия, Венгрия, Россия, Румыния.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Великие дела совершаются без шума, они скромно творятся на пользу человечества.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Подвиг создает и накопляет добро, делает жизнь лучше, развивает гуманность.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5280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1092921" y="260648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678167" cy="4419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Найдя чужую вещь, следует немедленно возвратить её хозяину.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Мир русской культуры, благодаря её восприимчивости, необычайно богат.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В русский язык вошли и стали его частью имена многих литературных героев.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Через несколько дней после ссоры Дубровский поймал крестьян Троекурова в своих лесах, кравших дрова.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9296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1128713" y="260648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750175" cy="4419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Мне немало в жизни пришлось повидать хороших людей и которые никогда не отказывали в помощи.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Поняв проблемы другого человека, помогите ему их решить.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Преподаватели выслушали студента и порадовались его академическим знаниям.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Луи Пастер широко известен своей борьбой с болезнью бешенства, считавшейся неизлечимой.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0197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4. Нарушение однородности ряда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16832"/>
            <a:ext cx="8496944" cy="4257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Экономисты говорят о снижении инфляции и что задержки зарплаты больше не будет</a:t>
            </a:r>
            <a:r>
              <a:rPr lang="ru-RU" b="1" dirty="0" smtClean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.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Скоро </a:t>
            </a:r>
            <a:r>
              <a:rPr lang="ru-RU" b="1" dirty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будет заселен дом, выросший на глазах за несколько месяцев и который приняла комиссия</a:t>
            </a:r>
            <a:r>
              <a:rPr lang="ru-RU" b="1" dirty="0" smtClean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.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2735D"/>
                </a:solidFill>
                <a:latin typeface="+mn-lt"/>
                <a:ea typeface="Times New Roman"/>
                <a:cs typeface="Times New Roman"/>
              </a:rPr>
              <a:t>На совещании обсуждались вопросы улучшения качества продукции и нет ли возможности снизить ее себестоимости.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endParaRPr lang="ru-RU" b="1" dirty="0">
              <a:solidFill>
                <a:srgbClr val="02735D"/>
              </a:solidFill>
              <a:effectLst/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79923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1043608" y="142875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750175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Все, затаив дыхание, слушали радиопередачу.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Человек, задерганный бесчеловечным ритмом современной жизни, огромным потоком информации, отучается от общения с миром природы.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В журнале «Новом мире» впервые была опубликована повесть А.И.Солженицына «Один день Ивана Денисовича».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Наука может мгновенно изменить и просветить вопросы мироздания.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1588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1128713" y="332656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678167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Просвещение и культура всегда будут синонимами: как в том, так и в другом наименовании заключена готовность к беспредельному познанию.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Твои советы — это не только пустая трата времени, но и дерзость неслыханная!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Для человека, привыкшего к чтению, оно становится необходимейшей потребностью.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Задание, выполняющееся нами, не вызывает особых затруднений.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7464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1135969" y="260648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750175" cy="441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Людей, занимающихся опасными видами спорта, называют </a:t>
            </a:r>
            <a:r>
              <a:rPr lang="ru-RU" b="1" dirty="0" err="1" smtClean="0"/>
              <a:t>экстремалами</a:t>
            </a:r>
            <a:r>
              <a:rPr lang="ru-RU" b="1" dirty="0" smtClean="0"/>
              <a:t>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Я долго не мог отличить старшую сестру от младшей.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Сажать и ухаживать за цветами совсем не просто.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Я с невольным восхищением наблюдаю за танцующими и завидую грациозности их движений.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4367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1115769" y="260648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750175" cy="4419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Всем понравилась повесть, опубликованная в последнем номере журнала и которая рассказывает о неизвестных страницах войны.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Боттичелли был учеником известного живописца Филиппе </a:t>
            </a:r>
            <a:r>
              <a:rPr lang="ru-RU" b="1" dirty="0" err="1" smtClean="0"/>
              <a:t>Липпи</a:t>
            </a:r>
            <a:r>
              <a:rPr lang="ru-RU" b="1" dirty="0" smtClean="0"/>
              <a:t>, а также флорентийского живописца и скульптора </a:t>
            </a:r>
            <a:r>
              <a:rPr lang="ru-RU" b="1" dirty="0" err="1" smtClean="0"/>
              <a:t>Андреа</a:t>
            </a:r>
            <a:r>
              <a:rPr lang="ru-RU" b="1" dirty="0" smtClean="0"/>
              <a:t> </a:t>
            </a:r>
            <a:r>
              <a:rPr lang="ru-RU" b="1" dirty="0" err="1" smtClean="0"/>
              <a:t>Верроккио</a:t>
            </a:r>
            <a:r>
              <a:rPr lang="ru-RU" b="1" dirty="0" smtClean="0"/>
              <a:t>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Своим спасением я обязан случаю.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Школьники наблюдали солнечное затмение.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4634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1128713" y="332656"/>
            <a:ext cx="7793038" cy="11430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Укажите предложение с грамматической ошибкой (с нарушением синтаксической нормы)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52600"/>
            <a:ext cx="8822183" cy="4419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Писатель Я.Голованов в «Этюдах об ученых» увлекательно рассказывает о жизни многих известных людей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Организовать и руководить компьютерным обучением дело не простое.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Жизнь, отданная за родину, со временем становится легендой.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Движение на дороге было восстановлено благодаря умелым действиям работников ГАИ.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313" y="714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3709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992888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Нарушение управления в предложении с однородными членами.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5916" y="1628800"/>
            <a:ext cx="8528192" cy="635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C00000"/>
                </a:solidFill>
                <a:latin typeface="+mn-lt"/>
                <a:ea typeface="Calibri"/>
                <a:cs typeface="Times New Roman"/>
              </a:rPr>
              <a:t>Во время войны народ надеялся и верил в победу. </a:t>
            </a:r>
            <a:endParaRPr lang="ru-RU" sz="3600" b="1" dirty="0" smtClean="0">
              <a:solidFill>
                <a:srgbClr val="C00000"/>
              </a:solidFill>
              <a:latin typeface="+mn-lt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02735D"/>
                </a:solidFill>
                <a:latin typeface="+mn-lt"/>
                <a:ea typeface="Calibri"/>
                <a:cs typeface="Times New Roman"/>
              </a:rPr>
              <a:t>Отечественный производитель еще </a:t>
            </a:r>
            <a:r>
              <a:rPr lang="ru-RU" sz="3600" b="1" dirty="0" smtClean="0">
                <a:solidFill>
                  <a:srgbClr val="02735D"/>
                </a:solidFill>
                <a:latin typeface="+mn-lt"/>
                <a:ea typeface="Calibri"/>
                <a:cs typeface="Times New Roman"/>
              </a:rPr>
              <a:t>не учитывает </a:t>
            </a:r>
            <a:r>
              <a:rPr lang="ru-RU" sz="3600" b="1" dirty="0">
                <a:solidFill>
                  <a:srgbClr val="02735D"/>
                </a:solidFill>
                <a:latin typeface="+mn-lt"/>
                <a:ea typeface="Calibri"/>
                <a:cs typeface="Times New Roman"/>
              </a:rPr>
              <a:t>и </a:t>
            </a:r>
            <a:r>
              <a:rPr lang="ru-RU" sz="3600" b="1" dirty="0" smtClean="0">
                <a:solidFill>
                  <a:srgbClr val="02735D"/>
                </a:solidFill>
                <a:latin typeface="+mn-lt"/>
                <a:ea typeface="Calibri"/>
                <a:cs typeface="Times New Roman"/>
              </a:rPr>
              <a:t>ослаблен </a:t>
            </a:r>
            <a:r>
              <a:rPr lang="ru-RU" sz="3600" b="1" dirty="0">
                <a:solidFill>
                  <a:srgbClr val="02735D"/>
                </a:solidFill>
                <a:latin typeface="+mn-lt"/>
                <a:ea typeface="Calibri"/>
                <a:cs typeface="Times New Roman"/>
              </a:rPr>
              <a:t>инфляцией в условиях свободного рынка.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endParaRPr lang="ru-RU" sz="4000" b="1" dirty="0">
              <a:solidFill>
                <a:srgbClr val="02735D"/>
              </a:solidFill>
              <a:latin typeface="+mn-lt"/>
              <a:ea typeface="Calibri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endParaRPr lang="ru-RU" sz="3600" b="1" dirty="0" smtClean="0">
              <a:solidFill>
                <a:srgbClr val="02735D"/>
              </a:solidFill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5237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2024" y="476672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Во </a:t>
            </a:r>
            <a:r>
              <a:rPr lang="ru-RU" b="1" dirty="0">
                <a:solidFill>
                  <a:srgbClr val="C00000"/>
                </a:solidFill>
              </a:rPr>
              <a:t>время войны народ надеялся и верил в победу. </a:t>
            </a:r>
            <a:endParaRPr lang="ru-RU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/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Если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однородные сказуемые имеют одно и то же зависимое слово, следует проверить, могут ли они управлять им: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Сказуемые </a:t>
            </a:r>
            <a:r>
              <a:rPr lang="ru-RU" b="1" dirty="0">
                <a:solidFill>
                  <a:srgbClr val="C00000"/>
                </a:solidFill>
              </a:rPr>
              <a:t>надеялся и верил </a:t>
            </a:r>
            <a:r>
              <a:rPr lang="ru-RU" b="1" dirty="0"/>
              <a:t>имеют одно зависимое слово </a:t>
            </a:r>
            <a:r>
              <a:rPr lang="ru-RU" b="1" dirty="0">
                <a:solidFill>
                  <a:srgbClr val="C00000"/>
                </a:solidFill>
              </a:rPr>
              <a:t>в победу</a:t>
            </a:r>
            <a:r>
              <a:rPr lang="ru-RU" b="1" dirty="0"/>
              <a:t>, которое стоит в </a:t>
            </a:r>
            <a:r>
              <a:rPr lang="ru-RU" b="1" dirty="0" err="1">
                <a:solidFill>
                  <a:srgbClr val="C00000"/>
                </a:solidFill>
              </a:rPr>
              <a:t>в.п</a:t>
            </a:r>
            <a:r>
              <a:rPr lang="ru-RU" b="1" dirty="0"/>
              <a:t>. </a:t>
            </a:r>
            <a:endParaRPr lang="ru-RU" b="1" dirty="0" smtClean="0"/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Но </a:t>
            </a:r>
            <a:r>
              <a:rPr lang="ru-RU" b="1" dirty="0"/>
              <a:t>глагол </a:t>
            </a:r>
            <a:r>
              <a:rPr lang="ru-RU" b="1" dirty="0">
                <a:solidFill>
                  <a:srgbClr val="C00000"/>
                </a:solidFill>
              </a:rPr>
              <a:t>надеялся </a:t>
            </a:r>
            <a:r>
              <a:rPr lang="ru-RU" b="1" dirty="0"/>
              <a:t>не может управлять </a:t>
            </a:r>
            <a:r>
              <a:rPr lang="ru-RU" b="1" dirty="0" err="1"/>
              <a:t>в.п</a:t>
            </a:r>
            <a:r>
              <a:rPr lang="ru-RU" b="1" dirty="0"/>
              <a:t>. с предлогом в (надеялся (на кого? на что?…), следовательно, предложение построено неверно</a:t>
            </a:r>
            <a:r>
              <a:rPr lang="ru-RU" b="1" dirty="0" smtClean="0"/>
              <a:t>.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b="1" dirty="0"/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 </a:t>
            </a:r>
            <a:r>
              <a:rPr lang="ru-RU" b="1" u="sng" dirty="0"/>
              <a:t>Правильный вариант</a:t>
            </a:r>
            <a:r>
              <a:rPr lang="ru-RU" b="1" dirty="0" smtClean="0"/>
              <a:t>: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Во время войны народ надеялся (на кого? на что?) на победу и верил (в кого? во что?) в неё.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81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818465"/>
            <a:ext cx="7704856" cy="191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u="sng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Правильно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: </a:t>
            </a:r>
            <a:endParaRPr lang="ru-RU" b="1" dirty="0" smtClean="0">
              <a:solidFill>
                <a:srgbClr val="C00000"/>
              </a:solidFill>
              <a:latin typeface="+mn-lt"/>
              <a:ea typeface="Times New Roman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Отечественный </a:t>
            </a:r>
            <a:r>
              <a:rPr lang="ru-RU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производитель еще не учитывает инфляции и ослаблен ею в условиях свободного </a:t>
            </a:r>
            <a:r>
              <a:rPr lang="ru-RU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рынка</a:t>
            </a:r>
            <a:endParaRPr lang="ru-RU" sz="2000" b="1" dirty="0">
              <a:solidFill>
                <a:srgbClr val="C00000"/>
              </a:solidFill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04664"/>
            <a:ext cx="828092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2735D"/>
                </a:solidFill>
                <a:ea typeface="Calibri"/>
                <a:cs typeface="Times New Roman"/>
              </a:rPr>
              <a:t>Отечественный производитель еще не </a:t>
            </a:r>
            <a:r>
              <a:rPr lang="ru-RU" b="1" dirty="0" smtClean="0">
                <a:solidFill>
                  <a:srgbClr val="02735D"/>
                </a:solidFill>
                <a:ea typeface="Calibri"/>
                <a:cs typeface="Times New Roman"/>
              </a:rPr>
              <a:t>учитывает (чего?) </a:t>
            </a:r>
            <a:r>
              <a:rPr lang="ru-RU" b="1" dirty="0">
                <a:solidFill>
                  <a:srgbClr val="02735D"/>
                </a:solidFill>
                <a:ea typeface="Calibri"/>
                <a:cs typeface="Times New Roman"/>
              </a:rPr>
              <a:t>и </a:t>
            </a:r>
            <a:r>
              <a:rPr lang="ru-RU" b="1" dirty="0" smtClean="0">
                <a:solidFill>
                  <a:srgbClr val="02735D"/>
                </a:solidFill>
                <a:ea typeface="Calibri"/>
                <a:cs typeface="Times New Roman"/>
              </a:rPr>
              <a:t>ослаблен (чем?) </a:t>
            </a:r>
            <a:r>
              <a:rPr lang="ru-RU" b="1" dirty="0">
                <a:solidFill>
                  <a:srgbClr val="02735D"/>
                </a:solidFill>
                <a:ea typeface="Calibri"/>
                <a:cs typeface="Times New Roman"/>
              </a:rPr>
              <a:t>инфляцией в условиях свободного рынка. </a:t>
            </a:r>
          </a:p>
        </p:txBody>
      </p:sp>
    </p:spTree>
    <p:extLst>
      <p:ext uri="{BB962C8B-B14F-4D97-AF65-F5344CB8AC3E}">
        <p14:creationId xmlns:p14="http://schemas.microsoft.com/office/powerpoint/2010/main" val="2000641775"/>
      </p:ext>
    </p:extLst>
  </p:cSld>
  <p:clrMapOvr>
    <a:masterClrMapping/>
  </p:clrMapOvr>
</p:sld>
</file>

<file path=ppt/theme/theme1.xml><?xml version="1.0" encoding="utf-8"?>
<a:theme xmlns:a="http://schemas.openxmlformats.org/drawingml/2006/main" name="цветные квадратики">
  <a:themeElements>
    <a:clrScheme name="PPT sample slide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PT sample 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PT sample slide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sample slide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sample slid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sample slide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sample slide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sample slide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sample slide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цветные квадратики</Template>
  <TotalTime>322</TotalTime>
  <Words>4239</Words>
  <Application>Microsoft Office PowerPoint</Application>
  <PresentationFormat>Экран (4:3)</PresentationFormat>
  <Paragraphs>366</Paragraphs>
  <Slides>64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65" baseType="lpstr">
      <vt:lpstr>цветные квадратики</vt:lpstr>
      <vt:lpstr>Готовимся к ЕГЭ, А-5 </vt:lpstr>
      <vt:lpstr>Познакомимся  с демоверсией</vt:lpstr>
      <vt:lpstr> </vt:lpstr>
      <vt:lpstr>Нарушение однородности понятий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Нарушение согласования в сложноподчиненном предложении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Нарушение управления в словосочетании с производным предлогом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Укажите предложение с грамматической ошибкой (с нарушением синтаксической нормы. </vt:lpstr>
      <vt:lpstr>Укажите предложение с грамматической ошибкой (с нарушением синтаксической нормы) 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  <vt:lpstr>Укажите предложение с грамматической ошибкой (с нарушением синтаксической нормы)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dc:description>З.В. Александрова  http://aida.ucoz.ru</dc:description>
  <cp:lastModifiedBy>Лариса</cp:lastModifiedBy>
  <cp:revision>36</cp:revision>
  <dcterms:created xsi:type="dcterms:W3CDTF">2011-10-05T15:39:51Z</dcterms:created>
  <dcterms:modified xsi:type="dcterms:W3CDTF">2011-10-18T18:16:43Z</dcterms:modified>
</cp:coreProperties>
</file>