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27A87-0EE5-41B2-BA16-8D9CAA062C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29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DDC6D-FC66-41F3-94D2-D83C537698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93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79A9F-3519-44A8-BCCB-27B4CE85476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44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2CFD0-870B-419F-9826-F63780C5B9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02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EDDE8-299A-4339-847D-E6CD295CEC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146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48B3A-B03A-49C6-9F9F-C24B79B738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69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99AB4-F7C8-4206-BEDE-76159D7A55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664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92A03-DA83-4677-8404-F9A42571D4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34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F3DA8-A0C5-4B91-8995-133D82F005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67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8BE4C-CC2B-4780-BF57-B4A231E4B0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53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A222A-7175-4BBE-A43C-0A539BD671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063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F474D8-7A3E-41D1-B5CE-7F9B3DC2089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Готовимся к ЕГЭ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А – 15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(правописание суффиксов)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Суффиксы глаголов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25144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о</a:t>
            </a:r>
            <a:r>
              <a:rPr lang="ru-RU" b="1" dirty="0" err="1" smtClean="0">
                <a:solidFill>
                  <a:srgbClr val="C00000"/>
                </a:solidFill>
              </a:rPr>
              <a:t>ва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ева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–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в форме 1 лица ед. ч.(я) – </a:t>
            </a:r>
            <a:r>
              <a:rPr lang="ru-RU" sz="2800" b="1" dirty="0" err="1" smtClean="0">
                <a:solidFill>
                  <a:srgbClr val="002060"/>
                </a:solidFill>
              </a:rPr>
              <a:t>ую</a:t>
            </a:r>
            <a:r>
              <a:rPr lang="ru-RU" sz="2800" b="1" dirty="0" smtClean="0">
                <a:solidFill>
                  <a:srgbClr val="002060"/>
                </a:solidFill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</a:rPr>
              <a:t>юю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Бесед</a:t>
            </a:r>
            <a:r>
              <a:rPr lang="ru-RU" sz="2800" b="1" dirty="0" smtClean="0">
                <a:solidFill>
                  <a:srgbClr val="C00000"/>
                </a:solidFill>
              </a:rPr>
              <a:t>ова</a:t>
            </a:r>
            <a:r>
              <a:rPr lang="ru-RU" sz="2800" b="1" dirty="0" smtClean="0">
                <a:solidFill>
                  <a:srgbClr val="002060"/>
                </a:solidFill>
              </a:rPr>
              <a:t>ть (я бесед</a:t>
            </a:r>
            <a:r>
              <a:rPr lang="ru-RU" sz="2800" b="1" u="sng" dirty="0" smtClean="0">
                <a:solidFill>
                  <a:srgbClr val="002060"/>
                </a:solidFill>
              </a:rPr>
              <a:t>ую</a:t>
            </a:r>
            <a:r>
              <a:rPr lang="ru-RU" sz="2800" b="1" dirty="0" smtClean="0">
                <a:solidFill>
                  <a:srgbClr val="002060"/>
                </a:solidFill>
              </a:rPr>
              <a:t>), гор</a:t>
            </a:r>
            <a:r>
              <a:rPr lang="ru-RU" sz="2800" b="1" dirty="0" smtClean="0">
                <a:solidFill>
                  <a:srgbClr val="C00000"/>
                </a:solidFill>
              </a:rPr>
              <a:t>ева</a:t>
            </a:r>
            <a:r>
              <a:rPr lang="ru-RU" sz="2800" b="1" dirty="0" smtClean="0">
                <a:solidFill>
                  <a:srgbClr val="002060"/>
                </a:solidFill>
              </a:rPr>
              <a:t>ть (я гор</a:t>
            </a:r>
            <a:r>
              <a:rPr lang="ru-RU" sz="2800" b="1" u="sng" dirty="0" smtClean="0">
                <a:solidFill>
                  <a:srgbClr val="002060"/>
                </a:solidFill>
              </a:rPr>
              <a:t>юю</a:t>
            </a:r>
            <a:r>
              <a:rPr lang="ru-RU" sz="2800" b="1" dirty="0" smtClean="0">
                <a:solidFill>
                  <a:srgbClr val="002060"/>
                </a:solidFill>
              </a:rPr>
              <a:t>), бушевать, советовать, проповедовать, командовать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ыва</a:t>
            </a:r>
            <a:r>
              <a:rPr lang="ru-RU" b="1" dirty="0" smtClean="0">
                <a:solidFill>
                  <a:srgbClr val="C00000"/>
                </a:solidFill>
              </a:rPr>
              <a:t> – ива </a:t>
            </a:r>
            <a:r>
              <a:rPr lang="ru-RU" b="1" dirty="0" smtClean="0">
                <a:solidFill>
                  <a:srgbClr val="002060"/>
                </a:solidFill>
              </a:rPr>
              <a:t>–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в форме 1 лица ед. ч.(я</a:t>
            </a:r>
            <a:r>
              <a:rPr lang="ru-RU" b="1" dirty="0" smtClean="0">
                <a:solidFill>
                  <a:srgbClr val="002060"/>
                </a:solidFill>
              </a:rPr>
              <a:t>) – </a:t>
            </a:r>
            <a:r>
              <a:rPr lang="ru-RU" b="1" dirty="0" err="1" smtClean="0">
                <a:solidFill>
                  <a:srgbClr val="002060"/>
                </a:solidFill>
              </a:rPr>
              <a:t>ываю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иваю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Заклад</a:t>
            </a:r>
            <a:r>
              <a:rPr lang="ru-RU" b="1" dirty="0" smtClean="0">
                <a:solidFill>
                  <a:srgbClr val="C00000"/>
                </a:solidFill>
              </a:rPr>
              <a:t>ыва</a:t>
            </a:r>
            <a:r>
              <a:rPr lang="ru-RU" b="1" dirty="0" smtClean="0">
                <a:solidFill>
                  <a:srgbClr val="002060"/>
                </a:solidFill>
              </a:rPr>
              <a:t>ть (я заклад</a:t>
            </a:r>
            <a:r>
              <a:rPr lang="ru-RU" b="1" u="sng" dirty="0" smtClean="0">
                <a:solidFill>
                  <a:srgbClr val="002060"/>
                </a:solidFill>
              </a:rPr>
              <a:t>ываю</a:t>
            </a:r>
            <a:r>
              <a:rPr lang="ru-RU" b="1" dirty="0" smtClean="0">
                <a:solidFill>
                  <a:srgbClr val="002060"/>
                </a:solidFill>
              </a:rPr>
              <a:t>), наста</a:t>
            </a:r>
            <a:r>
              <a:rPr lang="ru-RU" b="1" dirty="0" smtClean="0">
                <a:solidFill>
                  <a:srgbClr val="C00000"/>
                </a:solidFill>
              </a:rPr>
              <a:t>ива</a:t>
            </a:r>
            <a:r>
              <a:rPr lang="ru-RU" b="1" dirty="0" smtClean="0">
                <a:solidFill>
                  <a:srgbClr val="002060"/>
                </a:solidFill>
              </a:rPr>
              <a:t>ть (я наста</a:t>
            </a:r>
            <a:r>
              <a:rPr lang="ru-RU" b="1" u="sng" dirty="0" smtClean="0">
                <a:solidFill>
                  <a:srgbClr val="002060"/>
                </a:solidFill>
              </a:rPr>
              <a:t>иваю</a:t>
            </a:r>
            <a:r>
              <a:rPr lang="ru-RU" b="1" dirty="0" smtClean="0">
                <a:solidFill>
                  <a:srgbClr val="002060"/>
                </a:solidFill>
              </a:rPr>
              <a:t>),запрятывать.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800" b="1" u="sng" dirty="0" smtClean="0">
                <a:solidFill>
                  <a:srgbClr val="002060"/>
                </a:solidFill>
              </a:rPr>
              <a:t>Запомнить: </a:t>
            </a:r>
            <a:r>
              <a:rPr lang="ru-RU" sz="2800" b="1" dirty="0" smtClean="0">
                <a:solidFill>
                  <a:srgbClr val="C00000"/>
                </a:solidFill>
              </a:rPr>
              <a:t>продлевать, затмевать, застревать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7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Суффиксы глаголов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08223"/>
            <a:ext cx="8229600" cy="234491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Раста</a:t>
            </a:r>
            <a:r>
              <a:rPr lang="ru-RU" b="1" dirty="0" smtClean="0">
                <a:solidFill>
                  <a:srgbClr val="C00000"/>
                </a:solidFill>
              </a:rPr>
              <a:t>я</a:t>
            </a:r>
            <a:r>
              <a:rPr lang="ru-RU" b="1" dirty="0" smtClean="0"/>
              <a:t>л – раста</a:t>
            </a:r>
            <a:r>
              <a:rPr lang="ru-RU" b="1" dirty="0" smtClean="0">
                <a:solidFill>
                  <a:srgbClr val="C00000"/>
                </a:solidFill>
              </a:rPr>
              <a:t>я</a:t>
            </a:r>
            <a:r>
              <a:rPr lang="ru-RU" b="1" dirty="0" smtClean="0"/>
              <a:t>ть, увид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/>
              <a:t>л – увид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/>
              <a:t>ть, засе</a:t>
            </a:r>
            <a:r>
              <a:rPr lang="ru-RU" b="1" dirty="0" smtClean="0">
                <a:solidFill>
                  <a:srgbClr val="C00000"/>
                </a:solidFill>
              </a:rPr>
              <a:t>я</a:t>
            </a:r>
            <a:r>
              <a:rPr lang="ru-RU" b="1" dirty="0" smtClean="0"/>
              <a:t>л – засе</a:t>
            </a:r>
            <a:r>
              <a:rPr lang="ru-RU" b="1" dirty="0" smtClean="0">
                <a:solidFill>
                  <a:srgbClr val="C00000"/>
                </a:solidFill>
              </a:rPr>
              <a:t>я</a:t>
            </a:r>
            <a:r>
              <a:rPr lang="ru-RU" b="1" dirty="0" smtClean="0"/>
              <a:t>ть, ненавид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/>
              <a:t>л – ненавид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/>
              <a:t>ть, ве</a:t>
            </a:r>
            <a:r>
              <a:rPr lang="ru-RU" b="1" dirty="0" smtClean="0">
                <a:solidFill>
                  <a:srgbClr val="C00000"/>
                </a:solidFill>
              </a:rPr>
              <a:t>я</a:t>
            </a:r>
            <a:r>
              <a:rPr lang="ru-RU" b="1" dirty="0" smtClean="0"/>
              <a:t>л – ве</a:t>
            </a:r>
            <a:r>
              <a:rPr lang="ru-RU" b="1" dirty="0" smtClean="0">
                <a:solidFill>
                  <a:srgbClr val="C00000"/>
                </a:solidFill>
              </a:rPr>
              <a:t>я</a:t>
            </a:r>
            <a:r>
              <a:rPr lang="ru-RU" b="1" dirty="0" smtClean="0"/>
              <a:t>ть, услыш</a:t>
            </a:r>
            <a:r>
              <a:rPr lang="ru-RU" b="1" dirty="0" smtClean="0">
                <a:solidFill>
                  <a:srgbClr val="C00000"/>
                </a:solidFill>
              </a:rPr>
              <a:t>а</a:t>
            </a:r>
            <a:r>
              <a:rPr lang="ru-RU" b="1" dirty="0" smtClean="0"/>
              <a:t>л – услыш</a:t>
            </a:r>
            <a:r>
              <a:rPr lang="ru-RU" b="1" dirty="0" smtClean="0">
                <a:solidFill>
                  <a:srgbClr val="C00000"/>
                </a:solidFill>
              </a:rPr>
              <a:t>а</a:t>
            </a:r>
            <a:r>
              <a:rPr lang="ru-RU" b="1" dirty="0" smtClean="0"/>
              <a:t>ть, накле</a:t>
            </a:r>
            <a:r>
              <a:rPr lang="ru-RU" b="1" dirty="0" smtClean="0">
                <a:solidFill>
                  <a:srgbClr val="C00000"/>
                </a:solidFill>
              </a:rPr>
              <a:t>и</a:t>
            </a:r>
            <a:r>
              <a:rPr lang="ru-RU" b="1" dirty="0" smtClean="0"/>
              <a:t>л - накле</a:t>
            </a:r>
            <a:r>
              <a:rPr lang="ru-RU" b="1" dirty="0" smtClean="0">
                <a:solidFill>
                  <a:srgbClr val="C00000"/>
                </a:solidFill>
              </a:rPr>
              <a:t>и</a:t>
            </a:r>
            <a:r>
              <a:rPr lang="ru-RU" b="1" dirty="0" smtClean="0"/>
              <a:t>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6210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Суффиксы причастий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Действительные причастия</a:t>
            </a:r>
          </a:p>
          <a:p>
            <a:pPr mar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86882"/>
              </p:ext>
            </p:extLst>
          </p:nvPr>
        </p:nvGraphicFramePr>
        <p:xfrm>
          <a:off x="395536" y="2276872"/>
          <a:ext cx="8424936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Настоящее время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Прошедшее время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</a:rPr>
                        <a:t>ущ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-, -</a:t>
                      </a: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</a:rPr>
                        <a:t>ющ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 </a:t>
                      </a:r>
                    </a:p>
                    <a:p>
                      <a:pPr algn="ctr"/>
                      <a:r>
                        <a:rPr lang="ru-RU" sz="2400" b="1" dirty="0" smtClean="0"/>
                        <a:t>от глаголов </a:t>
                      </a:r>
                      <a:r>
                        <a:rPr lang="en-US" sz="2400" b="1" dirty="0" smtClean="0"/>
                        <a:t>I </a:t>
                      </a:r>
                      <a:r>
                        <a:rPr lang="ru-RU" sz="2400" b="1" dirty="0" smtClean="0"/>
                        <a:t>спряжения</a:t>
                      </a:r>
                    </a:p>
                    <a:p>
                      <a:pPr algn="ctr"/>
                      <a:r>
                        <a:rPr lang="ru-RU" sz="2400" b="1" dirty="0" smtClean="0"/>
                        <a:t>(борющийся,</a:t>
                      </a:r>
                      <a:r>
                        <a:rPr lang="ru-RU" sz="2400" b="1" baseline="0" dirty="0" smtClean="0"/>
                        <a:t> сеющий</a:t>
                      </a:r>
                      <a:r>
                        <a:rPr lang="ru-RU" sz="2400" b="1" dirty="0" smtClean="0"/>
                        <a:t>)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</a:rPr>
                        <a:t>ащ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-, -</a:t>
                      </a: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</a:rPr>
                        <a:t>ящ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 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от глаголов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спряжения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(видящий, слышащий)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засе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вш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ий (засе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ть),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увид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вш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ий (увид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ть)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постро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вш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ий (постро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ть)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19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Суффиксы причастий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Страдательные </a:t>
            </a:r>
            <a:r>
              <a:rPr lang="ru-RU" b="1" dirty="0">
                <a:solidFill>
                  <a:srgbClr val="C00000"/>
                </a:solidFill>
              </a:rPr>
              <a:t>причастия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718046"/>
              </p:ext>
            </p:extLst>
          </p:nvPr>
        </p:nvGraphicFramePr>
        <p:xfrm>
          <a:off x="323528" y="2348880"/>
          <a:ext cx="856895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125"/>
                <a:gridCol w="4653827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Настоящее время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Прошедшее время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-ом-, -им-</a:t>
                      </a:r>
                    </a:p>
                    <a:p>
                      <a:pPr algn="ctr"/>
                      <a:r>
                        <a:rPr lang="ru-RU" sz="2400" b="1" dirty="0" smtClean="0"/>
                        <a:t>от глаголов </a:t>
                      </a:r>
                      <a:r>
                        <a:rPr lang="en-US" sz="2400" b="1" dirty="0" smtClean="0"/>
                        <a:t>I </a:t>
                      </a:r>
                      <a:r>
                        <a:rPr lang="ru-RU" sz="2400" b="1" dirty="0" smtClean="0"/>
                        <a:t>спряжения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ведомый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-анн-, -</a:t>
                      </a: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</a:rPr>
                        <a:t>янн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от инфинитива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 на </a:t>
                      </a:r>
                      <a:r>
                        <a:rPr lang="ru-RU" sz="2400" b="1" baseline="0" dirty="0" err="1" smtClean="0">
                          <a:solidFill>
                            <a:schemeClr val="tx1"/>
                          </a:solidFill>
                        </a:rPr>
                        <a:t>ать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, ять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отрезанный – отрезать, накачанная вода - накачать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ru-RU" sz="2400" b="1" baseline="0" dirty="0" err="1" smtClean="0">
                          <a:solidFill>
                            <a:srgbClr val="C00000"/>
                          </a:solidFill>
                        </a:rPr>
                        <a:t>енн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увиденный –  увидеть, застреленный –  застрелить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312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Суффиксы </a:t>
            </a:r>
            <a:r>
              <a:rPr lang="ru-RU" b="1" dirty="0" smtClean="0">
                <a:solidFill>
                  <a:srgbClr val="002060"/>
                </a:solidFill>
              </a:rPr>
              <a:t>деепричастий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Завид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>
                <a:solidFill>
                  <a:srgbClr val="002060"/>
                </a:solidFill>
              </a:rPr>
              <a:t>в</a:t>
            </a:r>
            <a:r>
              <a:rPr lang="ru-RU" b="1" dirty="0" smtClean="0"/>
              <a:t> – завид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/>
              <a:t>ть, </a:t>
            </a:r>
          </a:p>
          <a:p>
            <a:pPr marL="0" indent="0" algn="ctr">
              <a:buNone/>
            </a:pPr>
            <a:r>
              <a:rPr lang="ru-RU" b="1" dirty="0" smtClean="0"/>
              <a:t>раста</a:t>
            </a:r>
            <a:r>
              <a:rPr lang="ru-RU" b="1" dirty="0" smtClean="0">
                <a:solidFill>
                  <a:srgbClr val="C00000"/>
                </a:solidFill>
              </a:rPr>
              <a:t>я</a:t>
            </a:r>
            <a:r>
              <a:rPr lang="ru-RU" b="1" dirty="0" smtClean="0">
                <a:solidFill>
                  <a:srgbClr val="002060"/>
                </a:solidFill>
              </a:rPr>
              <a:t>в</a:t>
            </a:r>
            <a:r>
              <a:rPr lang="ru-RU" b="1" dirty="0" smtClean="0"/>
              <a:t> – раста</a:t>
            </a:r>
            <a:r>
              <a:rPr lang="ru-RU" b="1" dirty="0" smtClean="0">
                <a:solidFill>
                  <a:srgbClr val="C00000"/>
                </a:solidFill>
              </a:rPr>
              <a:t>я</a:t>
            </a:r>
            <a:r>
              <a:rPr lang="ru-RU" b="1" dirty="0" smtClean="0"/>
              <a:t>ть,</a:t>
            </a:r>
          </a:p>
          <a:p>
            <a:pPr marL="0" indent="0" algn="ctr">
              <a:buNone/>
            </a:pPr>
            <a:r>
              <a:rPr lang="ru-RU" b="1" dirty="0"/>
              <a:t>у</a:t>
            </a:r>
            <a:r>
              <a:rPr lang="ru-RU" b="1" dirty="0" smtClean="0"/>
              <a:t>слыш</a:t>
            </a:r>
            <a:r>
              <a:rPr lang="ru-RU" b="1" dirty="0" smtClean="0">
                <a:solidFill>
                  <a:srgbClr val="C0000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в</a:t>
            </a:r>
            <a:r>
              <a:rPr lang="ru-RU" b="1" dirty="0" smtClean="0"/>
              <a:t> – услыш</a:t>
            </a:r>
            <a:r>
              <a:rPr lang="ru-RU" b="1" dirty="0" smtClean="0">
                <a:solidFill>
                  <a:srgbClr val="C00000"/>
                </a:solidFill>
              </a:rPr>
              <a:t>а</a:t>
            </a:r>
            <a:r>
              <a:rPr lang="ru-RU" b="1" dirty="0" smtClean="0"/>
              <a:t>ть,</a:t>
            </a:r>
          </a:p>
          <a:p>
            <a:pPr marL="0" indent="0" algn="ctr">
              <a:buNone/>
            </a:pPr>
            <a:r>
              <a:rPr lang="ru-RU" b="1" dirty="0"/>
              <a:t>р</a:t>
            </a:r>
            <a:r>
              <a:rPr lang="ru-RU" b="1" dirty="0" smtClean="0"/>
              <a:t>ассмотр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>
                <a:solidFill>
                  <a:srgbClr val="002060"/>
                </a:solidFill>
              </a:rPr>
              <a:t>в</a:t>
            </a:r>
            <a:r>
              <a:rPr lang="ru-RU" b="1" dirty="0" smtClean="0"/>
              <a:t> – рассмотр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/>
              <a:t>ть</a:t>
            </a:r>
          </a:p>
          <a:p>
            <a:pPr marL="0" indent="0" algn="ctr">
              <a:buNone/>
            </a:pPr>
            <a:r>
              <a:rPr lang="ru-RU" b="1" dirty="0" smtClean="0"/>
              <a:t>позабот</a:t>
            </a:r>
            <a:r>
              <a:rPr lang="ru-RU" b="1" dirty="0" smtClean="0">
                <a:solidFill>
                  <a:srgbClr val="C00000"/>
                </a:solidFill>
              </a:rPr>
              <a:t>и</a:t>
            </a:r>
            <a:r>
              <a:rPr lang="ru-RU" b="1" dirty="0" smtClean="0">
                <a:solidFill>
                  <a:srgbClr val="002060"/>
                </a:solidFill>
              </a:rPr>
              <a:t>вши</a:t>
            </a:r>
            <a:r>
              <a:rPr lang="ru-RU" b="1" dirty="0" smtClean="0"/>
              <a:t>сь - позабот</a:t>
            </a:r>
            <a:r>
              <a:rPr lang="ru-RU" b="1" dirty="0" smtClean="0">
                <a:solidFill>
                  <a:srgbClr val="C00000"/>
                </a:solidFill>
              </a:rPr>
              <a:t>и</a:t>
            </a:r>
            <a:r>
              <a:rPr lang="ru-RU" b="1" dirty="0" smtClean="0"/>
              <a:t>ться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7772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Тест № 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69160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/>
              <a:t>В каком варианте ответа указаны все слова, где пропущена буква Е?  </a:t>
            </a:r>
          </a:p>
          <a:p>
            <a:pPr marL="0" indent="0">
              <a:buNone/>
            </a:pPr>
            <a:endParaRPr lang="ru-RU" sz="2800" b="1" i="1" dirty="0"/>
          </a:p>
          <a:p>
            <a:pPr marL="0" indent="0">
              <a:buNone/>
            </a:pPr>
            <a:r>
              <a:rPr lang="ru-RU" sz="2800" b="1" dirty="0"/>
              <a:t>А. </a:t>
            </a:r>
            <a:r>
              <a:rPr lang="ru-RU" sz="2800" b="1" dirty="0" err="1"/>
              <a:t>выздоров</a:t>
            </a:r>
            <a:r>
              <a:rPr lang="ru-RU" sz="2800" b="1" dirty="0"/>
              <a:t>..</a:t>
            </a:r>
            <a:r>
              <a:rPr lang="ru-RU" sz="2800" b="1" dirty="0" err="1"/>
              <a:t>ть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Б. </a:t>
            </a:r>
            <a:r>
              <a:rPr lang="ru-RU" sz="2800" b="1" dirty="0" err="1"/>
              <a:t>натри..вый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В. </a:t>
            </a:r>
            <a:r>
              <a:rPr lang="ru-RU" sz="2800" b="1" dirty="0" err="1"/>
              <a:t>выста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Г. желтоват..</a:t>
            </a:r>
            <a:r>
              <a:rPr lang="ru-RU" sz="2800" b="1" dirty="0" err="1"/>
              <a:t>нький</a:t>
            </a:r>
            <a:r>
              <a:rPr lang="ru-RU" sz="2800" b="1" dirty="0"/>
              <a:t>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2800" b="1" dirty="0"/>
              <a:t>1) А, Б, Г	</a:t>
            </a:r>
            <a:r>
              <a:rPr lang="ru-RU" sz="2800" b="1" dirty="0" smtClean="0"/>
              <a:t> 2</a:t>
            </a:r>
            <a:r>
              <a:rPr lang="ru-RU" sz="2800" b="1" dirty="0"/>
              <a:t>) А, Б, В	</a:t>
            </a:r>
            <a:r>
              <a:rPr lang="ru-RU" sz="2800" b="1" dirty="0" smtClean="0"/>
              <a:t>    3</a:t>
            </a:r>
            <a:r>
              <a:rPr lang="ru-RU" sz="2800" b="1" dirty="0"/>
              <a:t>) А, В, Г	4) В, Г</a:t>
            </a:r>
            <a:r>
              <a:rPr lang="ru-RU" b="1" dirty="0"/>
              <a:t>	</a:t>
            </a:r>
            <a:r>
              <a:rPr lang="ru-RU" sz="2800" b="1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087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Тест №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i="1" dirty="0"/>
              <a:t>В каком варианте ответа указаны все слова, где пропущена буква </a:t>
            </a:r>
            <a:r>
              <a:rPr lang="ru-RU" sz="2800" b="1" i="1" dirty="0" smtClean="0"/>
              <a:t>и</a:t>
            </a:r>
            <a:r>
              <a:rPr lang="ru-RU" sz="2400" b="1" i="1" dirty="0" smtClean="0"/>
              <a:t>?  </a:t>
            </a:r>
            <a:endParaRPr lang="ru-RU" sz="2400" b="1" i="1" dirty="0"/>
          </a:p>
          <a:p>
            <a:pPr marL="0" indent="0">
              <a:buNone/>
            </a:pPr>
            <a:endParaRPr lang="ru-RU" sz="2800" b="1" i="1" dirty="0"/>
          </a:p>
          <a:p>
            <a:pPr marL="0" indent="0">
              <a:buNone/>
            </a:pPr>
            <a:r>
              <a:rPr lang="ru-RU" sz="2800" b="1" dirty="0"/>
              <a:t>А. </a:t>
            </a:r>
            <a:r>
              <a:rPr lang="ru-RU" sz="2800" b="1" dirty="0" err="1" smtClean="0"/>
              <a:t>уживч</a:t>
            </a:r>
            <a:r>
              <a:rPr lang="ru-RU" sz="2800" b="1" dirty="0" smtClean="0"/>
              <a:t>..вый</a:t>
            </a:r>
          </a:p>
          <a:p>
            <a:pPr marL="0" indent="0">
              <a:buNone/>
            </a:pPr>
            <a:r>
              <a:rPr lang="ru-RU" sz="2800" b="1" dirty="0" smtClean="0"/>
              <a:t>Б</a:t>
            </a:r>
            <a:r>
              <a:rPr lang="ru-RU" sz="2800" b="1" dirty="0"/>
              <a:t>. </a:t>
            </a:r>
            <a:r>
              <a:rPr lang="ru-RU" sz="2800" b="1" dirty="0" err="1"/>
              <a:t>запуг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В</a:t>
            </a:r>
            <a:r>
              <a:rPr lang="ru-RU" sz="2800" b="1" dirty="0"/>
              <a:t>. </a:t>
            </a:r>
            <a:r>
              <a:rPr lang="ru-RU" sz="2800" b="1" dirty="0" err="1"/>
              <a:t>у</a:t>
            </a:r>
            <a:r>
              <a:rPr lang="ru-RU" sz="2800" b="1" dirty="0" err="1" smtClean="0"/>
              <a:t>гр</a:t>
            </a:r>
            <a:r>
              <a:rPr lang="ru-RU" sz="2800" b="1" dirty="0" smtClean="0"/>
              <a:t>..вой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Г. </a:t>
            </a:r>
            <a:r>
              <a:rPr lang="ru-RU" sz="2800" b="1" dirty="0" err="1" smtClean="0"/>
              <a:t>плать</a:t>
            </a:r>
            <a:r>
              <a:rPr lang="ru-RU" sz="2800" b="1" dirty="0" smtClean="0"/>
              <a:t>..</a:t>
            </a:r>
            <a:r>
              <a:rPr lang="ru-RU" sz="2800" b="1" dirty="0" err="1" smtClean="0"/>
              <a:t>це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1</a:t>
            </a:r>
            <a:r>
              <a:rPr lang="ru-RU" sz="2800" b="1" dirty="0"/>
              <a:t>) А, Б, Г	 2) А, Б, В	    3) </a:t>
            </a:r>
            <a:r>
              <a:rPr lang="ru-RU" sz="2800" b="1" dirty="0" smtClean="0"/>
              <a:t> </a:t>
            </a:r>
            <a:r>
              <a:rPr lang="ru-RU" sz="2800" b="1" dirty="0"/>
              <a:t>В, Г	4) </a:t>
            </a:r>
            <a:r>
              <a:rPr lang="ru-RU" sz="2800" b="1" dirty="0" smtClean="0"/>
              <a:t>А, В</a:t>
            </a:r>
            <a:r>
              <a:rPr lang="ru-RU" sz="2800" b="1" dirty="0"/>
              <a:t>, Г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139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Тест № </a:t>
            </a:r>
            <a:r>
              <a:rPr lang="ru-RU" b="1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i="1" dirty="0"/>
              <a:t>В каком варианте ответа указаны все слова, где пропущена буква </a:t>
            </a:r>
            <a:r>
              <a:rPr lang="ru-RU" sz="2800" b="1" i="1" dirty="0"/>
              <a:t>и</a:t>
            </a:r>
            <a:r>
              <a:rPr lang="ru-RU" sz="2400" b="1" i="1" dirty="0"/>
              <a:t>?  </a:t>
            </a:r>
          </a:p>
          <a:p>
            <a:pPr marL="0" indent="0">
              <a:buNone/>
            </a:pPr>
            <a:endParaRPr lang="ru-RU" sz="2800" b="1" i="1" dirty="0"/>
          </a:p>
          <a:p>
            <a:pPr marL="0" indent="0">
              <a:buNone/>
            </a:pPr>
            <a:r>
              <a:rPr lang="ru-RU" sz="2800" b="1" dirty="0"/>
              <a:t>А. </a:t>
            </a:r>
            <a:r>
              <a:rPr lang="ru-RU" sz="2800" b="1" dirty="0" smtClean="0"/>
              <a:t>прицел..</a:t>
            </a:r>
            <a:r>
              <a:rPr lang="ru-RU" sz="2800" b="1" dirty="0" err="1" smtClean="0"/>
              <a:t>вающийся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Б</a:t>
            </a:r>
            <a:r>
              <a:rPr lang="ru-RU" sz="2800" b="1" dirty="0"/>
              <a:t>. </a:t>
            </a:r>
            <a:r>
              <a:rPr lang="ru-RU" sz="2800" b="1" dirty="0" err="1" smtClean="0"/>
              <a:t>засушл</a:t>
            </a:r>
            <a:r>
              <a:rPr lang="ru-RU" sz="2800" b="1" dirty="0" smtClean="0"/>
              <a:t>..вый</a:t>
            </a:r>
          </a:p>
          <a:p>
            <a:pPr marL="0" indent="0">
              <a:buNone/>
            </a:pPr>
            <a:r>
              <a:rPr lang="ru-RU" sz="2800" b="1" dirty="0" smtClean="0"/>
              <a:t>В</a:t>
            </a:r>
            <a:r>
              <a:rPr lang="ru-RU" sz="2800" b="1" dirty="0"/>
              <a:t>. </a:t>
            </a:r>
            <a:r>
              <a:rPr lang="ru-RU" sz="2800" b="1" dirty="0" err="1"/>
              <a:t>п</a:t>
            </a:r>
            <a:r>
              <a:rPr lang="ru-RU" sz="2800" b="1" dirty="0" err="1" smtClean="0"/>
              <a:t>онаде</a:t>
            </a:r>
            <a:r>
              <a:rPr lang="ru-RU" sz="2800" b="1" dirty="0" smtClean="0"/>
              <a:t>..</a:t>
            </a:r>
            <a:r>
              <a:rPr lang="ru-RU" sz="2800" b="1" dirty="0" err="1" smtClean="0"/>
              <a:t>вшись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Г. </a:t>
            </a:r>
            <a:r>
              <a:rPr lang="ru-RU" sz="2800" b="1" dirty="0" err="1" smtClean="0"/>
              <a:t>щавел</a:t>
            </a:r>
            <a:r>
              <a:rPr lang="ru-RU" sz="2800" b="1" dirty="0" smtClean="0"/>
              <a:t>..вый</a:t>
            </a:r>
          </a:p>
          <a:p>
            <a:pPr marL="0" indent="0">
              <a:buNone/>
            </a:pPr>
            <a:r>
              <a:rPr lang="ru-RU" sz="2800" b="1" dirty="0" smtClean="0"/>
              <a:t>1</a:t>
            </a:r>
            <a:r>
              <a:rPr lang="ru-RU" sz="2800" b="1" dirty="0"/>
              <a:t>) А, Б, Г	 </a:t>
            </a:r>
            <a:r>
              <a:rPr lang="ru-RU" sz="2800" b="1" dirty="0" smtClean="0"/>
              <a:t>   2</a:t>
            </a:r>
            <a:r>
              <a:rPr lang="ru-RU" sz="2800" b="1" dirty="0"/>
              <a:t>) А, </a:t>
            </a:r>
            <a:r>
              <a:rPr lang="ru-RU" sz="2800" b="1" dirty="0" smtClean="0"/>
              <a:t>Б</a:t>
            </a:r>
            <a:r>
              <a:rPr lang="ru-RU" sz="2800" b="1" dirty="0"/>
              <a:t>	    3)  В, Г	</a:t>
            </a:r>
            <a:r>
              <a:rPr lang="ru-RU" sz="2800" b="1" dirty="0" smtClean="0"/>
              <a:t>   4</a:t>
            </a:r>
            <a:r>
              <a:rPr lang="ru-RU" sz="2800" b="1" dirty="0"/>
              <a:t>) А, В, Г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0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Познакомимся с демоверсией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b="1" i="1" dirty="0" smtClean="0"/>
              <a:t>В каком варианте ответа указаны все слова, где пропущена буква Е?  </a:t>
            </a:r>
          </a:p>
          <a:p>
            <a:pPr marL="0" indent="0">
              <a:buNone/>
            </a:pPr>
            <a:endParaRPr lang="ru-RU" sz="2000" b="1" i="1" dirty="0" smtClean="0"/>
          </a:p>
          <a:p>
            <a:pPr marL="0" indent="0">
              <a:buNone/>
            </a:pPr>
            <a:r>
              <a:rPr lang="ru-RU" sz="2000" b="1" dirty="0" smtClean="0"/>
              <a:t>А. </a:t>
            </a:r>
            <a:r>
              <a:rPr lang="ru-RU" sz="2000" b="1" dirty="0" err="1" smtClean="0"/>
              <a:t>выздоров</a:t>
            </a:r>
            <a:r>
              <a:rPr lang="ru-RU" sz="2000" b="1" dirty="0" smtClean="0"/>
              <a:t>..</a:t>
            </a:r>
            <a:r>
              <a:rPr lang="ru-RU" sz="2000" b="1" dirty="0" err="1" smtClean="0"/>
              <a:t>ть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Б. </a:t>
            </a:r>
            <a:r>
              <a:rPr lang="ru-RU" sz="2000" b="1" dirty="0" err="1" smtClean="0"/>
              <a:t>натри..вый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В. </a:t>
            </a:r>
            <a:r>
              <a:rPr lang="ru-RU" sz="2000" b="1" dirty="0" err="1"/>
              <a:t>в</a:t>
            </a:r>
            <a:r>
              <a:rPr lang="ru-RU" sz="2000" b="1" dirty="0" err="1" smtClean="0"/>
              <a:t>ыста</a:t>
            </a:r>
            <a:r>
              <a:rPr lang="ru-RU" sz="2000" b="1" dirty="0" smtClean="0"/>
              <a:t>..</a:t>
            </a:r>
            <a:r>
              <a:rPr lang="ru-RU" sz="2000" b="1" dirty="0" err="1" smtClean="0"/>
              <a:t>вать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Г. желтоват..</a:t>
            </a:r>
            <a:r>
              <a:rPr lang="ru-RU" sz="2000" b="1" dirty="0" err="1" smtClean="0"/>
              <a:t>нький</a:t>
            </a:r>
            <a:r>
              <a:rPr lang="ru-RU" sz="2000" b="1" dirty="0" smtClean="0"/>
              <a:t> </a:t>
            </a:r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1) А, Б, Г	2) А, Б, В	3) А, В, Г	4) В, Г	</a:t>
            </a:r>
            <a:r>
              <a:rPr lang="ru-RU" sz="1800" b="1" dirty="0" smtClean="0"/>
              <a:t>	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303846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Суффиксы прилагательных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514350" indent="-514350" algn="ctr">
              <a:buAutoNum type="arabicPeriod"/>
            </a:pPr>
            <a:r>
              <a:rPr lang="ru-RU" sz="4400" b="1" dirty="0" err="1" smtClean="0">
                <a:solidFill>
                  <a:srgbClr val="C00000"/>
                </a:solidFill>
              </a:rPr>
              <a:t>чив</a:t>
            </a:r>
            <a:r>
              <a:rPr lang="ru-RU" sz="4400" b="1" dirty="0" smtClean="0">
                <a:solidFill>
                  <a:srgbClr val="C00000"/>
                </a:solidFill>
              </a:rPr>
              <a:t> – лив </a:t>
            </a:r>
            <a:r>
              <a:rPr lang="ru-RU" sz="4400" b="1" dirty="0">
                <a:solidFill>
                  <a:srgbClr val="C00000"/>
                </a:solidFill>
              </a:rPr>
              <a:t>–</a:t>
            </a:r>
            <a:r>
              <a:rPr lang="ru-RU" sz="4400" b="1" dirty="0" smtClean="0">
                <a:solidFill>
                  <a:srgbClr val="C00000"/>
                </a:solidFill>
              </a:rPr>
              <a:t> чат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Довер</a:t>
            </a:r>
            <a:r>
              <a:rPr lang="ru-RU" sz="3600" b="1" dirty="0" smtClean="0">
                <a:solidFill>
                  <a:srgbClr val="C00000"/>
                </a:solidFill>
              </a:rPr>
              <a:t>чив</a:t>
            </a:r>
            <a:r>
              <a:rPr lang="ru-RU" sz="3600" b="1" dirty="0" smtClean="0">
                <a:solidFill>
                  <a:srgbClr val="002060"/>
                </a:solidFill>
              </a:rPr>
              <a:t>ый, совест</a:t>
            </a:r>
            <a:r>
              <a:rPr lang="ru-RU" sz="3600" b="1" dirty="0" smtClean="0">
                <a:solidFill>
                  <a:srgbClr val="C00000"/>
                </a:solidFill>
              </a:rPr>
              <a:t>лив</a:t>
            </a:r>
            <a:r>
              <a:rPr lang="ru-RU" sz="3600" b="1" dirty="0" smtClean="0">
                <a:solidFill>
                  <a:srgbClr val="002060"/>
                </a:solidFill>
              </a:rPr>
              <a:t>ый, узор</a:t>
            </a:r>
            <a:r>
              <a:rPr lang="ru-RU" sz="3600" b="1" dirty="0" smtClean="0">
                <a:solidFill>
                  <a:srgbClr val="C00000"/>
                </a:solidFill>
              </a:rPr>
              <a:t>чат</a:t>
            </a:r>
            <a:r>
              <a:rPr lang="ru-RU" sz="3600" b="1" dirty="0" smtClean="0">
                <a:solidFill>
                  <a:srgbClr val="002060"/>
                </a:solidFill>
              </a:rPr>
              <a:t>ый</a:t>
            </a: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002060"/>
                </a:solidFill>
              </a:rPr>
              <a:t>Запомнить</a:t>
            </a:r>
            <a:r>
              <a:rPr lang="ru-RU" sz="3600" b="1" dirty="0" smtClean="0">
                <a:solidFill>
                  <a:srgbClr val="002060"/>
                </a:solidFill>
              </a:rPr>
              <a:t>: </a:t>
            </a:r>
            <a:r>
              <a:rPr lang="ru-RU" sz="3600" b="1" dirty="0" smtClean="0">
                <a:solidFill>
                  <a:srgbClr val="C00000"/>
                </a:solidFill>
              </a:rPr>
              <a:t>гуттаперч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lang="ru-RU" sz="3600" b="1" dirty="0" smtClean="0">
                <a:solidFill>
                  <a:srgbClr val="C00000"/>
                </a:solidFill>
              </a:rPr>
              <a:t>вый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56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Суффиксы прилагательных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</a:rPr>
              <a:t>2. ев – ив: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002060"/>
                </a:solidFill>
              </a:rPr>
              <a:t>Правило</a:t>
            </a:r>
            <a:r>
              <a:rPr lang="ru-RU" sz="3600" b="1" dirty="0" smtClean="0">
                <a:solidFill>
                  <a:srgbClr val="002060"/>
                </a:solidFill>
              </a:rPr>
              <a:t>: -ив-  </a:t>
            </a:r>
            <a:r>
              <a:rPr lang="ru-RU" sz="3600" b="1" dirty="0">
                <a:solidFill>
                  <a:srgbClr val="002060"/>
                </a:solidFill>
              </a:rPr>
              <a:t>под ударением,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-</a:t>
            </a:r>
            <a:r>
              <a:rPr lang="ru-RU" sz="3600" b="1" dirty="0">
                <a:solidFill>
                  <a:srgbClr val="002060"/>
                </a:solidFill>
              </a:rPr>
              <a:t>ев- 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в безударной позиции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 эмал</a:t>
            </a:r>
            <a:r>
              <a:rPr lang="ru-RU" sz="3600" b="1" dirty="0">
                <a:solidFill>
                  <a:srgbClr val="C00000"/>
                </a:solidFill>
              </a:rPr>
              <a:t>ев</a:t>
            </a:r>
            <a:r>
              <a:rPr lang="ru-RU" sz="3600" b="1" dirty="0">
                <a:solidFill>
                  <a:srgbClr val="002060"/>
                </a:solidFill>
              </a:rPr>
              <a:t>ый, дожд</a:t>
            </a:r>
            <a:r>
              <a:rPr lang="ru-RU" sz="3600" b="1" dirty="0">
                <a:solidFill>
                  <a:srgbClr val="C00000"/>
                </a:solidFill>
              </a:rPr>
              <a:t>ев</a:t>
            </a:r>
            <a:r>
              <a:rPr lang="ru-RU" sz="3600" b="1" dirty="0">
                <a:solidFill>
                  <a:srgbClr val="002060"/>
                </a:solidFill>
              </a:rPr>
              <a:t>ой, учт</a:t>
            </a:r>
            <a:r>
              <a:rPr lang="ru-RU" sz="3600" b="1" dirty="0">
                <a:solidFill>
                  <a:srgbClr val="C00000"/>
                </a:solidFill>
              </a:rPr>
              <a:t>ив</a:t>
            </a:r>
            <a:r>
              <a:rPr lang="ru-RU" sz="3600" b="1" dirty="0">
                <a:solidFill>
                  <a:srgbClr val="002060"/>
                </a:solidFill>
              </a:rPr>
              <a:t>ый</a:t>
            </a:r>
          </a:p>
          <a:p>
            <a:pPr marL="0" indent="0" algn="ctr">
              <a:buNone/>
            </a:pPr>
            <a:r>
              <a:rPr lang="ru-RU" sz="3600" b="1" u="sng" dirty="0">
                <a:solidFill>
                  <a:srgbClr val="002060"/>
                </a:solidFill>
              </a:rPr>
              <a:t>Запомнить</a:t>
            </a:r>
            <a:r>
              <a:rPr lang="ru-RU" sz="3600" b="1" dirty="0">
                <a:solidFill>
                  <a:srgbClr val="002060"/>
                </a:solidFill>
              </a:rPr>
              <a:t>: </a:t>
            </a:r>
            <a:r>
              <a:rPr lang="ru-RU" sz="3600" b="1" dirty="0">
                <a:solidFill>
                  <a:srgbClr val="C00000"/>
                </a:solidFill>
              </a:rPr>
              <a:t>милост</a:t>
            </a:r>
            <a:r>
              <a:rPr lang="ru-RU" sz="4000" b="1" dirty="0">
                <a:solidFill>
                  <a:srgbClr val="C00000"/>
                </a:solidFill>
              </a:rPr>
              <a:t>и</a:t>
            </a:r>
            <a:r>
              <a:rPr lang="ru-RU" sz="3600" b="1" dirty="0">
                <a:solidFill>
                  <a:srgbClr val="C00000"/>
                </a:solidFill>
              </a:rPr>
              <a:t>вый, юрод</a:t>
            </a:r>
            <a:r>
              <a:rPr lang="ru-RU" sz="4000" b="1" dirty="0">
                <a:solidFill>
                  <a:srgbClr val="C00000"/>
                </a:solidFill>
              </a:rPr>
              <a:t>и</a:t>
            </a:r>
            <a:r>
              <a:rPr lang="ru-RU" sz="3600" b="1" dirty="0">
                <a:solidFill>
                  <a:srgbClr val="C00000"/>
                </a:solidFill>
              </a:rPr>
              <a:t>вый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242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Суффиксы прилагательных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3. </a:t>
            </a:r>
            <a:r>
              <a:rPr lang="ru-RU" sz="4000" b="1" dirty="0" err="1" smtClean="0">
                <a:solidFill>
                  <a:srgbClr val="C00000"/>
                </a:solidFill>
              </a:rPr>
              <a:t>оньк</a:t>
            </a:r>
            <a:r>
              <a:rPr lang="ru-RU" sz="4000" b="1" dirty="0" smtClean="0">
                <a:solidFill>
                  <a:srgbClr val="C00000"/>
                </a:solidFill>
              </a:rPr>
              <a:t> – </a:t>
            </a:r>
            <a:r>
              <a:rPr lang="ru-RU" sz="4000" b="1" dirty="0" err="1" smtClean="0">
                <a:solidFill>
                  <a:srgbClr val="C00000"/>
                </a:solidFill>
              </a:rPr>
              <a:t>еньк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996951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002060"/>
                </a:solidFill>
              </a:rPr>
              <a:t>Правило</a:t>
            </a:r>
            <a:r>
              <a:rPr lang="ru-RU" sz="3600" b="1" dirty="0" smtClean="0">
                <a:solidFill>
                  <a:srgbClr val="002060"/>
                </a:solidFill>
              </a:rPr>
              <a:t>: -</a:t>
            </a:r>
            <a:r>
              <a:rPr lang="ru-RU" sz="3600" b="1" dirty="0" err="1" smtClean="0">
                <a:solidFill>
                  <a:srgbClr val="002060"/>
                </a:solidFill>
              </a:rPr>
              <a:t>оньк</a:t>
            </a:r>
            <a:r>
              <a:rPr lang="ru-RU" sz="3600" b="1" dirty="0" smtClean="0">
                <a:solidFill>
                  <a:srgbClr val="002060"/>
                </a:solidFill>
              </a:rPr>
              <a:t>- пишется после согласных г, к, х (сух</a:t>
            </a:r>
            <a:r>
              <a:rPr lang="ru-RU" sz="3600" b="1" dirty="0">
                <a:solidFill>
                  <a:srgbClr val="C00000"/>
                </a:solidFill>
              </a:rPr>
              <a:t>о</a:t>
            </a:r>
            <a:r>
              <a:rPr lang="ru-RU" sz="3600" b="1" dirty="0" smtClean="0">
                <a:solidFill>
                  <a:srgbClr val="C00000"/>
                </a:solidFill>
              </a:rPr>
              <a:t>ньк</a:t>
            </a:r>
            <a:r>
              <a:rPr lang="ru-RU" sz="3600" b="1" dirty="0" smtClean="0">
                <a:solidFill>
                  <a:srgbClr val="002060"/>
                </a:solidFill>
              </a:rPr>
              <a:t>ий);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</a:rPr>
              <a:t>в</a:t>
            </a:r>
            <a:r>
              <a:rPr lang="ru-RU" sz="3600" b="1" dirty="0" smtClean="0">
                <a:solidFill>
                  <a:srgbClr val="002060"/>
                </a:solidFill>
              </a:rPr>
              <a:t> остальных случаях – </a:t>
            </a:r>
            <a:r>
              <a:rPr lang="ru-RU" sz="3600" b="1" dirty="0" err="1" smtClean="0">
                <a:solidFill>
                  <a:srgbClr val="002060"/>
                </a:solidFill>
              </a:rPr>
              <a:t>еньк</a:t>
            </a:r>
            <a:r>
              <a:rPr lang="ru-RU" sz="3600" b="1" dirty="0" smtClean="0">
                <a:solidFill>
                  <a:srgbClr val="002060"/>
                </a:solidFill>
              </a:rPr>
              <a:t> (голуб</a:t>
            </a:r>
            <a:r>
              <a:rPr lang="ru-RU" sz="3600" b="1" dirty="0" smtClean="0">
                <a:solidFill>
                  <a:srgbClr val="C00000"/>
                </a:solidFill>
              </a:rPr>
              <a:t>еньк</a:t>
            </a:r>
            <a:r>
              <a:rPr lang="ru-RU" sz="3600" b="1" dirty="0" smtClean="0">
                <a:solidFill>
                  <a:srgbClr val="002060"/>
                </a:solidFill>
              </a:rPr>
              <a:t>ий, мал</a:t>
            </a:r>
            <a:r>
              <a:rPr lang="ru-RU" sz="3600" b="1" dirty="0" smtClean="0">
                <a:solidFill>
                  <a:srgbClr val="C00000"/>
                </a:solidFill>
              </a:rPr>
              <a:t>еньк</a:t>
            </a:r>
            <a:r>
              <a:rPr lang="ru-RU" sz="3600" b="1" dirty="0" smtClean="0">
                <a:solidFill>
                  <a:srgbClr val="002060"/>
                </a:solidFill>
              </a:rPr>
              <a:t>ий)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34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Внимание!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/>
              <a:t>Эма</a:t>
            </a:r>
            <a:r>
              <a:rPr lang="ru-RU" sz="3600" b="1" dirty="0" smtClean="0">
                <a:solidFill>
                  <a:srgbClr val="C00000"/>
                </a:solidFill>
              </a:rPr>
              <a:t>лев</a:t>
            </a:r>
            <a:r>
              <a:rPr lang="ru-RU" sz="3600" b="1" dirty="0" smtClean="0"/>
              <a:t>ый, мар</a:t>
            </a:r>
            <a:r>
              <a:rPr lang="ru-RU" sz="3600" b="1" dirty="0" smtClean="0">
                <a:solidFill>
                  <a:srgbClr val="C00000"/>
                </a:solidFill>
              </a:rPr>
              <a:t>лев</a:t>
            </a:r>
            <a:r>
              <a:rPr lang="ru-RU" sz="3600" b="1" dirty="0" smtClean="0"/>
              <a:t>ый, флане</a:t>
            </a:r>
            <a:r>
              <a:rPr lang="ru-RU" sz="3600" b="1" dirty="0" smtClean="0">
                <a:solidFill>
                  <a:srgbClr val="C00000"/>
                </a:solidFill>
              </a:rPr>
              <a:t>лев</a:t>
            </a:r>
            <a:r>
              <a:rPr lang="ru-RU" sz="3600" b="1" dirty="0" smtClean="0"/>
              <a:t>ый, </a:t>
            </a:r>
            <a:r>
              <a:rPr lang="ru-RU" sz="4800" b="1" dirty="0" smtClean="0"/>
              <a:t>но: </a:t>
            </a:r>
            <a:r>
              <a:rPr lang="ru-RU" sz="3600" b="1" dirty="0" smtClean="0"/>
              <a:t>            </a:t>
            </a:r>
          </a:p>
          <a:p>
            <a:pPr marL="0" indent="0" algn="ctr">
              <a:buNone/>
            </a:pPr>
            <a:r>
              <a:rPr lang="ru-RU" sz="3600" b="1" dirty="0" smtClean="0"/>
              <a:t>справед</a:t>
            </a:r>
            <a:r>
              <a:rPr lang="ru-RU" sz="3600" b="1" dirty="0" smtClean="0">
                <a:solidFill>
                  <a:srgbClr val="C00000"/>
                </a:solidFill>
              </a:rPr>
              <a:t>лив</a:t>
            </a:r>
            <a:r>
              <a:rPr lang="ru-RU" sz="3600" b="1" dirty="0" smtClean="0"/>
              <a:t>ый </a:t>
            </a:r>
          </a:p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Почему?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788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Суффиксы </a:t>
            </a:r>
            <a:r>
              <a:rPr lang="ru-RU" b="1" dirty="0" smtClean="0">
                <a:solidFill>
                  <a:srgbClr val="002060"/>
                </a:solidFill>
              </a:rPr>
              <a:t>существительных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11256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sz="4000" b="1" dirty="0" smtClean="0">
                <a:solidFill>
                  <a:srgbClr val="C00000"/>
                </a:solidFill>
              </a:rPr>
              <a:t> – </a:t>
            </a:r>
            <a:r>
              <a:rPr lang="ru-RU" sz="2800" b="1" dirty="0" smtClean="0">
                <a:solidFill>
                  <a:srgbClr val="C00000"/>
                </a:solidFill>
              </a:rPr>
              <a:t>от, ость, </a:t>
            </a:r>
            <a:r>
              <a:rPr lang="ru-RU" sz="2800" b="1" dirty="0" err="1" smtClean="0">
                <a:solidFill>
                  <a:srgbClr val="C00000"/>
                </a:solidFill>
              </a:rPr>
              <a:t>овн</a:t>
            </a:r>
            <a:r>
              <a:rPr lang="ru-RU" sz="2800" b="1" dirty="0" smtClean="0">
                <a:solidFill>
                  <a:srgbClr val="C00000"/>
                </a:solidFill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</a:rPr>
              <a:t>отн</a:t>
            </a:r>
            <a:r>
              <a:rPr lang="ru-RU" sz="2800" b="1" dirty="0" smtClean="0">
                <a:solidFill>
                  <a:srgbClr val="C00000"/>
                </a:solidFill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</a:rPr>
              <a:t>оньк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(слеп</a:t>
            </a:r>
            <a:r>
              <a:rPr lang="ru-RU" sz="2800" b="1" dirty="0" smtClean="0">
                <a:solidFill>
                  <a:srgbClr val="C00000"/>
                </a:solidFill>
              </a:rPr>
              <a:t>от</a:t>
            </a:r>
            <a:r>
              <a:rPr lang="ru-RU" sz="2800" b="1" dirty="0" smtClean="0">
                <a:solidFill>
                  <a:srgbClr val="002060"/>
                </a:solidFill>
              </a:rPr>
              <a:t>а, будущн</a:t>
            </a:r>
            <a:r>
              <a:rPr lang="ru-RU" sz="2800" b="1" dirty="0" smtClean="0">
                <a:solidFill>
                  <a:srgbClr val="C00000"/>
                </a:solidFill>
              </a:rPr>
              <a:t>ость</a:t>
            </a:r>
            <a:r>
              <a:rPr lang="ru-RU" sz="2800" b="1" dirty="0" smtClean="0">
                <a:solidFill>
                  <a:srgbClr val="002060"/>
                </a:solidFill>
              </a:rPr>
              <a:t>, болт</a:t>
            </a:r>
            <a:r>
              <a:rPr lang="ru-RU" sz="2800" b="1" dirty="0" smtClean="0">
                <a:solidFill>
                  <a:srgbClr val="C00000"/>
                </a:solidFill>
              </a:rPr>
              <a:t>овн</a:t>
            </a:r>
            <a:r>
              <a:rPr lang="ru-RU" sz="2800" b="1" dirty="0" smtClean="0">
                <a:solidFill>
                  <a:srgbClr val="002060"/>
                </a:solidFill>
              </a:rPr>
              <a:t>я, стук</a:t>
            </a:r>
            <a:r>
              <a:rPr lang="ru-RU" sz="2800" b="1" dirty="0" smtClean="0">
                <a:solidFill>
                  <a:srgbClr val="C00000"/>
                </a:solidFill>
              </a:rPr>
              <a:t>отн</a:t>
            </a:r>
            <a:r>
              <a:rPr lang="ru-RU" sz="2800" b="1" dirty="0" smtClean="0">
                <a:solidFill>
                  <a:srgbClr val="002060"/>
                </a:solidFill>
              </a:rPr>
              <a:t>я, ябл</a:t>
            </a:r>
            <a:r>
              <a:rPr lang="ru-RU" sz="2800" b="1" dirty="0" smtClean="0">
                <a:solidFill>
                  <a:srgbClr val="C00000"/>
                </a:solidFill>
              </a:rPr>
              <a:t>оньк</a:t>
            </a:r>
            <a:r>
              <a:rPr lang="ru-RU" sz="2800" b="1" dirty="0" smtClean="0">
                <a:solidFill>
                  <a:srgbClr val="002060"/>
                </a:solidFill>
              </a:rPr>
              <a:t>а)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sz="3600" b="1" dirty="0" smtClean="0">
                <a:solidFill>
                  <a:srgbClr val="C00000"/>
                </a:solidFill>
              </a:rPr>
              <a:t> – </a:t>
            </a:r>
            <a:r>
              <a:rPr lang="ru-RU" sz="2800" b="1" dirty="0" err="1" smtClean="0">
                <a:solidFill>
                  <a:srgbClr val="C00000"/>
                </a:solidFill>
              </a:rPr>
              <a:t>ет</a:t>
            </a:r>
            <a:r>
              <a:rPr lang="ru-RU" sz="2800" b="1" dirty="0" smtClean="0">
                <a:solidFill>
                  <a:srgbClr val="C00000"/>
                </a:solidFill>
              </a:rPr>
              <a:t>, есть, </a:t>
            </a:r>
            <a:r>
              <a:rPr lang="ru-RU" sz="2800" b="1" dirty="0" err="1" smtClean="0">
                <a:solidFill>
                  <a:srgbClr val="C00000"/>
                </a:solidFill>
              </a:rPr>
              <a:t>еств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(нищ</a:t>
            </a:r>
            <a:r>
              <a:rPr lang="ru-RU" sz="2800" b="1" dirty="0" smtClean="0">
                <a:solidFill>
                  <a:srgbClr val="C00000"/>
                </a:solidFill>
              </a:rPr>
              <a:t>ет</a:t>
            </a:r>
            <a:r>
              <a:rPr lang="ru-RU" sz="2800" b="1" dirty="0" smtClean="0">
                <a:solidFill>
                  <a:srgbClr val="002060"/>
                </a:solidFill>
              </a:rPr>
              <a:t>а, свеж</a:t>
            </a:r>
            <a:r>
              <a:rPr lang="ru-RU" sz="2800" b="1" dirty="0" smtClean="0">
                <a:solidFill>
                  <a:srgbClr val="C00000"/>
                </a:solidFill>
              </a:rPr>
              <a:t>есть</a:t>
            </a:r>
            <a:r>
              <a:rPr lang="ru-RU" sz="2800" b="1" dirty="0" smtClean="0">
                <a:solidFill>
                  <a:srgbClr val="002060"/>
                </a:solidFill>
              </a:rPr>
              <a:t>, излиш</a:t>
            </a:r>
            <a:r>
              <a:rPr lang="ru-RU" sz="2800" b="1" dirty="0" smtClean="0">
                <a:solidFill>
                  <a:srgbClr val="C00000"/>
                </a:solidFill>
              </a:rPr>
              <a:t>еств</a:t>
            </a:r>
            <a:r>
              <a:rPr lang="ru-RU" sz="2800" b="1" dirty="0" smtClean="0">
                <a:solidFill>
                  <a:srgbClr val="002060"/>
                </a:solidFill>
              </a:rPr>
              <a:t>о)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</a:t>
            </a:r>
            <a:r>
              <a:rPr lang="ru-RU" sz="3600" b="1" dirty="0" smtClean="0">
                <a:solidFill>
                  <a:srgbClr val="C00000"/>
                </a:solidFill>
              </a:rPr>
              <a:t> – </a:t>
            </a:r>
            <a:r>
              <a:rPr lang="ru-RU" sz="2800" b="1" dirty="0" smtClean="0">
                <a:solidFill>
                  <a:srgbClr val="C00000"/>
                </a:solidFill>
              </a:rPr>
              <a:t>ин, </a:t>
            </a:r>
            <a:r>
              <a:rPr lang="ru-RU" sz="2800" b="1" dirty="0" err="1" smtClean="0">
                <a:solidFill>
                  <a:srgbClr val="C00000"/>
                </a:solidFill>
              </a:rPr>
              <a:t>изн</a:t>
            </a:r>
            <a:r>
              <a:rPr lang="ru-RU" sz="2800" b="1" dirty="0" smtClean="0">
                <a:solidFill>
                  <a:srgbClr val="C00000"/>
                </a:solidFill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</a:rPr>
              <a:t>инств</a:t>
            </a:r>
            <a:endParaRPr lang="ru-RU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(толщ</a:t>
            </a:r>
            <a:r>
              <a:rPr lang="ru-RU" sz="2800" b="1" dirty="0" smtClean="0">
                <a:solidFill>
                  <a:srgbClr val="C00000"/>
                </a:solidFill>
              </a:rPr>
              <a:t>ин</a:t>
            </a:r>
            <a:r>
              <a:rPr lang="ru-RU" sz="2800" b="1" dirty="0" smtClean="0">
                <a:solidFill>
                  <a:srgbClr val="002060"/>
                </a:solidFill>
              </a:rPr>
              <a:t>а, желт</a:t>
            </a:r>
            <a:r>
              <a:rPr lang="ru-RU" sz="2800" b="1" dirty="0" smtClean="0">
                <a:solidFill>
                  <a:srgbClr val="C00000"/>
                </a:solidFill>
              </a:rPr>
              <a:t>изн</a:t>
            </a:r>
            <a:r>
              <a:rPr lang="ru-RU" sz="2800" b="1" dirty="0" smtClean="0">
                <a:solidFill>
                  <a:srgbClr val="002060"/>
                </a:solidFill>
              </a:rPr>
              <a:t>а, меньш</a:t>
            </a:r>
            <a:r>
              <a:rPr lang="ru-RU" sz="2800" b="1" dirty="0" smtClean="0">
                <a:solidFill>
                  <a:srgbClr val="C00000"/>
                </a:solidFill>
              </a:rPr>
              <a:t>инств</a:t>
            </a:r>
            <a:r>
              <a:rPr lang="ru-RU" sz="2800" b="1" dirty="0" smtClean="0">
                <a:solidFill>
                  <a:srgbClr val="002060"/>
                </a:solidFill>
              </a:rPr>
              <a:t>о)</a:t>
            </a:r>
          </a:p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002060"/>
                </a:solidFill>
              </a:rPr>
              <a:t>Запомнить:</a:t>
            </a:r>
            <a:r>
              <a:rPr lang="ru-RU" sz="2800" b="1" dirty="0" smtClean="0">
                <a:solidFill>
                  <a:srgbClr val="002060"/>
                </a:solidFill>
              </a:rPr>
              <a:t>  нищенство, первенство, кружево, курево, топливо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903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Суффиксы существительных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err="1">
                <a:solidFill>
                  <a:srgbClr val="C00000"/>
                </a:solidFill>
              </a:rPr>
              <a:t>е</a:t>
            </a:r>
            <a:r>
              <a:rPr lang="ru-RU" sz="4000" b="1" dirty="0" err="1" smtClean="0">
                <a:solidFill>
                  <a:srgbClr val="C00000"/>
                </a:solidFill>
              </a:rPr>
              <a:t>к</a:t>
            </a:r>
            <a:r>
              <a:rPr lang="ru-RU" sz="4000" b="1" dirty="0" smtClean="0">
                <a:solidFill>
                  <a:srgbClr val="C00000"/>
                </a:solidFill>
              </a:rPr>
              <a:t> – </a:t>
            </a:r>
            <a:r>
              <a:rPr lang="ru-RU" sz="4000" b="1" dirty="0" err="1" smtClean="0">
                <a:solidFill>
                  <a:srgbClr val="C00000"/>
                </a:solidFill>
              </a:rPr>
              <a:t>ик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43808" y="2139915"/>
            <a:ext cx="1152128" cy="2089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92080" y="2259205"/>
            <a:ext cx="1303364" cy="89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957" y="2436808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Горош</a:t>
            </a:r>
            <a:r>
              <a:rPr lang="ru-RU" sz="2400" b="1" dirty="0" smtClean="0">
                <a:solidFill>
                  <a:srgbClr val="C00000"/>
                </a:solidFill>
              </a:rPr>
              <a:t>ек</a:t>
            </a:r>
            <a:r>
              <a:rPr lang="ru-RU" sz="2400" b="1" dirty="0" smtClean="0"/>
              <a:t> – горошка (в </a:t>
            </a:r>
            <a:r>
              <a:rPr lang="ru-RU" sz="2400" b="1" dirty="0" err="1" smtClean="0"/>
              <a:t>род.пад</a:t>
            </a:r>
            <a:r>
              <a:rPr lang="ru-RU" sz="2400" b="1" dirty="0" smtClean="0"/>
              <a:t>. </a:t>
            </a:r>
            <a:r>
              <a:rPr lang="ru-RU" sz="2400" b="1" dirty="0"/>
              <a:t>г</a:t>
            </a:r>
            <a:r>
              <a:rPr lang="ru-RU" sz="2400" b="1" dirty="0" smtClean="0"/>
              <a:t>ласная выпадает)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2436808"/>
            <a:ext cx="4498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Карандаш</a:t>
            </a:r>
            <a:r>
              <a:rPr lang="ru-RU" sz="2400" b="1" dirty="0" smtClean="0">
                <a:solidFill>
                  <a:srgbClr val="C00000"/>
                </a:solidFill>
              </a:rPr>
              <a:t>ик</a:t>
            </a:r>
            <a:r>
              <a:rPr lang="ru-RU" sz="2400" b="1" dirty="0" smtClean="0"/>
              <a:t> – карандашика (в </a:t>
            </a:r>
            <a:r>
              <a:rPr lang="ru-RU" sz="2400" b="1" dirty="0" err="1" smtClean="0"/>
              <a:t>род.пад</a:t>
            </a:r>
            <a:r>
              <a:rPr lang="ru-RU" sz="2400" b="1" dirty="0" smtClean="0"/>
              <a:t>. Гласная сохраняется)</a:t>
            </a:r>
          </a:p>
          <a:p>
            <a:pPr algn="ctr"/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3652525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ец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– </a:t>
            </a:r>
            <a:r>
              <a:rPr lang="ru-RU" sz="4000" b="1" dirty="0" err="1" smtClean="0">
                <a:solidFill>
                  <a:srgbClr val="C00000"/>
                </a:solidFill>
              </a:rPr>
              <a:t>иц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902297" y="4374430"/>
            <a:ext cx="1035150" cy="256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824028" y="4413618"/>
            <a:ext cx="936104" cy="3063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4584091"/>
            <a:ext cx="41061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у</a:t>
            </a:r>
            <a:r>
              <a:rPr lang="ru-RU" sz="2400" b="1" dirty="0" smtClean="0"/>
              <a:t> существительных мужского и среднего рода с ударным окончанием О (полковод</a:t>
            </a:r>
            <a:r>
              <a:rPr lang="ru-RU" sz="2400" b="1" dirty="0" smtClean="0">
                <a:solidFill>
                  <a:srgbClr val="C00000"/>
                </a:solidFill>
              </a:rPr>
              <a:t>ец</a:t>
            </a:r>
            <a:r>
              <a:rPr lang="ru-RU" sz="2400" b="1" dirty="0" smtClean="0"/>
              <a:t>, письм</a:t>
            </a:r>
            <a:r>
              <a:rPr lang="ru-RU" sz="2400" b="1" dirty="0" smtClean="0">
                <a:solidFill>
                  <a:srgbClr val="C00000"/>
                </a:solidFill>
              </a:rPr>
              <a:t>ец</a:t>
            </a:r>
            <a:r>
              <a:rPr lang="ru-RU" sz="2400" b="1" dirty="0" smtClean="0"/>
              <a:t>о)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812588" y="4772973"/>
            <a:ext cx="4174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 </a:t>
            </a:r>
            <a:r>
              <a:rPr lang="ru-RU" sz="2400" b="1" dirty="0"/>
              <a:t>существительных </a:t>
            </a:r>
            <a:r>
              <a:rPr lang="ru-RU" sz="2400" b="1" dirty="0" smtClean="0"/>
              <a:t>женского и </a:t>
            </a:r>
            <a:r>
              <a:rPr lang="ru-RU" sz="2400" b="1" dirty="0"/>
              <a:t>среднего рода с ударным окончанием </a:t>
            </a:r>
            <a:r>
              <a:rPr lang="ru-RU" sz="2400" b="1" dirty="0" smtClean="0"/>
              <a:t>Е</a:t>
            </a:r>
          </a:p>
          <a:p>
            <a:pPr algn="ctr"/>
            <a:r>
              <a:rPr lang="ru-RU" sz="2400" b="1" dirty="0" smtClean="0"/>
              <a:t>(красав</a:t>
            </a:r>
            <a:r>
              <a:rPr lang="ru-RU" sz="2400" b="1" dirty="0" smtClean="0">
                <a:solidFill>
                  <a:srgbClr val="C00000"/>
                </a:solidFill>
              </a:rPr>
              <a:t>иц</a:t>
            </a:r>
            <a:r>
              <a:rPr lang="ru-RU" sz="2400" b="1" dirty="0" smtClean="0"/>
              <a:t>а, масл</a:t>
            </a:r>
            <a:r>
              <a:rPr lang="ru-RU" sz="2400" b="1" dirty="0" smtClean="0">
                <a:solidFill>
                  <a:srgbClr val="C00000"/>
                </a:solidFill>
              </a:rPr>
              <a:t>иц</a:t>
            </a:r>
            <a:r>
              <a:rPr lang="ru-RU" sz="2400" b="1" dirty="0" smtClean="0"/>
              <a:t>е)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61292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Суффиксы существительных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5"/>
            <a:ext cx="8435280" cy="273630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>
                <a:solidFill>
                  <a:srgbClr val="C00000"/>
                </a:solidFill>
              </a:rPr>
              <a:t>и</a:t>
            </a:r>
            <a:r>
              <a:rPr lang="ru-RU" b="1" dirty="0" err="1" smtClean="0">
                <a:solidFill>
                  <a:srgbClr val="C00000"/>
                </a:solidFill>
              </a:rPr>
              <a:t>чк</a:t>
            </a:r>
            <a:r>
              <a:rPr lang="ru-RU" b="1" dirty="0" smtClean="0">
                <a:solidFill>
                  <a:srgbClr val="C00000"/>
                </a:solidFill>
              </a:rPr>
              <a:t> - </a:t>
            </a:r>
            <a:r>
              <a:rPr lang="ru-RU" b="1" dirty="0" err="1" smtClean="0">
                <a:solidFill>
                  <a:srgbClr val="C00000"/>
                </a:solidFill>
              </a:rPr>
              <a:t>ечк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131840" y="2100787"/>
            <a:ext cx="1008112" cy="1486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52202" y="2123435"/>
            <a:ext cx="1008112" cy="1260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443080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у</a:t>
            </a:r>
            <a:r>
              <a:rPr lang="ru-RU" sz="2000" b="1" dirty="0" smtClean="0"/>
              <a:t> существительных женского рода с основой на –</a:t>
            </a:r>
            <a:r>
              <a:rPr lang="ru-RU" sz="2000" b="1" dirty="0" err="1" smtClean="0"/>
              <a:t>иц</a:t>
            </a:r>
            <a:r>
              <a:rPr lang="ru-RU" sz="2000" b="1" dirty="0" smtClean="0"/>
              <a:t> </a:t>
            </a:r>
          </a:p>
          <a:p>
            <a:pPr algn="ctr"/>
            <a:r>
              <a:rPr lang="ru-RU" sz="2000" b="1" dirty="0" smtClean="0"/>
              <a:t>(син</a:t>
            </a:r>
            <a:r>
              <a:rPr lang="ru-RU" sz="2000" b="1" dirty="0" smtClean="0">
                <a:solidFill>
                  <a:srgbClr val="C00000"/>
                </a:solidFill>
              </a:rPr>
              <a:t>ич</a:t>
            </a:r>
            <a:r>
              <a:rPr lang="ru-RU" sz="2000" b="1" dirty="0" smtClean="0"/>
              <a:t>ка - синица)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25997" y="2451198"/>
            <a:ext cx="545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у</a:t>
            </a:r>
            <a:r>
              <a:rPr lang="ru-RU" sz="2000" b="1" dirty="0" smtClean="0"/>
              <a:t> остальных сущ., и у сущ. на –</a:t>
            </a:r>
            <a:r>
              <a:rPr lang="ru-RU" sz="2000" b="1" dirty="0" err="1" smtClean="0"/>
              <a:t>мя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(утр</a:t>
            </a:r>
            <a:r>
              <a:rPr lang="ru-RU" sz="2000" b="1" dirty="0" smtClean="0">
                <a:solidFill>
                  <a:srgbClr val="C00000"/>
                </a:solidFill>
              </a:rPr>
              <a:t>еч</a:t>
            </a:r>
            <a:r>
              <a:rPr lang="ru-RU" sz="2000" b="1" dirty="0" smtClean="0"/>
              <a:t>ко – утро, врем</a:t>
            </a:r>
            <a:r>
              <a:rPr lang="ru-RU" sz="2000" b="1" dirty="0" smtClean="0">
                <a:solidFill>
                  <a:srgbClr val="C00000"/>
                </a:solidFill>
              </a:rPr>
              <a:t>еч</a:t>
            </a:r>
            <a:r>
              <a:rPr lang="ru-RU" sz="2000" b="1" dirty="0" smtClean="0"/>
              <a:t>ко - время)</a:t>
            </a:r>
          </a:p>
          <a:p>
            <a:pPr algn="ctr"/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59021" y="345874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и</a:t>
            </a:r>
            <a:r>
              <a:rPr lang="ru-RU" sz="3200" b="1" dirty="0" smtClean="0">
                <a:solidFill>
                  <a:srgbClr val="C00000"/>
                </a:solidFill>
              </a:rPr>
              <a:t>нк - </a:t>
            </a:r>
            <a:r>
              <a:rPr lang="ru-RU" sz="3200" b="1" dirty="0" err="1" smtClean="0">
                <a:solidFill>
                  <a:srgbClr val="C00000"/>
                </a:solidFill>
              </a:rPr>
              <a:t>енк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3227743" y="3939861"/>
            <a:ext cx="864096" cy="207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184291" y="4021928"/>
            <a:ext cx="743934" cy="207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294" y="4085854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у</a:t>
            </a:r>
            <a:r>
              <a:rPr lang="ru-RU" sz="2000" b="1" dirty="0" smtClean="0"/>
              <a:t> существительных женского рода на –ин</a:t>
            </a:r>
          </a:p>
          <a:p>
            <a:pPr algn="ctr"/>
            <a:r>
              <a:rPr lang="ru-RU" sz="2000" b="1" dirty="0" smtClean="0"/>
              <a:t>(снеж</a:t>
            </a:r>
            <a:r>
              <a:rPr lang="ru-RU" sz="2000" b="1" dirty="0" smtClean="0">
                <a:solidFill>
                  <a:srgbClr val="C00000"/>
                </a:solidFill>
              </a:rPr>
              <a:t>инк</a:t>
            </a:r>
            <a:r>
              <a:rPr lang="ru-RU" sz="2000" b="1" dirty="0" smtClean="0"/>
              <a:t>а, пуш</a:t>
            </a:r>
            <a:r>
              <a:rPr lang="ru-RU" sz="2000" b="1" dirty="0" smtClean="0">
                <a:solidFill>
                  <a:srgbClr val="C00000"/>
                </a:solidFill>
              </a:rPr>
              <a:t>инк</a:t>
            </a:r>
            <a:r>
              <a:rPr lang="ru-RU" sz="2000" b="1" dirty="0" smtClean="0"/>
              <a:t>а, миндал</a:t>
            </a:r>
            <a:r>
              <a:rPr lang="ru-RU" sz="2000" b="1" dirty="0" smtClean="0">
                <a:solidFill>
                  <a:srgbClr val="C00000"/>
                </a:solidFill>
              </a:rPr>
              <a:t>ин</a:t>
            </a:r>
            <a:r>
              <a:rPr lang="ru-RU" sz="2000" b="1" dirty="0" smtClean="0"/>
              <a:t>а) 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385438" y="4229241"/>
            <a:ext cx="4500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 существительных на –</a:t>
            </a:r>
            <a:r>
              <a:rPr lang="ru-RU" sz="2000" b="1" dirty="0" err="1" smtClean="0"/>
              <a:t>ня</a:t>
            </a:r>
            <a:r>
              <a:rPr lang="ru-RU" sz="2000" b="1" dirty="0" smtClean="0"/>
              <a:t> (пес</a:t>
            </a:r>
            <a:r>
              <a:rPr lang="ru-RU" sz="2000" b="1" dirty="0" smtClean="0">
                <a:solidFill>
                  <a:srgbClr val="C00000"/>
                </a:solidFill>
              </a:rPr>
              <a:t>ен</a:t>
            </a:r>
            <a:r>
              <a:rPr lang="ru-RU" sz="2000" b="1" dirty="0" smtClean="0"/>
              <a:t>ка – песня, </a:t>
            </a:r>
            <a:r>
              <a:rPr lang="ru-RU" sz="2000" b="1" dirty="0" err="1" smtClean="0"/>
              <a:t>черешенка</a:t>
            </a:r>
            <a:r>
              <a:rPr lang="ru-RU" sz="2000" b="1" dirty="0"/>
              <a:t> –</a:t>
            </a:r>
            <a:r>
              <a:rPr lang="ru-RU" sz="2000" b="1" dirty="0" smtClean="0"/>
              <a:t> черешня)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7544" y="558924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/>
              <a:t>Запомнить:</a:t>
            </a:r>
            <a:r>
              <a:rPr lang="ru-RU" sz="2000" b="1" dirty="0" smtClean="0"/>
              <a:t>   беженка, монашенка, неженка, нищенка, 			француженка, черкешенка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30056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цветочный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цветочный</Template>
  <TotalTime>131</TotalTime>
  <Words>693</Words>
  <Application>Microsoft Office PowerPoint</Application>
  <PresentationFormat>Экран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цветочный</vt:lpstr>
      <vt:lpstr>Готовимся к ЕГЭ</vt:lpstr>
      <vt:lpstr>Познакомимся с демоверсией</vt:lpstr>
      <vt:lpstr>Суффиксы прилагательных</vt:lpstr>
      <vt:lpstr>Суффиксы прилагательных </vt:lpstr>
      <vt:lpstr>Суффиксы прилагательных</vt:lpstr>
      <vt:lpstr>Внимание!</vt:lpstr>
      <vt:lpstr>Суффиксы существительных</vt:lpstr>
      <vt:lpstr>Суффиксы существительных</vt:lpstr>
      <vt:lpstr>Суффиксы существительных</vt:lpstr>
      <vt:lpstr>Суффиксы глаголов</vt:lpstr>
      <vt:lpstr>Суффиксы глаголов</vt:lpstr>
      <vt:lpstr>Суффиксы причастий</vt:lpstr>
      <vt:lpstr>Суффиксы причастий</vt:lpstr>
      <vt:lpstr>Суффиксы деепричастий</vt:lpstr>
      <vt:lpstr>Тест № 1</vt:lpstr>
      <vt:lpstr>Тест № 2</vt:lpstr>
      <vt:lpstr>Тест №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15</cp:revision>
  <dcterms:created xsi:type="dcterms:W3CDTF">2011-10-25T15:22:10Z</dcterms:created>
  <dcterms:modified xsi:type="dcterms:W3CDTF">2011-10-25T17:33:54Z</dcterms:modified>
</cp:coreProperties>
</file>