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4D2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E5AE09-7C88-4463-82A7-E15BE8699C24}" type="datetimeFigureOut">
              <a:rPr lang="ru-RU" smtClean="0"/>
              <a:pPr/>
              <a:t>24.02.2009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E21FDF-5E45-4E39-A6C7-C6414EB4380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E5AE09-7C88-4463-82A7-E15BE8699C24}" type="datetimeFigureOut">
              <a:rPr lang="ru-RU" smtClean="0"/>
              <a:pPr/>
              <a:t>24.02.2009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E21FDF-5E45-4E39-A6C7-C6414EB4380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42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3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E5AE09-7C88-4463-82A7-E15BE8699C24}" type="datetimeFigureOut">
              <a:rPr lang="ru-RU" smtClean="0"/>
              <a:pPr/>
              <a:t>24.02.2009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E21FDF-5E45-4E39-A6C7-C6414EB4380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E5AE09-7C88-4463-82A7-E15BE8699C24}" type="datetimeFigureOut">
              <a:rPr lang="ru-RU" smtClean="0"/>
              <a:pPr/>
              <a:t>24.02.2009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E21FDF-5E45-4E39-A6C7-C6414EB4380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1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E5AE09-7C88-4463-82A7-E15BE8699C24}" type="datetimeFigureOut">
              <a:rPr lang="ru-RU" smtClean="0"/>
              <a:pPr/>
              <a:t>24.02.2009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E21FDF-5E45-4E39-A6C7-C6414EB4380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E5AE09-7C88-4463-82A7-E15BE8699C24}" type="datetimeFigureOut">
              <a:rPr lang="ru-RU" smtClean="0"/>
              <a:pPr/>
              <a:t>24.02.2009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E21FDF-5E45-4E39-A6C7-C6414EB4380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E5AE09-7C88-4463-82A7-E15BE8699C24}" type="datetimeFigureOut">
              <a:rPr lang="ru-RU" smtClean="0"/>
              <a:pPr/>
              <a:t>24.02.2009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E21FDF-5E45-4E39-A6C7-C6414EB4380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E5AE09-7C88-4463-82A7-E15BE8699C24}" type="datetimeFigureOut">
              <a:rPr lang="ru-RU" smtClean="0"/>
              <a:pPr/>
              <a:t>24.02.2009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E21FDF-5E45-4E39-A6C7-C6414EB4380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E5AE09-7C88-4463-82A7-E15BE8699C24}" type="datetimeFigureOut">
              <a:rPr lang="ru-RU" smtClean="0"/>
              <a:pPr/>
              <a:t>24.02.2009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E21FDF-5E45-4E39-A6C7-C6414EB4380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3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E5AE09-7C88-4463-82A7-E15BE8699C24}" type="datetimeFigureOut">
              <a:rPr lang="ru-RU" smtClean="0"/>
              <a:pPr/>
              <a:t>24.02.2009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E21FDF-5E45-4E39-A6C7-C6414EB4380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E5AE09-7C88-4463-82A7-E15BE8699C24}" type="datetimeFigureOut">
              <a:rPr lang="ru-RU" smtClean="0"/>
              <a:pPr/>
              <a:t>24.02.2009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E21FDF-5E45-4E39-A6C7-C6414EB4380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6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2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4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168821" y="21104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4" y="1055079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7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8E5AE09-7C88-4463-82A7-E15BE8699C24}" type="datetimeFigureOut">
              <a:rPr lang="ru-RU" smtClean="0"/>
              <a:pPr/>
              <a:t>24.02.2009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2E21FDF-5E45-4E39-A6C7-C6414EB4380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84;&#1091;&#1079;&#1099;&#1082;&#1072;\Karunesh\2006_Global%20Village%20(2006)\01-karunesh-prayer_of_joy.mp3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84;&#1091;&#1079;&#1099;&#1082;&#1072;\Karunesh\2006_Global%20Village%20(2006)\07-karunesh-beyond_heaven_remix.mp3" TargetMode="Externa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/>
              <a:t>Назывные предложения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53" y="2643183"/>
            <a:ext cx="8215403" cy="335758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Урок  русского языка в 8 классе</a:t>
            </a:r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r>
              <a:rPr lang="ru-RU" dirty="0" smtClean="0"/>
              <a:t>Разработал: </a:t>
            </a:r>
          </a:p>
          <a:p>
            <a:pPr algn="r"/>
            <a:r>
              <a:rPr lang="ru-RU" dirty="0" smtClean="0"/>
              <a:t>учитель русского языка </a:t>
            </a:r>
          </a:p>
          <a:p>
            <a:pPr algn="r"/>
            <a:r>
              <a:rPr lang="ru-RU" dirty="0" smtClean="0"/>
              <a:t>и литературы МОУ «СОШ № 20»</a:t>
            </a:r>
          </a:p>
          <a:p>
            <a:pPr algn="r"/>
            <a:r>
              <a:rPr lang="ru-RU" dirty="0" smtClean="0"/>
              <a:t>Бессчастнова С.Н.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раски осени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14290"/>
            <a:ext cx="8572560" cy="6457950"/>
          </a:xfrm>
          <a:prstGeom prst="snip2DiagRect">
            <a:avLst>
              <a:gd name="adj1" fmla="val 461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785918" y="0"/>
            <a:ext cx="7215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 Black" pitchFamily="34" charset="0"/>
              </a:rPr>
              <a:t>к</a:t>
            </a:r>
            <a:endParaRPr lang="ru-RU" sz="32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85918" y="571480"/>
            <a:ext cx="5782352" cy="3970318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Осень. Сказочный чертог,</a:t>
            </a:r>
          </a:p>
          <a:p>
            <a:pPr algn="ctr"/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Весь открытый для обзора.</a:t>
            </a:r>
          </a:p>
          <a:p>
            <a:pPr algn="ctr"/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Просеки лесных дорог,</a:t>
            </a:r>
          </a:p>
          <a:p>
            <a:pPr algn="ctr"/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Заглядевшихся в озера.</a:t>
            </a:r>
          </a:p>
          <a:p>
            <a:pPr algn="ctr"/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Как на выставке картин:</a:t>
            </a:r>
          </a:p>
          <a:p>
            <a:pPr algn="ctr"/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Залы, залы, залы, залы</a:t>
            </a:r>
          </a:p>
          <a:p>
            <a:pPr algn="ctr"/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Вязов, ясеней, осин</a:t>
            </a:r>
          </a:p>
          <a:p>
            <a:pPr algn="ctr"/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В позолоте небывалой.</a:t>
            </a:r>
          </a:p>
          <a:p>
            <a:pPr algn="ctr"/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Б. Пастернак</a:t>
            </a:r>
            <a:endParaRPr lang="ru-RU" sz="28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riroda Severa  04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714744" y="142852"/>
            <a:ext cx="52685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Маленький городок.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Северный  городок.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Выцветшая луна.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Северная Двина.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Рябь темно – синих вод.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Музыка. Теплоход.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Девушка на холме.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Юноша на корме.</a:t>
            </a:r>
          </a:p>
          <a:p>
            <a:pPr algn="r"/>
            <a:r>
              <a:rPr lang="ru-RU" sz="3200" b="1" dirty="0" smtClean="0">
                <a:solidFill>
                  <a:srgbClr val="002060"/>
                </a:solidFill>
              </a:rPr>
              <a:t>К. Ваншенкин</a:t>
            </a: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bg1"/>
            </a:gs>
            <a:gs pos="13000">
              <a:srgbClr val="F8B049"/>
            </a:gs>
            <a:gs pos="21001">
              <a:schemeClr val="accent2">
                <a:lumMod val="60000"/>
                <a:lumOff val="40000"/>
              </a:schemeClr>
            </a:gs>
            <a:gs pos="63000">
              <a:srgbClr val="FEE7F2"/>
            </a:gs>
            <a:gs pos="67000">
              <a:srgbClr val="F952A0"/>
            </a:gs>
            <a:gs pos="69000">
              <a:schemeClr val="tx2">
                <a:lumMod val="40000"/>
                <a:lumOff val="60000"/>
              </a:schemeClr>
            </a:gs>
            <a:gs pos="23000">
              <a:schemeClr val="bg1">
                <a:alpha val="3000"/>
              </a:schemeClr>
            </a:gs>
            <a:gs pos="100000">
              <a:srgbClr val="F8B04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785794"/>
            <a:ext cx="7498080" cy="535785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Последний день июля месяца. Кругом – Россия – родной край. Ровной синевой залито все небо. Лишь одно облачко на нем не то плывет, не то тает. Безветрие, теплынь. Воздух – парное молоко.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  		Глубокий, но пологий овраг… По оврагу бежит ручей; на дне его мелкие камешки словно дрожат сквозь светлую рябь. Вдали – края земли и неба. Синеватая черта большой речки…  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                                                     (по И. Тургеневу.)</a:t>
            </a:r>
          </a:p>
          <a:p>
            <a:pPr algn="r">
              <a:buNone/>
            </a:pP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Литература: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Антология русской поэзии. В 2 т. Т.2 / Сост. М. Латышев. – М. ТЕРРА, 1997.</a:t>
            </a:r>
          </a:p>
          <a:p>
            <a:r>
              <a:rPr lang="ru-RU" dirty="0" smtClean="0"/>
              <a:t>Богданова Г.А. Уроки русского языка в 8 </a:t>
            </a:r>
            <a:r>
              <a:rPr lang="ru-RU" dirty="0" err="1" smtClean="0"/>
              <a:t>кл</a:t>
            </a:r>
            <a:r>
              <a:rPr lang="ru-RU" dirty="0" smtClean="0"/>
              <a:t>.: Кн. Для учителя. – 3 – е изд. – М.: Просвещение, 2000.</a:t>
            </a:r>
          </a:p>
          <a:p>
            <a:r>
              <a:rPr lang="ru-RU" dirty="0" smtClean="0"/>
              <a:t>Виртуальный наставник. Русский язык 7 – 11 класс.</a:t>
            </a:r>
          </a:p>
          <a:p>
            <a:r>
              <a:rPr lang="ru-RU" dirty="0" smtClean="0"/>
              <a:t>Русский язык: учеб. для 8 </a:t>
            </a:r>
            <a:r>
              <a:rPr lang="ru-RU" dirty="0" err="1" smtClean="0"/>
              <a:t>кл</a:t>
            </a:r>
            <a:r>
              <a:rPr lang="ru-RU" dirty="0" smtClean="0"/>
              <a:t>. / С.Г. </a:t>
            </a:r>
            <a:r>
              <a:rPr lang="ru-RU" dirty="0" err="1" smtClean="0"/>
              <a:t>Бархударов</a:t>
            </a:r>
            <a:r>
              <a:rPr lang="ru-RU" dirty="0" smtClean="0"/>
              <a:t> и др. – М.: Просвещение, 2008.</a:t>
            </a:r>
          </a:p>
          <a:p>
            <a:endParaRPr lang="ru-RU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Дать понятие назывного предложения, формирование умений: 1) находить назывные предложения; 2) определять роль назывных предложений в художественной литературе, в газетных и журнальных очерках, пользоваться </a:t>
            </a:r>
            <a:r>
              <a:rPr lang="ru-RU" dirty="0" smtClean="0"/>
              <a:t> описанием </a:t>
            </a:r>
            <a:r>
              <a:rPr lang="ru-RU" dirty="0" smtClean="0"/>
              <a:t>для обозначения места и времени; 3) выразительно читать назывные предложения.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Ход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285861"/>
            <a:ext cx="7790712" cy="521497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организация класса.</a:t>
            </a:r>
          </a:p>
          <a:p>
            <a:r>
              <a:rPr lang="ru-RU" dirty="0" smtClean="0"/>
              <a:t>Тест. </a:t>
            </a:r>
            <a:r>
              <a:rPr lang="ru-RU" sz="2800" dirty="0" smtClean="0"/>
              <a:t>Цель – проверка степени овладения умением различать виды односоставных предложений.</a:t>
            </a:r>
          </a:p>
          <a:p>
            <a:r>
              <a:rPr lang="ru-RU" dirty="0" smtClean="0"/>
              <a:t>Объяснение нового материала.</a:t>
            </a:r>
          </a:p>
          <a:p>
            <a:r>
              <a:rPr lang="ru-RU" dirty="0" smtClean="0"/>
              <a:t>Закрепление.</a:t>
            </a:r>
          </a:p>
          <a:p>
            <a:r>
              <a:rPr lang="ru-RU" dirty="0" smtClean="0"/>
              <a:t>Домашнее задание:       24, упр.247,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индивид. </a:t>
            </a:r>
            <a:r>
              <a:rPr lang="ru-RU" sz="2800" dirty="0" smtClean="0">
                <a:solidFill>
                  <a:srgbClr val="FF0000"/>
                </a:solidFill>
              </a:rPr>
              <a:t>найти в стихах, дневниковых записей поэтов, писателей    (А.Ахматова, М. Цветаева, Б. Пастернак) назывные предложения, определить их роль в тексте.</a:t>
            </a:r>
          </a:p>
          <a:p>
            <a:endParaRPr lang="ru-RU" dirty="0"/>
          </a:p>
        </p:txBody>
      </p:sp>
      <p:sp>
        <p:nvSpPr>
          <p:cNvPr id="4" name="Полилиния 3"/>
          <p:cNvSpPr/>
          <p:nvPr/>
        </p:nvSpPr>
        <p:spPr>
          <a:xfrm>
            <a:off x="5143504" y="4357694"/>
            <a:ext cx="214315" cy="314702"/>
          </a:xfrm>
          <a:custGeom>
            <a:avLst/>
            <a:gdLst>
              <a:gd name="connsiteX0" fmla="*/ 278786 w 278786"/>
              <a:gd name="connsiteY0" fmla="*/ 60570 h 560442"/>
              <a:gd name="connsiteX1" fmla="*/ 254402 w 278786"/>
              <a:gd name="connsiteY1" fmla="*/ 23994 h 560442"/>
              <a:gd name="connsiteX2" fmla="*/ 156866 w 278786"/>
              <a:gd name="connsiteY2" fmla="*/ 23994 h 560442"/>
              <a:gd name="connsiteX3" fmla="*/ 108098 w 278786"/>
              <a:gd name="connsiteY3" fmla="*/ 84954 h 560442"/>
              <a:gd name="connsiteX4" fmla="*/ 83714 w 278786"/>
              <a:gd name="connsiteY4" fmla="*/ 133722 h 560442"/>
              <a:gd name="connsiteX5" fmla="*/ 95906 w 278786"/>
              <a:gd name="connsiteY5" fmla="*/ 231258 h 560442"/>
              <a:gd name="connsiteX6" fmla="*/ 169058 w 278786"/>
              <a:gd name="connsiteY6" fmla="*/ 280026 h 560442"/>
              <a:gd name="connsiteX7" fmla="*/ 242210 w 278786"/>
              <a:gd name="connsiteY7" fmla="*/ 304410 h 560442"/>
              <a:gd name="connsiteX8" fmla="*/ 278786 w 278786"/>
              <a:gd name="connsiteY8" fmla="*/ 438522 h 560442"/>
              <a:gd name="connsiteX9" fmla="*/ 254402 w 278786"/>
              <a:gd name="connsiteY9" fmla="*/ 536058 h 560442"/>
              <a:gd name="connsiteX10" fmla="*/ 217826 w 278786"/>
              <a:gd name="connsiteY10" fmla="*/ 560442 h 560442"/>
              <a:gd name="connsiteX11" fmla="*/ 47138 w 278786"/>
              <a:gd name="connsiteY11" fmla="*/ 536058 h 560442"/>
              <a:gd name="connsiteX12" fmla="*/ 34946 w 278786"/>
              <a:gd name="connsiteY12" fmla="*/ 462906 h 560442"/>
              <a:gd name="connsiteX13" fmla="*/ 59330 w 278786"/>
              <a:gd name="connsiteY13" fmla="*/ 475098 h 560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8786" h="560442">
                <a:moveTo>
                  <a:pt x="278786" y="60570"/>
                </a:moveTo>
                <a:cubicBezTo>
                  <a:pt x="270658" y="48378"/>
                  <a:pt x="265844" y="33148"/>
                  <a:pt x="254402" y="23994"/>
                </a:cubicBezTo>
                <a:cubicBezTo>
                  <a:pt x="224410" y="0"/>
                  <a:pt x="188112" y="17745"/>
                  <a:pt x="156866" y="23994"/>
                </a:cubicBezTo>
                <a:cubicBezTo>
                  <a:pt x="127757" y="111322"/>
                  <a:pt x="169373" y="11424"/>
                  <a:pt x="108098" y="84954"/>
                </a:cubicBezTo>
                <a:cubicBezTo>
                  <a:pt x="96463" y="98916"/>
                  <a:pt x="91842" y="117466"/>
                  <a:pt x="83714" y="133722"/>
                </a:cubicBezTo>
                <a:cubicBezTo>
                  <a:pt x="87778" y="166234"/>
                  <a:pt x="79397" y="202956"/>
                  <a:pt x="95906" y="231258"/>
                </a:cubicBezTo>
                <a:cubicBezTo>
                  <a:pt x="110672" y="256572"/>
                  <a:pt x="141256" y="270759"/>
                  <a:pt x="169058" y="280026"/>
                </a:cubicBezTo>
                <a:lnTo>
                  <a:pt x="242210" y="304410"/>
                </a:lnTo>
                <a:cubicBezTo>
                  <a:pt x="273147" y="397221"/>
                  <a:pt x="261553" y="352358"/>
                  <a:pt x="278786" y="438522"/>
                </a:cubicBezTo>
                <a:cubicBezTo>
                  <a:pt x="270658" y="471034"/>
                  <a:pt x="269389" y="506083"/>
                  <a:pt x="254402" y="536058"/>
                </a:cubicBezTo>
                <a:cubicBezTo>
                  <a:pt x="247849" y="549164"/>
                  <a:pt x="232479" y="560442"/>
                  <a:pt x="217826" y="560442"/>
                </a:cubicBezTo>
                <a:cubicBezTo>
                  <a:pt x="160352" y="560442"/>
                  <a:pt x="104034" y="544186"/>
                  <a:pt x="47138" y="536058"/>
                </a:cubicBezTo>
                <a:cubicBezTo>
                  <a:pt x="36285" y="519779"/>
                  <a:pt x="0" y="486203"/>
                  <a:pt x="34946" y="462906"/>
                </a:cubicBezTo>
                <a:cubicBezTo>
                  <a:pt x="42507" y="457865"/>
                  <a:pt x="51202" y="471034"/>
                  <a:pt x="59330" y="475098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олилиния 4"/>
          <p:cNvSpPr/>
          <p:nvPr/>
        </p:nvSpPr>
        <p:spPr>
          <a:xfrm>
            <a:off x="5214942" y="4214818"/>
            <a:ext cx="273715" cy="285752"/>
          </a:xfrm>
          <a:custGeom>
            <a:avLst/>
            <a:gdLst>
              <a:gd name="connsiteX0" fmla="*/ 227986 w 227986"/>
              <a:gd name="connsiteY0" fmla="*/ 0 h 560832"/>
              <a:gd name="connsiteX1" fmla="*/ 118258 w 227986"/>
              <a:gd name="connsiteY1" fmla="*/ 36576 h 560832"/>
              <a:gd name="connsiteX2" fmla="*/ 69490 w 227986"/>
              <a:gd name="connsiteY2" fmla="*/ 85344 h 560832"/>
              <a:gd name="connsiteX3" fmla="*/ 57298 w 227986"/>
              <a:gd name="connsiteY3" fmla="*/ 121920 h 560832"/>
              <a:gd name="connsiteX4" fmla="*/ 20722 w 227986"/>
              <a:gd name="connsiteY4" fmla="*/ 170688 h 560832"/>
              <a:gd name="connsiteX5" fmla="*/ 32914 w 227986"/>
              <a:gd name="connsiteY5" fmla="*/ 268224 h 560832"/>
              <a:gd name="connsiteX6" fmla="*/ 130450 w 227986"/>
              <a:gd name="connsiteY6" fmla="*/ 353568 h 560832"/>
              <a:gd name="connsiteX7" fmla="*/ 167026 w 227986"/>
              <a:gd name="connsiteY7" fmla="*/ 365760 h 560832"/>
              <a:gd name="connsiteX8" fmla="*/ 203602 w 227986"/>
              <a:gd name="connsiteY8" fmla="*/ 390144 h 560832"/>
              <a:gd name="connsiteX9" fmla="*/ 215794 w 227986"/>
              <a:gd name="connsiteY9" fmla="*/ 475488 h 560832"/>
              <a:gd name="connsiteX10" fmla="*/ 154834 w 227986"/>
              <a:gd name="connsiteY10" fmla="*/ 548640 h 560832"/>
              <a:gd name="connsiteX11" fmla="*/ 118258 w 227986"/>
              <a:gd name="connsiteY11" fmla="*/ 560832 h 560832"/>
              <a:gd name="connsiteX12" fmla="*/ 57298 w 227986"/>
              <a:gd name="connsiteY12" fmla="*/ 499872 h 560832"/>
              <a:gd name="connsiteX13" fmla="*/ 8530 w 227986"/>
              <a:gd name="connsiteY13" fmla="*/ 402336 h 560832"/>
              <a:gd name="connsiteX14" fmla="*/ 57298 w 227986"/>
              <a:gd name="connsiteY14" fmla="*/ 463296 h 560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7986" h="560832">
                <a:moveTo>
                  <a:pt x="227986" y="0"/>
                </a:moveTo>
                <a:cubicBezTo>
                  <a:pt x="184085" y="8780"/>
                  <a:pt x="154969" y="9043"/>
                  <a:pt x="118258" y="36576"/>
                </a:cubicBezTo>
                <a:cubicBezTo>
                  <a:pt x="99866" y="50370"/>
                  <a:pt x="85746" y="69088"/>
                  <a:pt x="69490" y="85344"/>
                </a:cubicBezTo>
                <a:cubicBezTo>
                  <a:pt x="65426" y="97536"/>
                  <a:pt x="63674" y="110762"/>
                  <a:pt x="57298" y="121920"/>
                </a:cubicBezTo>
                <a:cubicBezTo>
                  <a:pt x="47216" y="139563"/>
                  <a:pt x="24063" y="150644"/>
                  <a:pt x="20722" y="170688"/>
                </a:cubicBezTo>
                <a:cubicBezTo>
                  <a:pt x="15335" y="203007"/>
                  <a:pt x="24293" y="236613"/>
                  <a:pt x="32914" y="268224"/>
                </a:cubicBezTo>
                <a:cubicBezTo>
                  <a:pt x="42871" y="304732"/>
                  <a:pt x="106472" y="345575"/>
                  <a:pt x="130450" y="353568"/>
                </a:cubicBezTo>
                <a:cubicBezTo>
                  <a:pt x="142642" y="357632"/>
                  <a:pt x="155531" y="360013"/>
                  <a:pt x="167026" y="365760"/>
                </a:cubicBezTo>
                <a:cubicBezTo>
                  <a:pt x="180132" y="372313"/>
                  <a:pt x="191410" y="382016"/>
                  <a:pt x="203602" y="390144"/>
                </a:cubicBezTo>
                <a:cubicBezTo>
                  <a:pt x="207666" y="418592"/>
                  <a:pt x="218396" y="446869"/>
                  <a:pt x="215794" y="475488"/>
                </a:cubicBezTo>
                <a:cubicBezTo>
                  <a:pt x="212392" y="512907"/>
                  <a:pt x="184333" y="533891"/>
                  <a:pt x="154834" y="548640"/>
                </a:cubicBezTo>
                <a:cubicBezTo>
                  <a:pt x="143339" y="554387"/>
                  <a:pt x="130450" y="556768"/>
                  <a:pt x="118258" y="560832"/>
                </a:cubicBezTo>
                <a:cubicBezTo>
                  <a:pt x="78779" y="534513"/>
                  <a:pt x="80521" y="542447"/>
                  <a:pt x="57298" y="499872"/>
                </a:cubicBezTo>
                <a:cubicBezTo>
                  <a:pt x="39892" y="467961"/>
                  <a:pt x="8530" y="402336"/>
                  <a:pt x="8530" y="402336"/>
                </a:cubicBezTo>
                <a:cubicBezTo>
                  <a:pt x="23113" y="475251"/>
                  <a:pt x="0" y="463296"/>
                  <a:pt x="57298" y="463296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0"/>
            <a:ext cx="3500463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Тест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500042"/>
            <a:ext cx="9001155" cy="6357958"/>
          </a:xfrm>
        </p:spPr>
        <p:txBody>
          <a:bodyPr>
            <a:normAutofit lnSpcReduction="10000"/>
          </a:bodyPr>
          <a:lstStyle/>
          <a:p>
            <a:pPr marL="596646" indent="-514350">
              <a:buNone/>
            </a:pPr>
            <a:r>
              <a:rPr lang="ru-RU" sz="19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 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Найдите определенно – личное предложение.</a:t>
            </a:r>
          </a:p>
          <a:p>
            <a:pPr marL="596646" indent="-51435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А.   С давно забытым упоеньем смотрю на милые черты. (Ф. Тютчев.)</a:t>
            </a:r>
          </a:p>
          <a:p>
            <a:pPr marL="596646" indent="-51435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Б.    Про победу Великого года  будут петь в самом дальнем краю. (Н. Тихонов.)</a:t>
            </a:r>
          </a:p>
          <a:p>
            <a:pPr marL="596646" indent="-51435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В.    На пригорке то сыро, то жарко. (А. Фет.)</a:t>
            </a:r>
          </a:p>
          <a:p>
            <a:pPr marL="596646" indent="-51435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Г.     Волка шапками не закидаешь. (Пословица.)</a:t>
            </a:r>
          </a:p>
          <a:p>
            <a:pPr marL="596646" indent="-51435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Д.   По ниве прохожу  я узкую межой, поросшей кашкою и цепкой лебедой. (А. Майков.)</a:t>
            </a:r>
          </a:p>
          <a:p>
            <a:pPr marL="596646" indent="-514350">
              <a:buNone/>
            </a:pP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Найдите неопределенно – личное  предложение.</a:t>
            </a:r>
          </a:p>
          <a:p>
            <a:pPr marL="596646" indent="-51435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А.   Уж красавицы весны колесница золотая мчится с горной вышины. (А. Майков.)</a:t>
            </a:r>
          </a:p>
          <a:p>
            <a:pPr marL="596646" indent="-51435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Б.    Ради розы терпят и шипы. (Пословица.)</a:t>
            </a:r>
          </a:p>
          <a:p>
            <a:pPr marL="596646" indent="-51435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В.   Нигде жилья не видно на просторе. (А.Фет.)</a:t>
            </a:r>
          </a:p>
          <a:p>
            <a:pPr marL="596646" indent="-51435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Г.    Со скрипом опустили трап. ( А Толстой.)</a:t>
            </a:r>
          </a:p>
          <a:p>
            <a:pPr marL="596646" indent="-51435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Д.  Еду – еду в чистом поле. (А. Пушкин.)</a:t>
            </a:r>
          </a:p>
          <a:p>
            <a:pPr marL="596646" indent="-514350">
              <a:buNone/>
            </a:pP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Найдите безличное предложение</a:t>
            </a:r>
          </a:p>
          <a:p>
            <a:pPr marL="596646" indent="-51435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А.  Ведут ко мне коня. ( А. Пушкин.)</a:t>
            </a:r>
          </a:p>
          <a:p>
            <a:pPr marL="596646" indent="-51435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Б.  Не спится, няня. (А. Пушкин.)</a:t>
            </a:r>
          </a:p>
          <a:p>
            <a:pPr marL="596646" indent="-51435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В.  Отворите мне темницу, дайте мне сиянье дня. (А. Пушкин.)</a:t>
            </a:r>
          </a:p>
          <a:p>
            <a:pPr marL="596646" indent="-51435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Г.  Люблю тебя, моя Россия, за ясный свет твоих очей. (С. Васильев.)</a:t>
            </a:r>
          </a:p>
          <a:p>
            <a:pPr marL="596646" indent="-51435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Д. Кому – то принесли от мастера ларец. (И. Крылов.)</a:t>
            </a:r>
          </a:p>
          <a:p>
            <a:pPr marL="596646" indent="-514350">
              <a:buNone/>
            </a:pPr>
            <a:endParaRPr lang="ru-RU" sz="2000" b="1" dirty="0" smtClean="0"/>
          </a:p>
          <a:p>
            <a:pPr>
              <a:buNone/>
            </a:pP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over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53000">
              <a:srgbClr val="FFFF00">
                <a:alpha val="69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52"/>
            <a:ext cx="8719406" cy="65722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Появление этого стихотворения вызвало неоднозначную реакцию читателей. Они восхищались, удивлялись тому, как можно без глаголов так изобразить красоту мира. Л. Толстой восторженно отмечал: « В нем нет ни одного  глагола. Каждое выражение – картина».</a:t>
            </a:r>
          </a:p>
          <a:p>
            <a:pPr algn="ctr">
              <a:buNone/>
            </a:pPr>
            <a:r>
              <a:rPr lang="ru-RU" sz="18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Шепот, робкое дыханье,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Трели соловья,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Серебро и колыханье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Сонного ручья.</a:t>
            </a:r>
          </a:p>
          <a:p>
            <a:pPr algn="ctr">
              <a:buNone/>
            </a:pPr>
            <a:r>
              <a:rPr lang="ru-RU" sz="18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Свет ночной, ночные тени, тени без конца,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Ряд волшебных изменений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Милого лица,</a:t>
            </a:r>
          </a:p>
          <a:p>
            <a:pPr algn="ctr">
              <a:buNone/>
            </a:pPr>
            <a:r>
              <a:rPr lang="ru-RU" sz="18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дымных тучках пурпур розы,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Отблеск янтаря, 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лобзания, и слезы,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И, заря, заря!...                        А.Фет</a:t>
            </a:r>
          </a:p>
          <a:p>
            <a:pPr algn="ctr">
              <a:buNone/>
            </a:pP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Запишите выделенные  предложения, подчеркните грамматические основы предложений. </a:t>
            </a:r>
          </a:p>
          <a:p>
            <a:pPr algn="ctr">
              <a:buNone/>
            </a:pP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01-karunesh-prayer_of_jo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-714412" y="314324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52763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3763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4763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5763"/>
                            </p:stCondLst>
                            <p:childTnLst>
                              <p:par>
                                <p:cTn id="2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6763"/>
                            </p:stCondLst>
                            <p:childTnLst>
                              <p:par>
                                <p:cTn id="2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7763"/>
                            </p:stCondLst>
                            <p:childTnLst>
                              <p:par>
                                <p:cTn id="3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8763"/>
                            </p:stCondLst>
                            <p:childTnLst>
                              <p:par>
                                <p:cTn id="3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9763"/>
                            </p:stCondLst>
                            <p:childTnLst>
                              <p:par>
                                <p:cTn id="3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60763"/>
                            </p:stCondLst>
                            <p:childTnLst>
                              <p:par>
                                <p:cTn id="4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61763"/>
                            </p:stCondLst>
                            <p:childTnLst>
                              <p:par>
                                <p:cTn id="4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5" showWhenStopped="0">
                <p:cTn id="5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85000">
              <a:schemeClr val="bg1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715436" cy="642942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4400" b="1" dirty="0" smtClean="0">
                <a:solidFill>
                  <a:schemeClr val="accent3">
                    <a:lumMod val="75000"/>
                  </a:schemeClr>
                </a:solidFill>
              </a:rPr>
              <a:t>Назывные предложения</a:t>
            </a:r>
            <a:r>
              <a:rPr lang="ru-RU" sz="4400" b="1" dirty="0" smtClean="0"/>
              <a:t> – это такие односоставные предложения, которые имеют один главный член – </a:t>
            </a:r>
            <a:r>
              <a:rPr lang="ru-RU" sz="4400" b="1" dirty="0" smtClean="0">
                <a:solidFill>
                  <a:schemeClr val="accent3">
                    <a:lumMod val="75000"/>
                  </a:schemeClr>
                </a:solidFill>
              </a:rPr>
              <a:t>подлежащее.</a:t>
            </a:r>
            <a:r>
              <a:rPr lang="ru-RU" sz="4400" b="1" dirty="0" smtClean="0"/>
              <a:t>  </a:t>
            </a: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</a:rPr>
              <a:t>Например: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Вот и утро.</a:t>
            </a:r>
          </a:p>
          <a:p>
            <a:pPr>
              <a:buNone/>
            </a:pPr>
            <a:r>
              <a:rPr lang="ru-RU" sz="3600" b="1" dirty="0" smtClean="0"/>
              <a:t>		</a:t>
            </a:r>
            <a:r>
              <a:rPr lang="ru-RU" sz="2600" b="1" dirty="0" smtClean="0"/>
              <a:t>Подлежащее может иметь при себе определение.  </a:t>
            </a:r>
          </a:p>
          <a:p>
            <a:pPr>
              <a:buNone/>
            </a:pP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</a:rPr>
              <a:t>Например: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Старый дом  с голубыми ставнями. (С.Есенин.) </a:t>
            </a:r>
          </a:p>
          <a:p>
            <a:pPr>
              <a:buNone/>
            </a:pPr>
            <a:r>
              <a:rPr lang="ru-RU" sz="2600" b="1" i="1" dirty="0" smtClean="0"/>
              <a:t>		</a:t>
            </a:r>
            <a:r>
              <a:rPr lang="ru-RU" sz="2600" b="1" dirty="0" smtClean="0"/>
              <a:t>В таком предложении не может быть дополнения и обстоятельства, потому что они должны относится  к сказуемому.</a:t>
            </a:r>
          </a:p>
          <a:p>
            <a:pPr>
              <a:buNone/>
            </a:pPr>
            <a:endParaRPr lang="ru-RU" sz="2600" b="1" dirty="0" smtClean="0"/>
          </a:p>
          <a:p>
            <a:pPr>
              <a:buNone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		Выразительная емкость этих предложений делает их незаменимым средством, когда надо лаконично, нем немногословно обрисовать картину, создать впечатление стремительного действия.</a:t>
            </a:r>
          </a:p>
          <a:p>
            <a:pPr>
              <a:buNone/>
            </a:pPr>
            <a:endParaRPr lang="ru-RU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None/>
            </a:pPr>
            <a:r>
              <a:rPr lang="ru-RU" b="1" dirty="0" smtClean="0"/>
              <a:t>	Чтение параграфа 24</a:t>
            </a:r>
          </a:p>
          <a:p>
            <a:endParaRPr lang="ru-RU" sz="4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Закрепление: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Упр. 242 </a:t>
            </a:r>
          </a:p>
          <a:p>
            <a:pPr>
              <a:buNone/>
            </a:pPr>
            <a:r>
              <a:rPr lang="ru-RU" dirty="0" smtClean="0"/>
              <a:t>	(</a:t>
            </a:r>
            <a:r>
              <a:rPr lang="ru-RU" i="1" dirty="0" smtClean="0"/>
              <a:t>1 вар.: </a:t>
            </a:r>
            <a:r>
              <a:rPr lang="ru-RU" dirty="0" smtClean="0"/>
              <a:t>1-3 </a:t>
            </a:r>
            <a:r>
              <a:rPr lang="ru-RU" dirty="0" err="1" smtClean="0"/>
              <a:t>предлож</a:t>
            </a:r>
            <a:r>
              <a:rPr lang="ru-RU" dirty="0" smtClean="0"/>
              <a:t>., </a:t>
            </a:r>
            <a:r>
              <a:rPr lang="ru-RU" i="1" dirty="0" smtClean="0"/>
              <a:t>2 вар. </a:t>
            </a:r>
            <a:r>
              <a:rPr lang="ru-RU" dirty="0" smtClean="0"/>
              <a:t>4- 6 </a:t>
            </a:r>
            <a:r>
              <a:rPr lang="ru-RU" dirty="0" err="1" smtClean="0"/>
              <a:t>предл</a:t>
            </a:r>
            <a:r>
              <a:rPr lang="ru-RU" dirty="0" smtClean="0"/>
              <a:t>.)</a:t>
            </a:r>
          </a:p>
          <a:p>
            <a:r>
              <a:rPr lang="ru-RU" dirty="0" smtClean="0"/>
              <a:t>Анализ текстов с точки зрения в них назывных предложений (выборочная запись текстов</a:t>
            </a:r>
            <a:r>
              <a:rPr lang="ru-RU" dirty="0" smtClean="0"/>
              <a:t>).</a:t>
            </a:r>
          </a:p>
          <a:p>
            <a:r>
              <a:rPr lang="ru-RU" dirty="0" smtClean="0"/>
              <a:t> Упр. 244; сочинение по вариантам (начало из упр. 243).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00000">
              <a:schemeClr val="bg1"/>
            </a:gs>
            <a:gs pos="13000">
              <a:srgbClr val="F8B049"/>
            </a:gs>
            <a:gs pos="21001">
              <a:schemeClr val="accent2">
                <a:lumMod val="60000"/>
                <a:lumOff val="40000"/>
              </a:schemeClr>
            </a:gs>
            <a:gs pos="63000">
              <a:srgbClr val="FEE7F2"/>
            </a:gs>
            <a:gs pos="67000">
              <a:srgbClr val="F952A0"/>
            </a:gs>
            <a:gs pos="69000">
              <a:schemeClr val="tx2">
                <a:lumMod val="40000"/>
                <a:lumOff val="60000"/>
              </a:schemeClr>
            </a:gs>
            <a:gs pos="82001">
              <a:schemeClr val="bg2"/>
            </a:gs>
            <a:gs pos="100000">
              <a:srgbClr val="F8B049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umpback Whale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28728" y="1071546"/>
            <a:ext cx="6400800" cy="4800600"/>
          </a:xfrm>
        </p:spPr>
      </p:pic>
      <p:sp>
        <p:nvSpPr>
          <p:cNvPr id="5" name="TextBox 4"/>
          <p:cNvSpPr txBox="1"/>
          <p:nvPr/>
        </p:nvSpPr>
        <p:spPr>
          <a:xfrm>
            <a:off x="285720" y="285728"/>
            <a:ext cx="80724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</a:rPr>
              <a:t>Вечер. Взморье. Вздохи ветра.</a:t>
            </a:r>
          </a:p>
          <a:p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</a:rPr>
              <a:t>	Величавый возглас волн.</a:t>
            </a:r>
          </a:p>
          <a:p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</a:rPr>
              <a:t>	Близко буря. В берег бьется</a:t>
            </a:r>
          </a:p>
          <a:p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</a:rPr>
              <a:t>	Чуждый чарам черный челн. </a:t>
            </a:r>
          </a:p>
          <a:p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           К. Бальмонт</a:t>
            </a:r>
            <a:endParaRPr lang="ru-RU" sz="36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728" y="6143644"/>
            <a:ext cx="3611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ЧАРЫ – волшебство, колдовство)</a:t>
            </a:r>
            <a:endParaRPr lang="ru-RU" b="1" dirty="0"/>
          </a:p>
        </p:txBody>
      </p:sp>
      <p:pic>
        <p:nvPicPr>
          <p:cNvPr id="7" name="07-karunesh-beyond_heaven_remix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3" showWhenStopped="0">
                <p:cTn id="3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00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039151.jpg"/>
          <p:cNvPicPr>
            <a:picLocks noChangeAspect="1"/>
          </p:cNvPicPr>
          <p:nvPr/>
        </p:nvPicPr>
        <p:blipFill>
          <a:blip r:embed="rId2">
            <a:lum/>
          </a:blip>
          <a:stretch>
            <a:fillRect/>
          </a:stretch>
        </p:blipFill>
        <p:spPr>
          <a:xfrm>
            <a:off x="285720" y="214290"/>
            <a:ext cx="6072230" cy="4554173"/>
          </a:xfrm>
          <a:prstGeom prst="ellipse">
            <a:avLst/>
          </a:prstGeom>
          <a:ln w="76200">
            <a:solidFill>
              <a:srgbClr val="00B050"/>
            </a:solidFill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8790844" cy="6715148"/>
          </a:xfrm>
        </p:spPr>
        <p:txBody>
          <a:bodyPr>
            <a:normAutofit fontScale="92500" lnSpcReduction="20000"/>
          </a:bodyPr>
          <a:lstStyle/>
          <a:p>
            <a:pPr algn="r">
              <a:buNone/>
            </a:pPr>
            <a:endParaRPr lang="ru-RU" b="1" dirty="0" smtClean="0"/>
          </a:p>
          <a:p>
            <a:pPr algn="r">
              <a:buNone/>
            </a:pPr>
            <a:endParaRPr lang="ru-RU" b="1" dirty="0" smtClean="0"/>
          </a:p>
          <a:p>
            <a:pPr algn="r">
              <a:buNone/>
            </a:pPr>
            <a:endParaRPr lang="ru-RU" b="1" dirty="0" smtClean="0"/>
          </a:p>
          <a:p>
            <a:pPr algn="r">
              <a:buNone/>
            </a:pPr>
            <a:endParaRPr lang="ru-RU" b="1" dirty="0" smtClean="0"/>
          </a:p>
          <a:p>
            <a:pPr algn="r">
              <a:buNone/>
            </a:pPr>
            <a:endParaRPr lang="ru-RU" b="1" dirty="0" smtClean="0"/>
          </a:p>
          <a:p>
            <a:pPr algn="r">
              <a:buNone/>
            </a:pPr>
            <a:endParaRPr lang="ru-RU" b="1" dirty="0" smtClean="0"/>
          </a:p>
          <a:p>
            <a:pPr algn="r">
              <a:buNone/>
            </a:pPr>
            <a:endParaRPr lang="ru-RU" b="1" dirty="0" smtClean="0"/>
          </a:p>
          <a:p>
            <a:pPr algn="r">
              <a:buNone/>
            </a:pPr>
            <a:endParaRPr lang="ru-RU" b="1" dirty="0" smtClean="0"/>
          </a:p>
          <a:p>
            <a:pPr algn="r">
              <a:buNone/>
            </a:pPr>
            <a:endParaRPr lang="ru-RU" b="1" dirty="0" smtClean="0"/>
          </a:p>
          <a:p>
            <a:pPr algn="r">
              <a:buNone/>
            </a:pPr>
            <a:endParaRPr lang="ru-RU" b="1" dirty="0" smtClean="0"/>
          </a:p>
          <a:p>
            <a:pPr algn="r"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Глушь да топь, коряги да пеньки.</a:t>
            </a:r>
          </a:p>
          <a:p>
            <a:pPr algn="r"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Старая березовая роща,</a:t>
            </a:r>
          </a:p>
          <a:p>
            <a:pPr algn="r"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Редкий лес на берегу реки. </a:t>
            </a:r>
          </a:p>
          <a:p>
            <a:pPr algn="r">
              <a:buNone/>
            </a:pPr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r"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Д.Кедрин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8A0045"/>
      </a:dk1>
      <a:lt1>
        <a:sysClr val="window" lastClr="BDD2A4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247</TotalTime>
  <Words>688</Words>
  <Application>Microsoft Office PowerPoint</Application>
  <PresentationFormat>Экран (4:3)</PresentationFormat>
  <Paragraphs>113</Paragraphs>
  <Slides>13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Назывные предложения</vt:lpstr>
      <vt:lpstr>Цель:</vt:lpstr>
      <vt:lpstr>Ход урока:</vt:lpstr>
      <vt:lpstr>Тест</vt:lpstr>
      <vt:lpstr>Слайд 5</vt:lpstr>
      <vt:lpstr>Слайд 6</vt:lpstr>
      <vt:lpstr>Закрепление:</vt:lpstr>
      <vt:lpstr>Слайд 8</vt:lpstr>
      <vt:lpstr>Слайд 9</vt:lpstr>
      <vt:lpstr>Слайд 10</vt:lpstr>
      <vt:lpstr>Слайд 11</vt:lpstr>
      <vt:lpstr>Слайд 12</vt:lpstr>
      <vt:lpstr>Литература: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Назывные предложения</dc:title>
  <dc:creator>бпа</dc:creator>
  <cp:lastModifiedBy>бпа</cp:lastModifiedBy>
  <cp:revision>38</cp:revision>
  <dcterms:created xsi:type="dcterms:W3CDTF">2008-12-01T07:10:02Z</dcterms:created>
  <dcterms:modified xsi:type="dcterms:W3CDTF">2009-02-24T08:03:39Z</dcterms:modified>
</cp:coreProperties>
</file>