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activeX/activeX4.xml" ContentType="application/vnd.ms-office.activeX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ms-office.activeX"/>
  <Override PartName="/ppt/activeX/activeX5.xml" ContentType="application/vnd.ms-office.activeX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activeX/activeX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63" r:id="rId12"/>
    <p:sldId id="264" r:id="rId13"/>
    <p:sldId id="271" r:id="rId14"/>
    <p:sldId id="265" r:id="rId15"/>
    <p:sldId id="266" r:id="rId16"/>
    <p:sldId id="267" r:id="rId17"/>
    <p:sldId id="272" r:id="rId18"/>
    <p:sldId id="268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8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26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vbaProject" Target="vbaProject.bin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BAAC0-8A66-43AD-9D8D-22C366A26EC1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C1497-BBB1-4E1F-9F91-EF781CBA39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1497-BBB1-4E1F-9F91-EF781CBA39B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1497-BBB1-4E1F-9F91-EF781CBA39B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E9B7-819D-4A7E-A512-3268DA30CE75}" type="datetime1">
              <a:rPr lang="ru-RU" smtClean="0"/>
              <a:t>22.05.2012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5412-E8EA-45A5-9E70-7F09348FD527}" type="datetime1">
              <a:rPr lang="ru-RU" smtClean="0"/>
              <a:t>22.05.2012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E1A6-629A-4D01-B54B-A64449280C53}" type="datetime1">
              <a:rPr lang="ru-RU" smtClean="0"/>
              <a:t>22.05.2012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98DE-41CF-4A42-82A0-ECAE66CDF992}" type="datetime1">
              <a:rPr lang="ru-RU" smtClean="0"/>
              <a:t>22.05.2012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AC5D-8CE2-481D-92D8-563148D58E79}" type="datetime1">
              <a:rPr lang="ru-RU" smtClean="0"/>
              <a:t>22.05.2012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27859-4D63-4C17-9CA1-FB5E00A1C9AA}" type="datetime1">
              <a:rPr lang="ru-RU" smtClean="0"/>
              <a:t>22.05.2012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1049-4B70-4F18-AB35-BA9A7E552501}" type="datetime1">
              <a:rPr lang="ru-RU" smtClean="0"/>
              <a:t>22.05.2012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463D-0812-4A06-A45D-B5B1B593E0D4}" type="datetime1">
              <a:rPr lang="ru-RU" smtClean="0"/>
              <a:t>22.05.2012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D959-3327-479E-AFEF-1BC9769E763D}" type="datetime1">
              <a:rPr lang="ru-RU" smtClean="0"/>
              <a:t>22.05.2012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4840-C185-4F33-829D-8065090DE855}" type="datetime1">
              <a:rPr lang="ru-RU" smtClean="0"/>
              <a:t>22.05.2012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6F33-A75F-41CB-956B-3794BAD53129}" type="datetime1">
              <a:rPr lang="ru-RU" smtClean="0"/>
              <a:t>22.05.2012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3471EE-A55D-4D3E-B32E-E44E808EF9DE}" type="datetime1">
              <a:rPr lang="ru-RU" smtClean="0"/>
              <a:t>22.05.2012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3.gif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24174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Умножение десятичных дробей на натуральное число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5680720" cy="93521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5 класс</a:t>
            </a:r>
            <a:endParaRPr lang="ru-RU" sz="3600" dirty="0"/>
          </a:p>
        </p:txBody>
      </p:sp>
      <p:pic>
        <p:nvPicPr>
          <p:cNvPr id="6" name="Рисунок 5" descr="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3016"/>
            <a:ext cx="2773530" cy="3284984"/>
          </a:xfrm>
          <a:prstGeom prst="rect">
            <a:avLst/>
          </a:prstGeom>
        </p:spPr>
      </p:pic>
      <p:pic>
        <p:nvPicPr>
          <p:cNvPr id="7" name="Рисунок 6" descr="faq_ch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150" y="3933056"/>
            <a:ext cx="2596849" cy="29249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9712" y="4941168"/>
            <a:ext cx="5521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Рахматулина Галина Николаевна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Учитель математики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МКОУ «</a:t>
            </a:r>
            <a:r>
              <a:rPr lang="ru-RU" b="1" dirty="0" err="1" smtClean="0">
                <a:solidFill>
                  <a:schemeClr val="bg1"/>
                </a:solidFill>
              </a:rPr>
              <a:t>Чемашинская</a:t>
            </a:r>
            <a:r>
              <a:rPr lang="ru-RU" b="1" dirty="0" smtClean="0">
                <a:solidFill>
                  <a:schemeClr val="bg1"/>
                </a:solidFill>
              </a:rPr>
              <a:t> СОШ – детский сад»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3168352" cy="12264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,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sz="5000" b="1" dirty="0" smtClean="0">
                <a:solidFill>
                  <a:srgbClr val="FF0000"/>
                </a:solidFill>
              </a:rPr>
              <a:t>4,55*10=45 5</a:t>
            </a:r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555776" y="4005064"/>
            <a:ext cx="5976663" cy="2663626"/>
          </a:xfrm>
          <a:prstGeom prst="cloudCallout">
            <a:avLst>
              <a:gd name="adj1" fmla="val -54065"/>
              <a:gd name="adj2" fmla="val -27295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Чтобы умножить десятичную дробь на 10,100,1000 и т.д.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95536" y="260648"/>
            <a:ext cx="8208912" cy="1944216"/>
          </a:xfrm>
          <a:prstGeom prst="cloudCallout">
            <a:avLst>
              <a:gd name="adj1" fmla="val 35670"/>
              <a:gd name="adj2" fmla="val 9781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	</a:t>
            </a:r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надо в этой дроби перенести запятую на столько цифр В ПРАВО, сколько нулей стоят в множителе после единицы</a:t>
            </a:r>
            <a:endParaRPr lang="ru-RU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8" name="Содержимое 9" descr="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08920"/>
            <a:ext cx="2267743" cy="2996952"/>
          </a:xfrm>
          <a:prstGeom prst="rect">
            <a:avLst/>
          </a:prstGeom>
        </p:spPr>
      </p:pic>
      <p:pic>
        <p:nvPicPr>
          <p:cNvPr id="9" name="Содержимое 9" descr="faq_ch1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2996952"/>
            <a:ext cx="2483768" cy="2636912"/>
          </a:xfrm>
          <a:prstGeom prst="rect">
            <a:avLst/>
          </a:prstGeom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1065 L 0.35434 0.005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47,3		10,08		8,05		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     6        *       34          *   130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0,5		0,25		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150        *        100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</a:t>
            </a:r>
            <a:r>
              <a:rPr lang="en-US" dirty="0" smtClean="0"/>
              <a:t>max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55576" y="3068960"/>
            <a:ext cx="93610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23728" y="3068960"/>
            <a:ext cx="12241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95736" y="3068960"/>
            <a:ext cx="108012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95936" y="3068960"/>
            <a:ext cx="122413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55576" y="5085184"/>
            <a:ext cx="10081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267744" y="5085184"/>
            <a:ext cx="1152128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395536" y="260648"/>
            <a:ext cx="8208912" cy="1296144"/>
          </a:xfrm>
          <a:prstGeom prst="cloudCallout">
            <a:avLst>
              <a:gd name="adj1" fmla="val 31215"/>
              <a:gd name="adj2" fmla="val 12760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	</a:t>
            </a:r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Давайте закрепим изученный материал.</a:t>
            </a:r>
            <a:endParaRPr lang="ru-RU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2" name="Содержимое 9" descr="faq_ch12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44208" y="2636912"/>
            <a:ext cx="2699792" cy="2996952"/>
          </a:xfrm>
          <a:prstGeom prst="rect">
            <a:avLst/>
          </a:prstGeom>
        </p:spPr>
      </p:pic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ontrols>
      <p:control spid="21506" name="TextBox1" r:id="rId2" imgW="990720" imgH="457200"/>
      <p:control spid="21507" name="TextBox2" r:id="rId3" imgW="1152360" imgH="457200"/>
      <p:control spid="21508" name="TextBox3" r:id="rId4" imgW="1295280" imgH="457200"/>
      <p:control spid="21509" name="TextBox4" r:id="rId5" imgW="914400" imgH="457200"/>
      <p:control spid="21510" name="TextBox5" r:id="rId6" imgW="990720" imgH="457200"/>
      <p:control spid="21511" name="TextBox6" r:id="rId7" imgW="990720" imgH="457200"/>
      <p:control spid="21512" name="CommandButton1" r:id="rId8" imgW="1123920" imgH="36180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 txBox="1">
            <a:spLocks noChangeArrowheads="1"/>
          </p:cNvSpPr>
          <p:nvPr/>
        </p:nvSpPr>
        <p:spPr bwMode="auto">
          <a:xfrm>
            <a:off x="395536" y="260648"/>
            <a:ext cx="8229600" cy="1282154"/>
          </a:xfrm>
          <a:prstGeom prst="cloudCallout">
            <a:avLst>
              <a:gd name="adj1" fmla="val 34331"/>
              <a:gd name="adj2" fmla="val 2461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  <a:ea typeface="+mj-ea"/>
                <a:cs typeface="+mj-cs"/>
              </a:rPr>
              <a:t>А теперь, давайте проверим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2636912"/>
            <a:ext cx="5184576" cy="9144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C00000"/>
                </a:solidFill>
              </a:rPr>
              <a:t>8,75+8,75+8,75+8,75=35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411760" y="4005064"/>
            <a:ext cx="5472608" cy="9144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C00000"/>
                </a:solidFill>
              </a:rPr>
              <a:t>2,3+2,3+2,3+2,3+2,3=11,5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80928"/>
            <a:ext cx="2304256" cy="354367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8,75*4=</a:t>
            </a:r>
          </a:p>
          <a:p>
            <a:endParaRPr lang="ru-RU" sz="3600" dirty="0" smtClean="0"/>
          </a:p>
          <a:p>
            <a:r>
              <a:rPr lang="ru-RU" sz="3600" dirty="0" smtClean="0"/>
              <a:t> 2,3*5=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1628800"/>
            <a:ext cx="76754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Представьте произведение в виде суммы и найдите </a:t>
            </a:r>
          </a:p>
          <a:p>
            <a:r>
              <a:rPr lang="ru-RU" sz="2400" dirty="0" smtClean="0"/>
              <a:t>его значение:</a:t>
            </a:r>
          </a:p>
          <a:p>
            <a:endParaRPr lang="ru-RU" dirty="0"/>
          </a:p>
        </p:txBody>
      </p:sp>
      <p:pic>
        <p:nvPicPr>
          <p:cNvPr id="10" name="Содержимое 9" descr="faq_ch1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4221088"/>
            <a:ext cx="2483768" cy="2636912"/>
          </a:xfrm>
          <a:prstGeom prst="rect">
            <a:avLst/>
          </a:prstGeom>
        </p:spPr>
      </p:pic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2808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18,04+18,04+18,04+18,04+18,04+18,04=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3,69+3,69+3,69+3,69+3,69=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770784" y="4797152"/>
            <a:ext cx="6373216" cy="1844824"/>
          </a:xfrm>
          <a:prstGeom prst="cloudCallout">
            <a:avLst>
              <a:gd name="adj1" fmla="val -59648"/>
              <a:gd name="adj2" fmla="val -3047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ru-RU" sz="2000" b="1" i="1" dirty="0" smtClean="0">
                <a:latin typeface="Georgia" pitchFamily="18" charset="0"/>
              </a:rPr>
              <a:t>А теперь наоборот, представьте сумму в виде произведения и выполните умножение</a:t>
            </a:r>
            <a:endParaRPr lang="ru-RU" sz="2000" b="1" i="1" dirty="0">
              <a:latin typeface="Georgia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39552" y="1340768"/>
            <a:ext cx="5184576" cy="9144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18,04*6=108,24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140968"/>
            <a:ext cx="5184576" cy="9144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3,69*5=18,45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8" name="Содержимое 9" descr="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61048"/>
            <a:ext cx="2267743" cy="2996952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/>
          <a:lstStyle/>
          <a:p>
            <a:r>
              <a:rPr lang="ru-RU" dirty="0" smtClean="0"/>
              <a:t>Найдите значение буквенного выражения </a:t>
            </a:r>
            <a:r>
              <a:rPr lang="en-US" dirty="0" smtClean="0"/>
              <a:t>a</a:t>
            </a:r>
            <a:r>
              <a:rPr lang="ru-RU" dirty="0" smtClean="0"/>
              <a:t>*100+b*10  при значениях букв, указанных</a:t>
            </a:r>
          </a:p>
          <a:p>
            <a:pPr>
              <a:buNone/>
            </a:pPr>
            <a:r>
              <a:rPr lang="ru-RU" dirty="0" smtClean="0"/>
              <a:t>в таблице.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924944"/>
          <a:ext cx="8039005" cy="23762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18260"/>
                <a:gridCol w="1344149"/>
                <a:gridCol w="1344149"/>
                <a:gridCol w="1344149"/>
                <a:gridCol w="1344149"/>
                <a:gridCol w="1344149"/>
              </a:tblGrid>
              <a:tr h="792088"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а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3,657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en-US" sz="2800" dirty="0"/>
                        <a:t>0</a:t>
                      </a:r>
                      <a:r>
                        <a:rPr lang="ru-RU" sz="2800" dirty="0"/>
                        <a:t>, </a:t>
                      </a:r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4</a:t>
                      </a:r>
                      <a:r>
                        <a:rPr lang="en-US" sz="2800" dirty="0"/>
                        <a:t>6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0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0,6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7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en-US" sz="3200"/>
                        <a:t>b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23,58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7,374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0,3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/>
                        <a:t>0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/>
                        <a:t>8</a:t>
                      </a:r>
                      <a:endParaRPr lang="ru-RU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r>
                        <a:rPr lang="ru-RU" sz="3200" dirty="0" smtClean="0"/>
                        <a:t>Ответ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714500" algn="l"/>
                        </a:tabLst>
                      </a:pP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 txBox="1">
            <a:spLocks noChangeArrowheads="1"/>
          </p:cNvSpPr>
          <p:nvPr/>
        </p:nvSpPr>
        <p:spPr bwMode="auto">
          <a:xfrm>
            <a:off x="1691680" y="2996952"/>
            <a:ext cx="6336704" cy="1282154"/>
          </a:xfrm>
          <a:prstGeom prst="cloudCallout">
            <a:avLst>
              <a:gd name="adj1" fmla="val 37869"/>
              <a:gd name="adj2" fmla="val 6271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	</a:t>
            </a:r>
            <a:r>
              <a:rPr lang="ru-RU" sz="3700" b="1" i="1" dirty="0" smtClean="0">
                <a:solidFill>
                  <a:schemeClr val="bg1"/>
                </a:solidFill>
                <a:latin typeface="Georgia" pitchFamily="18" charset="0"/>
                <a:ea typeface="+mj-ea"/>
                <a:cs typeface="+mj-cs"/>
              </a:rPr>
              <a:t>А</a:t>
            </a:r>
            <a:r>
              <a:rPr kumimoji="0" lang="ru-RU" sz="3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что делать</a:t>
            </a:r>
            <a:r>
              <a:rPr kumimoji="0" lang="ru-RU" sz="37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если </a:t>
            </a:r>
            <a:r>
              <a:rPr lang="ru-RU" sz="3700" b="1" i="1" dirty="0" smtClean="0">
                <a:solidFill>
                  <a:schemeClr val="bg1"/>
                </a:solidFill>
                <a:latin typeface="Georgia" pitchFamily="18" charset="0"/>
                <a:ea typeface="+mj-ea"/>
                <a:cs typeface="+mj-cs"/>
              </a:rPr>
              <a:t>цифр не хватает?</a:t>
            </a:r>
            <a:endParaRPr kumimoji="0" lang="ru-RU" sz="37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99592" y="1700808"/>
            <a:ext cx="7200800" cy="1152128"/>
          </a:xfrm>
          <a:prstGeom prst="cloudCallout">
            <a:avLst>
              <a:gd name="adj1" fmla="val -46347"/>
              <a:gd name="adj2" fmla="val 14393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r>
              <a:rPr lang="ru-RU" sz="2000" b="1" i="1" dirty="0" smtClean="0">
                <a:latin typeface="Georgia" pitchFamily="18" charset="0"/>
              </a:rPr>
              <a:t>Как умножаются десятичные дроби на натуральное число?</a:t>
            </a:r>
            <a:endParaRPr lang="ru-RU" sz="2000" b="1" i="1" dirty="0">
              <a:latin typeface="Georgia" pitchFamily="18" charset="0"/>
            </a:endParaRPr>
          </a:p>
        </p:txBody>
      </p:sp>
      <p:sp>
        <p:nvSpPr>
          <p:cNvPr id="8" name="AutoShape 3"/>
          <p:cNvSpPr txBox="1">
            <a:spLocks noChangeArrowheads="1"/>
          </p:cNvSpPr>
          <p:nvPr/>
        </p:nvSpPr>
        <p:spPr bwMode="auto">
          <a:xfrm>
            <a:off x="609600" y="427038"/>
            <a:ext cx="8229600" cy="1282154"/>
          </a:xfrm>
          <a:prstGeom prst="cloudCallout">
            <a:avLst>
              <a:gd name="adj1" fmla="val 31738"/>
              <a:gd name="adj2" fmla="val 23659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	</a:t>
            </a:r>
            <a:r>
              <a:rPr kumimoji="0" lang="ru-RU" sz="3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Что нового вы узнали на уроке?</a:t>
            </a:r>
            <a:endParaRPr kumimoji="0" lang="ru-RU" sz="37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" name="Содержимое 9" descr="faq_ch1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88224" y="3861048"/>
            <a:ext cx="2555776" cy="2996953"/>
          </a:xfrm>
          <a:prstGeom prst="rect">
            <a:avLst/>
          </a:prstGeom>
        </p:spPr>
      </p:pic>
      <p:pic>
        <p:nvPicPr>
          <p:cNvPr id="11" name="Содержимое 9" descr="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17032"/>
            <a:ext cx="2627784" cy="3140968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971600" y="332656"/>
            <a:ext cx="7200800" cy="1512168"/>
          </a:xfrm>
          <a:prstGeom prst="cloudCallout">
            <a:avLst>
              <a:gd name="adj1" fmla="val -24124"/>
              <a:gd name="adj2" fmla="val 13385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r>
              <a:rPr lang="ru-RU" sz="2800" b="1" i="1" dirty="0" smtClean="0">
                <a:latin typeface="Georgia" pitchFamily="18" charset="0"/>
              </a:rPr>
              <a:t>А теперь, запишите домашнее задание.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2348880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Параграф 34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 1303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 1307</a:t>
            </a:r>
          </a:p>
        </p:txBody>
      </p:sp>
      <p:pic>
        <p:nvPicPr>
          <p:cNvPr id="8" name="Содержимое 9" descr="2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68563"/>
            <a:ext cx="3515991" cy="4389437"/>
          </a:xfrm>
          <a:prstGeom prst="rect">
            <a:avLst/>
          </a:prstGeom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смаил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060848"/>
            <a:ext cx="1872208" cy="15121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AutoShape 3"/>
          <p:cNvSpPr txBox="1">
            <a:spLocks noChangeArrowheads="1"/>
          </p:cNvSpPr>
          <p:nvPr/>
        </p:nvSpPr>
        <p:spPr bwMode="auto">
          <a:xfrm>
            <a:off x="609600" y="427038"/>
            <a:ext cx="8229600" cy="985738"/>
          </a:xfrm>
          <a:prstGeom prst="cloudCallout">
            <a:avLst>
              <a:gd name="adj1" fmla="val 41368"/>
              <a:gd name="adj2" fmla="val 1811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rmAutofit fontScale="5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	</a:t>
            </a:r>
            <a:r>
              <a:rPr kumimoji="0" lang="ru-RU" sz="3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Ребята оцените свои знания и урок</a:t>
            </a:r>
            <a:endParaRPr kumimoji="0" lang="ru-RU" sz="37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3528" y="4653136"/>
            <a:ext cx="2771800" cy="1512168"/>
          </a:xfrm>
          <a:prstGeom prst="cloudCallout">
            <a:avLst>
              <a:gd name="adj1" fmla="val 6622"/>
              <a:gd name="adj2" fmla="val -11071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r>
              <a:rPr lang="ru-RU" sz="2400" b="1" i="1" dirty="0" smtClean="0">
                <a:latin typeface="Georgia" pitchFamily="18" charset="0"/>
              </a:rPr>
              <a:t>Я все усвоил!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716016" y="5157192"/>
            <a:ext cx="2771800" cy="1512168"/>
          </a:xfrm>
          <a:prstGeom prst="cloudCallout">
            <a:avLst>
              <a:gd name="adj1" fmla="val 23814"/>
              <a:gd name="adj2" fmla="val -13456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just"/>
            <a:r>
              <a:rPr lang="ru-RU" sz="2400" b="1" i="1" dirty="0" smtClean="0">
                <a:latin typeface="Georgia" pitchFamily="18" charset="0"/>
              </a:rPr>
              <a:t>Я ничего не понял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11" name="AutoShape 3"/>
          <p:cNvSpPr txBox="1">
            <a:spLocks noChangeArrowheads="1"/>
          </p:cNvSpPr>
          <p:nvPr/>
        </p:nvSpPr>
        <p:spPr bwMode="auto">
          <a:xfrm>
            <a:off x="3491880" y="4077072"/>
            <a:ext cx="2304256" cy="1368152"/>
          </a:xfrm>
          <a:prstGeom prst="cloudCallout">
            <a:avLst>
              <a:gd name="adj1" fmla="val -11038"/>
              <a:gd name="adj2" fmla="val -8042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rmAutofit fontScale="4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	</a:t>
            </a:r>
            <a:r>
              <a:rPr kumimoji="0" lang="ru-RU" sz="4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я понял ноне все</a:t>
            </a:r>
            <a:endParaRPr kumimoji="0" lang="ru-RU" sz="46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2" name="Содержимое 9" descr="faq_ch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068960"/>
            <a:ext cx="2555776" cy="2780929"/>
          </a:xfrm>
          <a:prstGeom prst="rect">
            <a:avLst/>
          </a:prstGeom>
        </p:spPr>
      </p:pic>
      <p:pic>
        <p:nvPicPr>
          <p:cNvPr id="14" name="Содержимое 13" descr="смаил3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115616" y="2193654"/>
            <a:ext cx="1872208" cy="1523377"/>
          </a:xfrm>
        </p:spPr>
      </p:pic>
      <p:pic>
        <p:nvPicPr>
          <p:cNvPr id="15" name="Рисунок 14" descr="Безымянный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2204864"/>
            <a:ext cx="1440160" cy="1303387"/>
          </a:xfrm>
          <a:prstGeom prst="rect">
            <a:avLst/>
          </a:prstGeom>
        </p:spPr>
      </p:pic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861048"/>
            <a:ext cx="2627784" cy="29969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AutoShape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04088"/>
            <a:ext cx="8229600" cy="1500776"/>
          </a:xfrm>
          <a:prstGeom prst="cloudCallout">
            <a:avLst>
              <a:gd name="adj1" fmla="val 34331"/>
              <a:gd name="adj2" fmla="val 2461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	</a:t>
            </a:r>
            <a:r>
              <a:rPr lang="ru-RU" sz="3700" b="1" i="1" dirty="0" smtClean="0">
                <a:solidFill>
                  <a:schemeClr val="bg1"/>
                </a:solidFill>
                <a:latin typeface="Georgia" pitchFamily="18" charset="0"/>
              </a:rPr>
              <a:t>До</a:t>
            </a:r>
            <a:r>
              <a:rPr kumimoji="0" lang="ru-RU" sz="3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встречи на уроках!!</a:t>
            </a:r>
            <a:endParaRPr kumimoji="0" lang="ru-RU" sz="37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123728" y="5058470"/>
            <a:ext cx="5400600" cy="1799530"/>
          </a:xfrm>
          <a:prstGeom prst="cloudCallout">
            <a:avLst>
              <a:gd name="adj1" fmla="val -40260"/>
              <a:gd name="adj2" fmla="val -5592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Вы сегодня все молодцы!  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2564904"/>
            <a:ext cx="6141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atin typeface="+mj-lt"/>
              </a:rPr>
              <a:t>До следующих встреч!!</a:t>
            </a:r>
            <a:endParaRPr lang="ru-RU" sz="3600" b="1" i="1" dirty="0">
              <a:latin typeface="+mj-lt"/>
            </a:endParaRPr>
          </a:p>
        </p:txBody>
      </p:sp>
      <p:pic>
        <p:nvPicPr>
          <p:cNvPr id="9" name="Рисунок 8" descr="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880" y="3212976"/>
            <a:ext cx="3348120" cy="3193500"/>
          </a:xfrm>
          <a:prstGeom prst="rect">
            <a:avLst/>
          </a:prstGeom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2417440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6" name="Рисунок 5" descr="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3016"/>
            <a:ext cx="2773530" cy="3284984"/>
          </a:xfrm>
          <a:prstGeom prst="rect">
            <a:avLst/>
          </a:prstGeom>
        </p:spPr>
      </p:pic>
      <p:pic>
        <p:nvPicPr>
          <p:cNvPr id="7" name="Рисунок 6" descr="faq_ch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150" y="3933056"/>
            <a:ext cx="2596849" cy="29249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9712" y="4941168"/>
            <a:ext cx="5521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Рахматулина Галина Николаевна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Учитель математики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МКОУ «</a:t>
            </a:r>
            <a:r>
              <a:rPr lang="ru-RU" b="1" dirty="0" err="1" smtClean="0">
                <a:solidFill>
                  <a:schemeClr val="bg1"/>
                </a:solidFill>
              </a:rPr>
              <a:t>Чемашинская</a:t>
            </a:r>
            <a:r>
              <a:rPr lang="ru-RU" b="1" dirty="0" smtClean="0">
                <a:solidFill>
                  <a:schemeClr val="bg1"/>
                </a:solidFill>
              </a:rPr>
              <a:t> СОШ – детский сад»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sz="2000" b="1" dirty="0" smtClean="0"/>
              <a:t>обучающие </a:t>
            </a:r>
            <a:r>
              <a:rPr lang="ru-RU" sz="2000" dirty="0" smtClean="0"/>
              <a:t>– организация усвоения темы «Умножения десятичной дроби на натуральное число», изучение закономерности умножения десятичной дроби на разрядную единицу.</a:t>
            </a:r>
          </a:p>
          <a:p>
            <a:r>
              <a:rPr lang="ru-RU" sz="2000" b="1" dirty="0" smtClean="0"/>
              <a:t>развивающие</a:t>
            </a:r>
            <a:r>
              <a:rPr lang="ru-RU" sz="2000" dirty="0" smtClean="0"/>
              <a:t>- развитие у школьников самостоятельности в мышлении и в учебной деятельности; содействовать развитию у детей умений анализировать обобщать новые знания; осуществлять самоконтроль, самооценку учебной деятельности. </a:t>
            </a:r>
          </a:p>
          <a:p>
            <a:r>
              <a:rPr lang="ru-RU" sz="2000" b="1" dirty="0" smtClean="0"/>
              <a:t>воспитательные </a:t>
            </a:r>
            <a:r>
              <a:rPr lang="ru-RU" sz="2000" dirty="0" smtClean="0"/>
              <a:t>- формирование интереса к предмету через решение нестандартных ситуаций  в рамках известных приемов счета, воспитание у школьников любознательности, любви к предмету;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5" y="980728"/>
          <a:ext cx="8712965" cy="568863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42593"/>
                <a:gridCol w="1742593"/>
                <a:gridCol w="1742593"/>
                <a:gridCol w="1742593"/>
                <a:gridCol w="1742593"/>
              </a:tblGrid>
              <a:tr h="1137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5+4,6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11+2,8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3,78+7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7,95+2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9,88+6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7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6,7+2,2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8,4+4,1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9,5+2,1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4,3+9,3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3,4+2,1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7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14,5+3,7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56,7+7,9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95,6+5,5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59,7+7,8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91,6+5,5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7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2800" kern="1200" dirty="0" smtClean="0"/>
                        <a:t>7,06+5,78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12,7+6,18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42,7+7,95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34,5+1,69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46,7+8,92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7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33,6+2,7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2800"/>
                        <a:t>61,9+9,5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54,8+4,8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/>
                        <a:t>67,3+9,9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/>
                        <a:t>91,7+5,8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AutoShape 0"/>
          <p:cNvSpPr>
            <a:spLocks noChangeArrowheads="1"/>
          </p:cNvSpPr>
          <p:nvPr/>
        </p:nvSpPr>
        <p:spPr bwMode="auto">
          <a:xfrm>
            <a:off x="539552" y="1340768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9,6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3" name="AutoShape 1"/>
          <p:cNvSpPr>
            <a:spLocks noChangeArrowheads="1"/>
          </p:cNvSpPr>
          <p:nvPr/>
        </p:nvSpPr>
        <p:spPr bwMode="auto">
          <a:xfrm>
            <a:off x="539552" y="2564904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8,9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395536" y="357301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18,2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539552" y="479715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12,84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467544" y="587727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36,3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2195736" y="141277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13,8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195736" y="249289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12,5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67744" y="371703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64,6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051720" y="4725144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18,88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auto">
          <a:xfrm>
            <a:off x="2267744" y="587727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71,4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851920" y="1340768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10,78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4067944" y="249289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11,6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3851920" y="3645024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101,1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3851920" y="479715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50,65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3851920" y="587727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59,6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5681925" y="1426844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9,95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2" name="AutoShape 16"/>
          <p:cNvSpPr>
            <a:spLocks noChangeArrowheads="1"/>
          </p:cNvSpPr>
          <p:nvPr/>
        </p:nvSpPr>
        <p:spPr bwMode="auto">
          <a:xfrm>
            <a:off x="5724128" y="249289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13,6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580112" y="357301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67,5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7" name="AutoShape 18"/>
          <p:cNvSpPr>
            <a:spLocks noChangeArrowheads="1"/>
          </p:cNvSpPr>
          <p:nvPr/>
        </p:nvSpPr>
        <p:spPr bwMode="auto">
          <a:xfrm>
            <a:off x="5724128" y="4869160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36,19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8" name="AutoShape 19"/>
          <p:cNvSpPr>
            <a:spLocks noChangeArrowheads="1"/>
          </p:cNvSpPr>
          <p:nvPr/>
        </p:nvSpPr>
        <p:spPr bwMode="auto">
          <a:xfrm>
            <a:off x="5724128" y="5949280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77,2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7092280" y="141277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15,88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7236296" y="249289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5,5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9" name="AutoShape 22"/>
          <p:cNvSpPr>
            <a:spLocks noChangeArrowheads="1"/>
          </p:cNvSpPr>
          <p:nvPr/>
        </p:nvSpPr>
        <p:spPr bwMode="auto">
          <a:xfrm>
            <a:off x="7236296" y="3573016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97,1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>
            <a:off x="7236296" y="479715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55,62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0" name="AutoShape 24"/>
          <p:cNvSpPr>
            <a:spLocks noChangeArrowheads="1"/>
          </p:cNvSpPr>
          <p:nvPr/>
        </p:nvSpPr>
        <p:spPr bwMode="auto">
          <a:xfrm>
            <a:off x="7236296" y="5877272"/>
            <a:ext cx="1296144" cy="72008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</a:rPr>
              <a:t>97,5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2268760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1" name="Нижний колонтитул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  <p:bldP spid="15" grpId="0" animBg="1"/>
      <p:bldP spid="14" grpId="0" animBg="1"/>
      <p:bldP spid="25" grpId="0" animBg="1"/>
      <p:bldP spid="12" grpId="0" animBg="1"/>
      <p:bldP spid="8" grpId="0" animBg="1"/>
      <p:bldP spid="7" grpId="0" animBg="1"/>
      <p:bldP spid="13" grpId="0" animBg="1"/>
      <p:bldP spid="24" grpId="0" animBg="1"/>
      <p:bldP spid="10" grpId="0" animBg="1"/>
      <p:bldP spid="21" grpId="0" animBg="1"/>
      <p:bldP spid="17" grpId="0" animBg="1"/>
      <p:bldP spid="16" grpId="0" animBg="1"/>
      <p:bldP spid="29" grpId="0" animBg="1"/>
      <p:bldP spid="11" grpId="0" animBg="1"/>
      <p:bldP spid="22" grpId="0" animBg="1"/>
      <p:bldP spid="18" grpId="0" animBg="1"/>
      <p:bldP spid="27" grpId="0" animBg="1"/>
      <p:bldP spid="28" grpId="0" animBg="1"/>
      <p:bldP spid="9" grpId="0" animBg="1"/>
      <p:bldP spid="20" grpId="0" animBg="1"/>
      <p:bldP spid="19" grpId="0" animBg="1"/>
      <p:bldP spid="26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20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" y="2636912"/>
            <a:ext cx="3059831" cy="42210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484784"/>
            <a:ext cx="4824536" cy="1426170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 smtClean="0">
                <a:solidFill>
                  <a:schemeClr val="tx1"/>
                </a:solidFill>
              </a:rPr>
              <a:t>2*3 =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555777" y="4869160"/>
            <a:ext cx="5472608" cy="1799530"/>
          </a:xfrm>
          <a:prstGeom prst="cloudCallout">
            <a:avLst>
              <a:gd name="adj1" fmla="val -47015"/>
              <a:gd name="adj2" fmla="val -133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000" b="1" i="1" dirty="0" smtClean="0">
                <a:latin typeface="Georgia" pitchFamily="18" charset="0"/>
              </a:rPr>
              <a:t>Ребята, ответьте на вопрос: «Что значит умножить одно число на другое?»</a:t>
            </a:r>
            <a:endParaRPr lang="ru-RU" sz="2000" b="1" i="1" dirty="0">
              <a:latin typeface="Georgia" pitchFamily="18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8313" y="260350"/>
            <a:ext cx="7775575" cy="1584325"/>
          </a:xfrm>
          <a:prstGeom prst="cloudCallout">
            <a:avLst>
              <a:gd name="adj1" fmla="val 39569"/>
              <a:gd name="adj2" fmla="val 16052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Умножить 2 на 3 – это значит найти сумму двух слагаемых, каждое из которых равно 3</a:t>
            </a:r>
            <a:endParaRPr lang="ru-RU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AutoShape 0"/>
          <p:cNvSpPr>
            <a:spLocks noChangeArrowheads="1"/>
          </p:cNvSpPr>
          <p:nvPr/>
        </p:nvSpPr>
        <p:spPr bwMode="auto">
          <a:xfrm>
            <a:off x="3275856" y="1916832"/>
            <a:ext cx="3024336" cy="1296144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 smtClean="0">
                <a:latin typeface="Times New Roman" pitchFamily="18" charset="0"/>
              </a:rPr>
              <a:t>3+3</a:t>
            </a:r>
            <a:endParaRPr lang="ru-RU" sz="4800" b="1" i="1" dirty="0">
              <a:latin typeface="Times New Roman" pitchFamily="18" charset="0"/>
            </a:endParaRPr>
          </a:p>
        </p:txBody>
      </p:sp>
      <p:pic>
        <p:nvPicPr>
          <p:cNvPr id="11" name="Рисунок 10" descr="faq_ch1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236" y="2996952"/>
            <a:ext cx="3199764" cy="3861048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Click="0" advTm="1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faq_ch1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48264" y="4221089"/>
            <a:ext cx="2195736" cy="26369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6192688" cy="4032448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400" dirty="0" smtClean="0"/>
              <a:t>2,25*3=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6,43*2=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5*0,25=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0" y="0"/>
            <a:ext cx="8892480" cy="1988840"/>
          </a:xfrm>
          <a:prstGeom prst="cloudCallout">
            <a:avLst>
              <a:gd name="adj1" fmla="val 39728"/>
              <a:gd name="adj2" fmla="val 1119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  <a:latin typeface="Georgia" pitchFamily="18" charset="0"/>
              </a:rPr>
              <a:t>А теперь, применяя свои знания, попробуйте раскрыть секрет умножение десятичных дробей на натуральное число</a:t>
            </a:r>
            <a:endParaRPr lang="ru-RU" sz="24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AutoShape 1"/>
          <p:cNvSpPr>
            <a:spLocks noChangeArrowheads="1"/>
          </p:cNvSpPr>
          <p:nvPr/>
        </p:nvSpPr>
        <p:spPr bwMode="auto">
          <a:xfrm>
            <a:off x="2627784" y="2276872"/>
            <a:ext cx="4824536" cy="1296144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</a:rPr>
              <a:t>2,25+2,25+2,25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2699792" y="3356992"/>
            <a:ext cx="4392488" cy="1224136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</a:rPr>
              <a:t>6,43+6,43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2555776" y="4725144"/>
            <a:ext cx="4968552" cy="1268760"/>
          </a:xfrm>
          <a:prstGeom prst="star24">
            <a:avLst>
              <a:gd name="adj" fmla="val 37500"/>
            </a:avLst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</a:rPr>
              <a:t>0,25+0,25+0,25+0,25+0,25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332656"/>
            <a:ext cx="6923112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/>
              <a:t>5,24=5+0,2+0,04</a:t>
            </a:r>
          </a:p>
          <a:p>
            <a:endParaRPr lang="ru-RU" sz="4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000" b="1" dirty="0" smtClean="0"/>
              <a:t>6,45=</a:t>
            </a:r>
          </a:p>
          <a:p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8,03=</a:t>
            </a:r>
          </a:p>
          <a:p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10,523=</a:t>
            </a:r>
            <a:r>
              <a:rPr lang="ru-RU" sz="4000" b="1" dirty="0" smtClean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555776" y="5058470"/>
            <a:ext cx="6372225" cy="1799530"/>
          </a:xfrm>
          <a:prstGeom prst="cloudCallout">
            <a:avLst>
              <a:gd name="adj1" fmla="val -56342"/>
              <a:gd name="adj2" fmla="val -1842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Попробуйте разложить числа по разрядам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3419872" y="4005064"/>
            <a:ext cx="5724128" cy="1296144"/>
          </a:xfrm>
          <a:prstGeom prst="ellipseRibbon">
            <a:avLst/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</a:rPr>
              <a:t>10+0,5+0,02+0,003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3779912" y="2492896"/>
            <a:ext cx="4824536" cy="1296144"/>
          </a:xfrm>
          <a:prstGeom prst="ellipseRibbon">
            <a:avLst/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</a:rPr>
              <a:t>8+0,03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3563888" y="1124744"/>
            <a:ext cx="4824536" cy="1296144"/>
          </a:xfrm>
          <a:prstGeom prst="ellipseRibbon">
            <a:avLst/>
          </a:prstGeom>
          <a:solidFill>
            <a:srgbClr val="FFFF99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</a:rPr>
              <a:t>6+0,4+0,05</a:t>
            </a:r>
            <a:endParaRPr lang="ru-RU" sz="2800" b="1" i="1" dirty="0">
              <a:latin typeface="Times New Roman" pitchFamily="18" charset="0"/>
            </a:endParaRPr>
          </a:p>
        </p:txBody>
      </p:sp>
      <p:pic>
        <p:nvPicPr>
          <p:cNvPr id="10" name="Содержимое 9" descr="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861048"/>
            <a:ext cx="2267743" cy="2996952"/>
          </a:xfrm>
          <a:prstGeom prst="rect">
            <a:avLst/>
          </a:prstGeom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uiExpand="1" animBg="1"/>
      <p:bldP spid="9" grpId="0" uiExpan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517232"/>
            <a:ext cx="8229600" cy="1984994"/>
          </a:xfrm>
          <a:scene3d>
            <a:camera prst="isometricOffAxis2Left"/>
            <a:lightRig rig="threePt" dir="t"/>
          </a:scene3d>
        </p:spPr>
        <p:txBody>
          <a:bodyPr>
            <a:normAutofit fontScale="90000"/>
          </a:bodyPr>
          <a:lstStyle/>
          <a:p>
            <a:pPr algn="l"/>
            <a:r>
              <a:rPr lang="ru-RU" sz="6000" dirty="0" smtClean="0"/>
              <a:t>     </a:t>
            </a:r>
            <a: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5,24</a:t>
            </a:r>
            <a:b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*        7</a:t>
            </a:r>
            <a:b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 36 68</a:t>
            </a:r>
            <a:br>
              <a:rPr lang="ru-RU" sz="6000" dirty="0" smtClean="0">
                <a:solidFill>
                  <a:srgbClr val="00B0F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5807496" cy="2861672"/>
          </a:xfrm>
          <a:scene3d>
            <a:camera prst="isometricOffAxis2Left"/>
            <a:lightRig rig="threePt" dir="t"/>
          </a:scene3d>
        </p:spPr>
        <p:txBody>
          <a:bodyPr>
            <a:normAutofit lnSpcReduction="10000"/>
          </a:bodyPr>
          <a:lstStyle/>
          <a:p>
            <a:r>
              <a:rPr lang="ru-RU" dirty="0" smtClean="0"/>
              <a:t> 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sz="5400" b="1" dirty="0" smtClean="0">
                <a:solidFill>
                  <a:srgbClr val="00B0F0"/>
                </a:solidFill>
              </a:rPr>
              <a:t>,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0" y="0"/>
            <a:ext cx="8964488" cy="2924944"/>
          </a:xfrm>
          <a:prstGeom prst="cloudCallout">
            <a:avLst>
              <a:gd name="adj1" fmla="val 15089"/>
              <a:gd name="adj2" fmla="val 1006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1.Перемножить числа, не ОБРАЩАЯ ВНИМАНИЯ НА ЗЯПЯТУЮ.</a:t>
            </a:r>
          </a:p>
          <a:p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2. Сосчитать в дроби число цифр ПОСЛЕ ЗАПЯТОЙ и в полученном произведении поставить запятую, ОТДЕЛИВ – СПРАВА НА ЛЕВО – СТОЛЬКО ЖЕ ЦИФР 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	</a:t>
            </a:r>
            <a:endParaRPr lang="ru-RU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899592" y="4149080"/>
            <a:ext cx="136815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Содержимое 9" descr="faq_ch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759" y="3140968"/>
            <a:ext cx="3441241" cy="3717032"/>
          </a:xfrm>
          <a:prstGeom prst="rect">
            <a:avLst/>
          </a:prstGeom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0.11805 0.3465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05 0.34653 L -0.01302 0.335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3140968"/>
            <a:ext cx="2890664" cy="1786210"/>
          </a:xfrm>
          <a:scene3d>
            <a:camera prst="obliqueBottomRight"/>
            <a:lightRig rig="threePt" dir="t"/>
          </a:scene3d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</a:t>
            </a:r>
            <a:r>
              <a:rPr lang="ru-RU" sz="6000" dirty="0" smtClean="0">
                <a:solidFill>
                  <a:srgbClr val="002060"/>
                </a:solidFill>
              </a:rPr>
              <a:t>0,0005</a:t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>*	       3  </a:t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>           15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08720"/>
            <a:ext cx="7596336" cy="4029080"/>
          </a:xfrm>
          <a:scene3d>
            <a:camera prst="obliqueBottomRight"/>
            <a:lightRig rig="threePt" dir="t"/>
          </a:scene3d>
        </p:spPr>
        <p:txBody>
          <a:bodyPr/>
          <a:lstStyle/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</a:t>
            </a:r>
          </a:p>
          <a:p>
            <a:pPr>
              <a:buNone/>
            </a:pPr>
            <a:r>
              <a:rPr lang="ru-RU" dirty="0" smtClean="0"/>
              <a:t>         		</a:t>
            </a:r>
            <a:r>
              <a:rPr lang="ru-RU" sz="5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0,00</a:t>
            </a:r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15816" y="4365104"/>
            <a:ext cx="252028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555777" y="4869160"/>
            <a:ext cx="5400600" cy="1799530"/>
          </a:xfrm>
          <a:prstGeom prst="cloudCallout">
            <a:avLst>
              <a:gd name="adj1" fmla="val -56626"/>
              <a:gd name="adj2" fmla="val -6185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А что делать если цифр не хватает?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935088" y="0"/>
            <a:ext cx="8208912" cy="2160240"/>
          </a:xfrm>
          <a:prstGeom prst="cloudCallout">
            <a:avLst>
              <a:gd name="adj1" fmla="val 43547"/>
              <a:gd name="adj2" fmla="val 14661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Если  число цифр в произведении меньше, чем число цифр после запятой в десятичной дроби, то недостающие цифры заменяем нулями	</a:t>
            </a:r>
            <a:endParaRPr lang="ru-RU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1" name="Содержимое 9" descr="faq_ch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4221089"/>
            <a:ext cx="2195736" cy="2636912"/>
          </a:xfrm>
          <a:prstGeom prst="rect">
            <a:avLst/>
          </a:prstGeom>
        </p:spPr>
      </p:pic>
      <p:pic>
        <p:nvPicPr>
          <p:cNvPr id="12" name="Содержимое 9" descr="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48880"/>
            <a:ext cx="2267743" cy="2996952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58382E-6 L -0.00296 0.2497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	</a:t>
            </a:r>
          </a:p>
          <a:p>
            <a:pPr>
              <a:buNone/>
            </a:pPr>
            <a:r>
              <a:rPr lang="ru-RU" sz="4000" dirty="0" smtClean="0"/>
              <a:t>			</a:t>
            </a:r>
          </a:p>
          <a:p>
            <a:pPr>
              <a:buNone/>
            </a:pPr>
            <a:r>
              <a:rPr lang="ru-RU" sz="4000" dirty="0" smtClean="0"/>
              <a:t>			6,42*10=	0,1*10=</a:t>
            </a:r>
          </a:p>
          <a:p>
            <a:pPr>
              <a:buNone/>
            </a:pPr>
            <a:r>
              <a:rPr lang="ru-RU" sz="4000" dirty="0" smtClean="0"/>
              <a:t>			0,17*100=	4,5*100=</a:t>
            </a:r>
          </a:p>
          <a:p>
            <a:pPr>
              <a:buNone/>
            </a:pPr>
            <a:r>
              <a:rPr lang="ru-RU" sz="4000" dirty="0" smtClean="0"/>
              <a:t>			 3,8*10=	18,3*10=</a:t>
            </a:r>
            <a:endParaRPr lang="ru-RU" sz="4000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555776" y="4869160"/>
            <a:ext cx="5976663" cy="1799530"/>
          </a:xfrm>
          <a:prstGeom prst="cloudCallout">
            <a:avLst>
              <a:gd name="adj1" fmla="val -58832"/>
              <a:gd name="adj2" fmla="val -5658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Применяя свои знания, решите примеры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67544" y="0"/>
            <a:ext cx="7776863" cy="1799530"/>
          </a:xfrm>
          <a:prstGeom prst="cloudCallout">
            <a:avLst>
              <a:gd name="adj1" fmla="val -35022"/>
              <a:gd name="adj2" fmla="val 133382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Заметили закономерность?</a:t>
            </a:r>
            <a:endParaRPr lang="ru-RU" sz="2800" b="1" i="1" dirty="0">
              <a:latin typeface="Georgia" pitchFamily="18" charset="0"/>
            </a:endParaRPr>
          </a:p>
        </p:txBody>
      </p:sp>
      <p:pic>
        <p:nvPicPr>
          <p:cNvPr id="8" name="Содержимое 9" descr="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48880"/>
            <a:ext cx="2267743" cy="2996952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Рахматулина Галина Николаевна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3.5|6|9.3|6.6|2.6|2.8|11.8|6.8|10.9|11.3|4.7|6|10.4|5.8|5.1|4.6|6.1|8.1|10.7|6.4|5.4|6.4|17.4|1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.7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8.5|13.9|13.3|4.6|2.9|8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25.3|6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2.1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1.3|14.3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14.2|4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solidFill>
          <a:srgbClr val="FFFF66"/>
        </a:solidFill>
      </a:spPr>
      <a:bodyPr rtlCol="0" anchor="ctr"/>
      <a:lstStyle>
        <a:defPPr>
          <a:defRPr sz="2400" dirty="0" smtClean="0">
            <a:solidFill>
              <a:srgbClr val="C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559</TotalTime>
  <Words>499</Words>
  <Application>Microsoft Office PowerPoint</Application>
  <PresentationFormat>Экран (4:3)</PresentationFormat>
  <Paragraphs>184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Умножение десятичных дробей на натуральное число</vt:lpstr>
      <vt:lpstr>Цели урока</vt:lpstr>
      <vt:lpstr>Устный счет</vt:lpstr>
      <vt:lpstr>2*3 = </vt:lpstr>
      <vt:lpstr>    2,25*3=  6,43*2=  5*0,25= </vt:lpstr>
      <vt:lpstr>Слайд 6</vt:lpstr>
      <vt:lpstr>     5,24 *        7    36 68  </vt:lpstr>
      <vt:lpstr>  0,0005 *        3              15</vt:lpstr>
      <vt:lpstr>Слайд 9</vt:lpstr>
      <vt:lpstr>,</vt:lpstr>
      <vt:lpstr>Слайд 11</vt:lpstr>
      <vt:lpstr>Слайд 12</vt:lpstr>
      <vt:lpstr>Слайд 13</vt:lpstr>
      <vt:lpstr>Практическая работа</vt:lpstr>
      <vt:lpstr>Слайд 15</vt:lpstr>
      <vt:lpstr>Слайд 16</vt:lpstr>
      <vt:lpstr>Слайд 17</vt:lpstr>
      <vt:lpstr> До встречи на уроках!!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десятичных дробей на натуральное число</dc:title>
  <dc:creator>Galina</dc:creator>
  <cp:lastModifiedBy>Galina</cp:lastModifiedBy>
  <cp:revision>71</cp:revision>
  <dcterms:created xsi:type="dcterms:W3CDTF">2012-02-27T11:58:43Z</dcterms:created>
  <dcterms:modified xsi:type="dcterms:W3CDTF">2012-05-22T12:34:30Z</dcterms:modified>
</cp:coreProperties>
</file>