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9"/>
  </p:notesMasterIdLst>
  <p:sldIdLst>
    <p:sldId id="311" r:id="rId2"/>
    <p:sldId id="312" r:id="rId3"/>
    <p:sldId id="332" r:id="rId4"/>
    <p:sldId id="293" r:id="rId5"/>
    <p:sldId id="294" r:id="rId6"/>
    <p:sldId id="292" r:id="rId7"/>
    <p:sldId id="295" r:id="rId8"/>
    <p:sldId id="296" r:id="rId9"/>
    <p:sldId id="297" r:id="rId10"/>
    <p:sldId id="298" r:id="rId11"/>
    <p:sldId id="276" r:id="rId12"/>
    <p:sldId id="299" r:id="rId13"/>
    <p:sldId id="300" r:id="rId14"/>
    <p:sldId id="301" r:id="rId15"/>
    <p:sldId id="277" r:id="rId16"/>
    <p:sldId id="303" r:id="rId17"/>
    <p:sldId id="304" r:id="rId18"/>
    <p:sldId id="302" r:id="rId19"/>
    <p:sldId id="279" r:id="rId20"/>
    <p:sldId id="305" r:id="rId21"/>
    <p:sldId id="306" r:id="rId22"/>
    <p:sldId id="307" r:id="rId23"/>
    <p:sldId id="281" r:id="rId24"/>
    <p:sldId id="308" r:id="rId25"/>
    <p:sldId id="309" r:id="rId26"/>
    <p:sldId id="310" r:id="rId27"/>
    <p:sldId id="27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386" autoAdjust="0"/>
    <p:restoredTop sz="94660"/>
  </p:normalViewPr>
  <p:slideViewPr>
    <p:cSldViewPr>
      <p:cViewPr varScale="1">
        <p:scale>
          <a:sx n="84" d="100"/>
          <a:sy n="84" d="100"/>
        </p:scale>
        <p:origin x="-7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62A99-4D82-4F0D-A3E8-63536B243EEB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2CFED-5D98-403F-B5CB-811BE6B370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2CFED-5D98-403F-B5CB-811BE6B370C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2CFED-5D98-403F-B5CB-811BE6B370C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A7F33EA-96E3-41EF-8D88-3AB565D6FBE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3DEDF2B-8DD2-4306-BB01-2E6E270508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AppData\Local\Microsoft\Windows\Temporary%20Internet%20Files\Content.IE5\TDMXL5BW\MS900082187%5b1%5d.mid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User\AppData\Local\Microsoft\Windows\Temporary%20Internet%20Files\Content.IE5\JQ4HXL99\MS900082189%5b1%5d.mid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User\AppData\Local\Microsoft\Windows\Temporary%20Internet%20Files\Content.IE5\JQ4HXL99\MS900082189%5b1%5d.mid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User\AppData\Local\Microsoft\Windows\Temporary%20Internet%20Files\Content.IE5\JQ4HXL99\MS900082189%5b1%5d.mid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User\AppData\Local\Microsoft\Windows\Temporary%20Internet%20Files\Content.IE5\JQ4HXL99\MS900082189%5b1%5d.mid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User\AppData\Local\Microsoft\Windows\Temporary%20Internet%20Files\Content.IE5\JQ4HXL99\MS900082189%5b1%5d.mid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User\AppData\Local\Microsoft\Windows\Temporary%20Internet%20Files\Content.IE5\IASET5KV\MS900082187%5b1%5d.mid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User\AppData\Local\Microsoft\Windows\Temporary%20Internet%20Files\Content.IE5\JQ4HXL99\MS900082189%5b1%5d.mid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2572" y="0"/>
            <a:ext cx="91465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357289" y="1214422"/>
            <a:ext cx="6429421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Математический калейдоскоп</a:t>
            </a:r>
          </a:p>
          <a:p>
            <a:pPr algn="ctr"/>
            <a:endParaRPr lang="ru-RU" sz="2800" b="1" cap="none" spc="0" dirty="0">
              <a:ln w="1905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500306"/>
            <a:ext cx="7929618" cy="27392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математики: Мелкова Анжелика Николаевна</a:t>
            </a:r>
          </a:p>
          <a:p>
            <a:pPr algn="ctr"/>
            <a:endParaRPr lang="en-US" sz="2400" b="1" i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общеобразовательное бюджетное учреждение средняя общеобразовательная школа № 2 г. Мелеуз Республика Башкортостан</a:t>
            </a:r>
            <a:endParaRPr lang="ru-RU" sz="2000" b="1" i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S900082187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215082"/>
            <a:ext cx="500066" cy="376238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714488"/>
            <a:ext cx="7498080" cy="4800600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7" y="357166"/>
            <a:ext cx="77153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 действия и составь слово:</a:t>
            </a:r>
            <a:endParaRPr lang="ru-RU" sz="4800" b="1" cap="none" spc="0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928802"/>
            <a:ext cx="78133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12,36 : 0,4 – 1,89 :0,9 + 1,12=</a:t>
            </a:r>
            <a:endParaRPr lang="ru-RU" sz="4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3042" y="3714752"/>
            <a:ext cx="69294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400" b="1" i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=  30,9</a:t>
            </a:r>
            <a:r>
              <a:rPr lang="ru-RU" sz="5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</a:t>
            </a:r>
            <a:r>
              <a:rPr lang="ru-RU" sz="5400" b="1" i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3,9  </a:t>
            </a:r>
          </a:p>
          <a:p>
            <a:pPr algn="ctr">
              <a:buNone/>
            </a:pPr>
            <a:r>
              <a:rPr lang="ru-RU" sz="5400" b="1" i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2,1      </a:t>
            </a:r>
            <a:r>
              <a:rPr lang="ru-RU" sz="5400" b="1" i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21</a:t>
            </a:r>
          </a:p>
          <a:p>
            <a:pPr algn="ctr">
              <a:buNone/>
            </a:pP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i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29,92 </a:t>
            </a:r>
            <a:r>
              <a:rPr lang="ru-RU" sz="5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ru-RU" sz="5400" b="1" i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 28,8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2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25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25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00166" y="0"/>
            <a:ext cx="7643834" cy="6572296"/>
          </a:xfrm>
        </p:spPr>
        <p:txBody>
          <a:bodyPr>
            <a:normAutofit fontScale="25000" lnSpcReduction="20000"/>
          </a:bodyPr>
          <a:lstStyle/>
          <a:p>
            <a:pPr algn="r">
              <a:buNone/>
            </a:pPr>
            <a:r>
              <a:rPr lang="ru-RU" sz="7400" dirty="0" smtClean="0"/>
              <a:t> </a:t>
            </a:r>
          </a:p>
          <a:p>
            <a:pPr algn="r">
              <a:buNone/>
            </a:pPr>
            <a:endParaRPr lang="ru-RU" sz="7400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r">
              <a:buNone/>
            </a:pPr>
            <a:endParaRPr lang="ru-RU" sz="7400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r">
              <a:buNone/>
            </a:pPr>
            <a:endParaRPr lang="ru-RU" sz="7400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    Когда </a:t>
            </a:r>
            <a:r>
              <a:rPr lang="ru-RU" sz="7400" b="1" dirty="0" err="1" smtClean="0">
                <a:solidFill>
                  <a:srgbClr val="7030A0"/>
                </a:solidFill>
                <a:latin typeface="Monotype Corsiva" pitchFamily="66" charset="0"/>
              </a:rPr>
              <a:t>Арахна</a:t>
            </a: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решила вызвать богиню на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 состязание, та под видом старухи  пришла к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 мастерице и стала отговаривать её от                            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 безрассудного поступка, но  состязание          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 состоялось.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  Афина выткала на полотне сцену своей победы                  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над Посейдоном. </a:t>
            </a:r>
            <a:r>
              <a:rPr lang="ru-RU" sz="7400" b="1" dirty="0" err="1" smtClean="0">
                <a:solidFill>
                  <a:srgbClr val="7030A0"/>
                </a:solidFill>
                <a:latin typeface="Monotype Corsiva" pitchFamily="66" charset="0"/>
              </a:rPr>
              <a:t>Арахна</a:t>
            </a: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изобразила сцены из        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похождений Зевса. Афина признала мастерство 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соперницы, но возмутилась вольнодумством сюжета      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и уничтожила творение </a:t>
            </a:r>
            <a:r>
              <a:rPr lang="ru-RU" sz="7400" b="1" dirty="0" err="1" smtClean="0">
                <a:solidFill>
                  <a:srgbClr val="7030A0"/>
                </a:solidFill>
                <a:latin typeface="Monotype Corsiva" pitchFamily="66" charset="0"/>
              </a:rPr>
              <a:t>Арахны</a:t>
            </a: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.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  Афина порвала ткань и ударила </a:t>
            </a:r>
            <a:r>
              <a:rPr lang="ru-RU" sz="7400" b="1" dirty="0" err="1" smtClean="0">
                <a:solidFill>
                  <a:srgbClr val="7030A0"/>
                </a:solidFill>
                <a:latin typeface="Monotype Corsiva" pitchFamily="66" charset="0"/>
              </a:rPr>
              <a:t>Арахну</a:t>
            </a: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в лоб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                       челноком из </a:t>
            </a:r>
            <a:r>
              <a:rPr lang="ru-RU" sz="7400" b="1" dirty="0" err="1" smtClean="0">
                <a:solidFill>
                  <a:srgbClr val="7030A0"/>
                </a:solidFill>
                <a:latin typeface="Monotype Corsiva" pitchFamily="66" charset="0"/>
              </a:rPr>
              <a:t>киторского</a:t>
            </a: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бука.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Афина сказала </a:t>
            </a:r>
            <a:r>
              <a:rPr lang="ru-RU" sz="7400" b="1" dirty="0" err="1" smtClean="0">
                <a:solidFill>
                  <a:srgbClr val="7030A0"/>
                </a:solidFill>
                <a:latin typeface="Monotype Corsiva" pitchFamily="66" charset="0"/>
              </a:rPr>
              <a:t>Арахне</a:t>
            </a: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: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— Живи, непокорная. Но ты будешь вечно висеть и вечно ткать, и будет длиться это наказание и в твоём потомстве.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Афина окропила </a:t>
            </a:r>
            <a:r>
              <a:rPr lang="ru-RU" sz="7400" b="1" dirty="0" err="1" smtClean="0">
                <a:solidFill>
                  <a:srgbClr val="7030A0"/>
                </a:solidFill>
                <a:latin typeface="Monotype Corsiva" pitchFamily="66" charset="0"/>
              </a:rPr>
              <a:t>Арахну</a:t>
            </a: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соком волшебной травы, и тотчас тело её сжалось, густые волосы упали с головы, и обратилась она в паука. </a:t>
            </a:r>
          </a:p>
          <a:p>
            <a:pPr>
              <a:buNone/>
            </a:pP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С той поры висит </a:t>
            </a:r>
            <a:r>
              <a:rPr lang="ru-RU" sz="7400" b="1" dirty="0" err="1" smtClean="0">
                <a:solidFill>
                  <a:srgbClr val="7030A0"/>
                </a:solidFill>
                <a:latin typeface="Monotype Corsiva" pitchFamily="66" charset="0"/>
              </a:rPr>
              <a:t>паук-Арахна</a:t>
            </a:r>
            <a:r>
              <a:rPr lang="ru-RU" sz="7400" b="1" dirty="0" smtClean="0">
                <a:solidFill>
                  <a:srgbClr val="7030A0"/>
                </a:solidFill>
                <a:latin typeface="Monotype Corsiva" pitchFamily="66" charset="0"/>
              </a:rPr>
              <a:t> в своей паутине и вечно ткёт её. </a:t>
            </a:r>
          </a:p>
          <a:p>
            <a:endParaRPr lang="ru-RU" sz="23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"/>
            <a:ext cx="39290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Паук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 descr="C:\Users\User\Desktop\31014_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428736"/>
            <a:ext cx="3000396" cy="3152140"/>
          </a:xfrm>
          <a:prstGeom prst="rect">
            <a:avLst/>
          </a:prstGeom>
          <a:noFill/>
        </p:spPr>
      </p:pic>
      <p:pic>
        <p:nvPicPr>
          <p:cNvPr id="6" name="MS900082189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42844" y="5929330"/>
            <a:ext cx="661990" cy="66199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97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47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97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47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70"/>
                            </p:stCondLst>
                            <p:childTnLst>
                              <p:par>
                                <p:cTn id="4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470"/>
                            </p:stCondLst>
                            <p:childTnLst>
                              <p:par>
                                <p:cTn id="5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970"/>
                            </p:stCondLst>
                            <p:childTnLst>
                              <p:par>
                                <p:cTn id="5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470"/>
                            </p:stCondLst>
                            <p:childTnLst>
                              <p:par>
                                <p:cTn id="6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970"/>
                            </p:stCondLst>
                            <p:childTnLst>
                              <p:par>
                                <p:cTn id="7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470"/>
                            </p:stCondLst>
                            <p:childTnLst>
                              <p:par>
                                <p:cTn id="8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970"/>
                            </p:stCondLst>
                            <p:childTnLst>
                              <p:par>
                                <p:cTn id="8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470"/>
                            </p:stCondLst>
                            <p:childTnLst>
                              <p:par>
                                <p:cTn id="9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970"/>
                            </p:stCondLst>
                            <p:childTnLst>
                              <p:par>
                                <p:cTn id="10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470"/>
                            </p:stCondLst>
                            <p:childTnLst>
                              <p:par>
                                <p:cTn id="10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970"/>
                            </p:stCondLst>
                            <p:childTnLst>
                              <p:par>
                                <p:cTn id="1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470"/>
                            </p:stCondLst>
                            <p:childTnLst>
                              <p:par>
                                <p:cTn id="1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928670"/>
            <a:ext cx="4357718" cy="4800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В средние века она попала в разряд магических средств.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Колдуны и знахари считали, что её цветки имеют волшебное начало.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Сок растения добавляли в приворотное зелье.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С его помощью можно было отыскать клад и найти путь к любым сокровищам.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142852"/>
            <a:ext cx="310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История 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5357826"/>
            <a:ext cx="36433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Полночь, господа.</a:t>
            </a:r>
          </a:p>
          <a:p>
            <a:pPr algn="ctr"/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Время варить зелье.</a:t>
            </a:r>
            <a:endParaRPr lang="ru-RU" sz="2000" b="1" i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857232"/>
            <a:ext cx="321471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42852"/>
            <a:ext cx="54970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Вопрос № </a:t>
            </a:r>
            <a:r>
              <a:rPr lang="en-US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8000" b="1" i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1714488"/>
            <a:ext cx="421484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i="1" cap="none" spc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это </a:t>
            </a:r>
          </a:p>
          <a:p>
            <a:pPr algn="ctr"/>
            <a:r>
              <a:rPr lang="ru-RU" sz="6000" b="1" i="1" cap="none" spc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ru-RU" sz="6000" b="1" i="1" cap="none" spc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цветок?</a:t>
            </a:r>
            <a:endParaRPr lang="ru-RU" sz="6000" b="1" cap="none" spc="0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 descr="C:\Users\User\Desktop\b9aa7e96c04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571612"/>
            <a:ext cx="3305741" cy="469107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142852"/>
            <a:ext cx="3102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Вычисли:</a:t>
            </a:r>
            <a:endParaRPr lang="ru-RU" sz="5400" b="1" cap="none" spc="0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7" y="1285860"/>
            <a:ext cx="350046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0,738 : 0,45 =        </a:t>
            </a:r>
          </a:p>
          <a:p>
            <a:pPr>
              <a:buNone/>
            </a:pPr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22,5 : 12,5 =</a:t>
            </a:r>
          </a:p>
          <a:p>
            <a:pPr>
              <a:buNone/>
            </a:pPr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0,039:0,15=          </a:t>
            </a:r>
          </a:p>
          <a:p>
            <a:pPr>
              <a:buNone/>
            </a:pPr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2496 : 1,2 =</a:t>
            </a:r>
          </a:p>
          <a:p>
            <a:pPr>
              <a:buNone/>
            </a:pPr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1: 1,25=                    </a:t>
            </a:r>
          </a:p>
          <a:p>
            <a:pPr>
              <a:buNone/>
            </a:pPr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322 : 0,4 =</a:t>
            </a:r>
          </a:p>
          <a:p>
            <a:pPr>
              <a:buNone/>
            </a:pPr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20,54: 6,5 =</a:t>
            </a:r>
            <a:endParaRPr lang="ru-RU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428604"/>
            <a:ext cx="3935628" cy="618630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1,64;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164; 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0,8; 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8;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= 805;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85; 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3,16;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= 31,6; 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= 316;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18;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= 1,8; 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0,26;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= 1,08; 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2,6;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26; 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= 2080;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28;</a:t>
            </a:r>
          </a:p>
          <a:p>
            <a:pPr algn="ctr">
              <a:buNone/>
            </a:pP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Ю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208;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= 280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954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071538" y="1428736"/>
            <a:ext cx="3571900" cy="40386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14290"/>
            <a:ext cx="4572000" cy="621508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Она похожа на связку золотистых ключиков.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Согласно древнескандинавским сагам, это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ключи Богини плодородия </a:t>
            </a:r>
            <a:r>
              <a:rPr lang="ru-RU" sz="18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Фрейи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, которыми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та открывает весну. По другому преданию,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это проросшие ключи от рая, которые св.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Петр уронил на землю. 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Верили, что цветок  излечивает от паралича,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и в медицине называли параличной травой. 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В Пьемонте считалось, что он защищает от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дьявольских наваждений, прогоняет бесов,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заставляет вылезать из земли кости невинно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погибших людей;  в Германии ему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приписывалось волшебное свойство разрыв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травы — открывать клады; в Малороссии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это был талисман, охраняющий жизнь; в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Англии это был волшебный цветок, в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котором живут крошечные феи и Гномы; в Швейцарии считается символом счастья, эмблемой любви к родине.  </a:t>
            </a:r>
            <a:endParaRPr lang="ru-RU" sz="1800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0"/>
            <a:ext cx="41434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Примула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5643578"/>
            <a:ext cx="392909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Примула один из первых 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весенних цветов -первоцвет.</a:t>
            </a:r>
            <a:endParaRPr lang="ru-RU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MS900082189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14282" y="5857892"/>
            <a:ext cx="733428" cy="733428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7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97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97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97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97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97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97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97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97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97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970"/>
                            </p:stCondLst>
                            <p:childTnLst>
                              <p:par>
                                <p:cTn id="9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97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6970"/>
                            </p:stCondLst>
                            <p:childTnLst>
                              <p:par>
                                <p:cTn id="10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970"/>
                            </p:stCondLst>
                            <p:childTnLst>
                              <p:par>
                                <p:cTn id="1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8970"/>
                            </p:stCondLst>
                            <p:childTnLst>
                              <p:par>
                                <p:cTn id="1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9970"/>
                            </p:stCondLst>
                            <p:childTnLst>
                              <p:par>
                                <p:cTn id="1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970"/>
                            </p:stCondLst>
                            <p:childTnLst>
                              <p:par>
                                <p:cTn id="1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928670"/>
            <a:ext cx="4357718" cy="55721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Это растение дальний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родственник лимона и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апельсина.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Растёт главным образом в Италии.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Плоды этого растения несъедобны, но масло, которое получается из кожуры этих плодов, листьев и цветов, имеет приятный и свежий аромат.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142852"/>
            <a:ext cx="310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История 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pic>
        <p:nvPicPr>
          <p:cNvPr id="1028" name="Picture 4" descr="C:\Users\User\Desktop\italian_flag_animated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857232"/>
            <a:ext cx="3543325" cy="442915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28728" y="5286388"/>
            <a:ext cx="30585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ИТАЛИЯ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42852"/>
            <a:ext cx="54970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Вопрос № </a:t>
            </a:r>
            <a:r>
              <a:rPr lang="en-US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8000" b="1" i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714488"/>
            <a:ext cx="428628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solidFill>
                  <a:schemeClr val="accent3">
                    <a:lumMod val="50000"/>
                  </a:schemeClr>
                </a:solidFill>
              </a:rPr>
              <a:t>О каком растении идёт речь?</a:t>
            </a:r>
          </a:p>
        </p:txBody>
      </p:sp>
      <p:pic>
        <p:nvPicPr>
          <p:cNvPr id="6" name="Picture 3" descr="C:\Users\User\Desktop\0097_17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643050"/>
            <a:ext cx="3286148" cy="438153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Выполните действия и составьте слово, используя координатный луч.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200" dirty="0"/>
          </a:p>
        </p:txBody>
      </p:sp>
      <p:sp>
        <p:nvSpPr>
          <p:cNvPr id="17" name="Содержимое 16"/>
          <p:cNvSpPr>
            <a:spLocks noGrp="1"/>
          </p:cNvSpPr>
          <p:nvPr>
            <p:ph sz="half" idx="1"/>
          </p:nvPr>
        </p:nvSpPr>
        <p:spPr>
          <a:xfrm>
            <a:off x="7786710" y="3571876"/>
            <a:ext cx="796110" cy="928694"/>
          </a:xfrm>
          <a:prstGeom prst="irregularSeal1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7" y="1285860"/>
            <a:ext cx="792961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None/>
            </a:pP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2,2 ● 2 =                    1,7 + 1,4 =               0,22 ● 10 =               1,5 + 2,6 =           0,028●100 =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           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0,7 + 2,6 =               5 - 2,6 =                      7,8 -4,1 =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3214678" y="1142984"/>
            <a:ext cx="785818" cy="785818"/>
          </a:xfrm>
          <a:prstGeom prst="irregularSeal1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10" name="Пятно 1 9"/>
          <p:cNvSpPr/>
          <p:nvPr/>
        </p:nvSpPr>
        <p:spPr>
          <a:xfrm>
            <a:off x="7929586" y="1214422"/>
            <a:ext cx="714380" cy="785818"/>
          </a:xfrm>
          <a:prstGeom prst="irregularSeal1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12" name="Пятно 1 11"/>
          <p:cNvSpPr/>
          <p:nvPr/>
        </p:nvSpPr>
        <p:spPr>
          <a:xfrm>
            <a:off x="7929586" y="1928802"/>
            <a:ext cx="642942" cy="928694"/>
          </a:xfrm>
          <a:prstGeom prst="irregularSeal1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3" name="Пятно 1 12"/>
          <p:cNvSpPr/>
          <p:nvPr/>
        </p:nvSpPr>
        <p:spPr>
          <a:xfrm>
            <a:off x="3714744" y="1785926"/>
            <a:ext cx="857256" cy="1000132"/>
          </a:xfrm>
          <a:prstGeom prst="irregularSeal1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14" name="Пятно 1 13"/>
          <p:cNvSpPr/>
          <p:nvPr/>
        </p:nvSpPr>
        <p:spPr>
          <a:xfrm>
            <a:off x="4214810" y="2643182"/>
            <a:ext cx="785818" cy="857256"/>
          </a:xfrm>
          <a:prstGeom prst="irregularSeal1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5" name="Пятно 1 14"/>
          <p:cNvSpPr/>
          <p:nvPr/>
        </p:nvSpPr>
        <p:spPr>
          <a:xfrm>
            <a:off x="8072462" y="2714620"/>
            <a:ext cx="700086" cy="785818"/>
          </a:xfrm>
          <a:prstGeom prst="irregularSeal1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6" name="Пятно 1 15"/>
          <p:cNvSpPr/>
          <p:nvPr/>
        </p:nvSpPr>
        <p:spPr>
          <a:xfrm>
            <a:off x="3071802" y="3357562"/>
            <a:ext cx="914400" cy="928694"/>
          </a:xfrm>
          <a:prstGeom prst="irregularSeal1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4357694"/>
            <a:ext cx="44196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ser\Desktop\164_xl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 bwMode="auto">
          <a:xfrm>
            <a:off x="1071538" y="2039429"/>
            <a:ext cx="3357586" cy="3633216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8604"/>
            <a:ext cx="4495800" cy="6429396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Получен путём скрещивания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померанца и цитрона.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Родиной бергамота считается </a:t>
            </a:r>
            <a:r>
              <a:rPr lang="ru-RU" sz="42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Юго</a:t>
            </a: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-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Восточная Азия.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Название «бергамот» получил в честь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итальянского города </a:t>
            </a:r>
            <a:r>
              <a:rPr lang="ru-RU" sz="42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Бергамо</a:t>
            </a: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, где его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впервые начали культивировать и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продавать, как масло. По другой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версии название вероятно происходит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от турецкого слова  «</a:t>
            </a:r>
            <a:r>
              <a:rPr lang="ru-RU" sz="42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beg</a:t>
            </a: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200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armudy</a:t>
            </a: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» — господская груша.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Такое имя бергамот получил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благодаря своей необычной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грушевидной форме и светло-жёлтому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цвету, который делал плоды бергамота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похожим на груши сорта бергамот,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однако на самом деле к грушам он не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имеет совершенно никакого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отношения.</a:t>
            </a:r>
          </a:p>
          <a:p>
            <a:pPr algn="ctr">
              <a:buNone/>
            </a:pPr>
            <a:r>
              <a:rPr lang="ru-RU" sz="42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Бергамотовым маслом ароматизируют чай.</a:t>
            </a:r>
          </a:p>
          <a:p>
            <a:pPr algn="ctr"/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0"/>
            <a:ext cx="50006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Бергамот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MS900082189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14282" y="5857892"/>
            <a:ext cx="714380" cy="71438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97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47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970"/>
                            </p:stCondLst>
                            <p:childTnLst>
                              <p:par>
                                <p:cTn id="2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47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970"/>
                            </p:stCondLst>
                            <p:childTnLst>
                              <p:par>
                                <p:cTn id="3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470"/>
                            </p:stCondLst>
                            <p:childTnLst>
                              <p:par>
                                <p:cTn id="3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970"/>
                            </p:stCondLst>
                            <p:childTnLst>
                              <p:par>
                                <p:cTn id="4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470"/>
                            </p:stCondLst>
                            <p:childTnLst>
                              <p:par>
                                <p:cTn id="4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970"/>
                            </p:stCondLst>
                            <p:childTnLst>
                              <p:par>
                                <p:cTn id="5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470"/>
                            </p:stCondLst>
                            <p:childTnLst>
                              <p:par>
                                <p:cTn id="5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970"/>
                            </p:stCondLst>
                            <p:childTnLst>
                              <p:par>
                                <p:cTn id="6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470"/>
                            </p:stCondLst>
                            <p:childTnLst>
                              <p:par>
                                <p:cTn id="6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970"/>
                            </p:stCondLst>
                            <p:childTnLst>
                              <p:par>
                                <p:cTn id="7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470"/>
                            </p:stCondLst>
                            <p:childTnLst>
                              <p:par>
                                <p:cTn id="7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970"/>
                            </p:stCondLst>
                            <p:childTnLst>
                              <p:par>
                                <p:cTn id="8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470"/>
                            </p:stCondLst>
                            <p:childTnLst>
                              <p:par>
                                <p:cTn id="8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970"/>
                            </p:stCondLst>
                            <p:childTnLst>
                              <p:par>
                                <p:cTn id="9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470"/>
                            </p:stCondLst>
                            <p:childTnLst>
                              <p:par>
                                <p:cTn id="9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3970"/>
                            </p:stCondLst>
                            <p:childTnLst>
                              <p:par>
                                <p:cTn id="10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71802" y="0"/>
            <a:ext cx="3900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урока:</a:t>
            </a:r>
            <a:endParaRPr lang="ru-RU" sz="5400" b="1" cap="none" spc="0" dirty="0">
              <a:ln w="1905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214414" y="857232"/>
            <a:ext cx="7715305" cy="5986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Образовательная: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Обеспечить в ходе урока закрепление основных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умений и навыков из курса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математики 5 класса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темам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«Десятичные дроби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Совершенствование вычислительных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навыков.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Контроль степени усвоения основных знаний, умений и навыков по данной теме.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Развивающая: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умений в применении знаний в конкретной ситуации.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самостоятельной деятельности обучающихся.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познавательного интереса.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Расширение кругозора в области биологии, географии, истории.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Воспитательная: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научного мировоззрения, интереса к предмету через содержание учебного материала.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Воспитание умения работать в коллективе, культуры общения, взаимопомощи.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Воспитание таких качеств характера как настойчивость в достижении цели, умение не растеряться в проблемных ситуациях.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52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500"/>
                                        <p:tgtEl>
                                          <p:spTgt spid="52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52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500"/>
                                        <p:tgtEl>
                                          <p:spTgt spid="52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500"/>
                                        <p:tgtEl>
                                          <p:spTgt spid="522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522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500"/>
                                        <p:tgtEl>
                                          <p:spTgt spid="522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500"/>
                                        <p:tgtEl>
                                          <p:spTgt spid="522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500"/>
                                        <p:tgtEl>
                                          <p:spTgt spid="522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500"/>
                                        <p:tgtEl>
                                          <p:spTgt spid="522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500"/>
                                        <p:tgtEl>
                                          <p:spTgt spid="522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500"/>
                                        <p:tgtEl>
                                          <p:spTgt spid="522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500"/>
                                        <p:tgtEl>
                                          <p:spTgt spid="5222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928670"/>
            <a:ext cx="4357718" cy="55721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Это самый крупный в мире фрукт.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Плод – смесь ананаса и груши.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Растёт в странах Южной и Юго-Восточной Азии от Индии до Индонезии.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Плоды имеют форму бочонка, каждый весом 36 кг, длиной до 90 см и диаметр -0,5 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142852"/>
            <a:ext cx="310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История 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5934670"/>
            <a:ext cx="1523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Индия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2226" name="Picture 2" descr="C:\Users\User\Desktop\indonesia_bali_002-800x6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85728"/>
            <a:ext cx="3428997" cy="2571748"/>
          </a:xfrm>
          <a:prstGeom prst="rect">
            <a:avLst/>
          </a:prstGeom>
          <a:noFill/>
        </p:spPr>
      </p:pic>
      <p:pic>
        <p:nvPicPr>
          <p:cNvPr id="52227" name="Picture 3" descr="C:\Users\User\Desktop\556a7081f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1214414" y="3714752"/>
            <a:ext cx="3571900" cy="244474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85918" y="2786058"/>
            <a:ext cx="2513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Индонезия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42852"/>
            <a:ext cx="54970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Вопрос № </a:t>
            </a:r>
            <a:r>
              <a:rPr lang="en-US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8000" b="1" i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1714488"/>
            <a:ext cx="371477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solidFill>
                  <a:schemeClr val="accent3">
                    <a:lumMod val="50000"/>
                  </a:schemeClr>
                </a:solidFill>
              </a:rPr>
              <a:t>О каком фрукте идёт речь?</a:t>
            </a:r>
          </a:p>
        </p:txBody>
      </p:sp>
      <p:pic>
        <p:nvPicPr>
          <p:cNvPr id="53250" name="Picture 2" descr="C:\Users\User\Desktop\z1991271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857232"/>
            <a:ext cx="2230504" cy="2714644"/>
          </a:xfrm>
          <a:prstGeom prst="rect">
            <a:avLst/>
          </a:prstGeom>
          <a:noFill/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2714612" y="2643182"/>
            <a:ext cx="10001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+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3252" name="Picture 4" descr="C:\Users\User\Desktop\b8f54783b80870bccabb1261fe014c9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786190"/>
            <a:ext cx="2000264" cy="2000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29058" y="5214950"/>
            <a:ext cx="671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7030A0"/>
                </a:solidFill>
              </a:rPr>
              <a:t>= 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5143512"/>
            <a:ext cx="50206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 smtClean="0">
                <a:solidFill>
                  <a:srgbClr val="7030A0"/>
                </a:solidFill>
              </a:rPr>
              <a:t>?</a:t>
            </a:r>
            <a:endParaRPr lang="ru-RU" sz="6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85527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2800" b="1" i="1" dirty="0" smtClean="0"/>
              <a:t>Найдите значения выражений. </a:t>
            </a:r>
            <a:br>
              <a:rPr lang="ru-RU" sz="2800" b="1" i="1" dirty="0" smtClean="0"/>
            </a:br>
            <a:r>
              <a:rPr lang="ru-RU" sz="2800" b="1" i="1" dirty="0" smtClean="0"/>
              <a:t>Сопоставьте буквы с полученными ответами и вы узнаете название этого фрукта.</a:t>
            </a:r>
            <a:br>
              <a:rPr lang="ru-RU" sz="2800" b="1" i="1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2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14414" y="1348800"/>
            <a:ext cx="4387740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5,7 : 0,3 =    </a:t>
            </a:r>
            <a:r>
              <a:rPr lang="ru-RU" sz="4400" b="1" i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ru-RU" sz="4400" b="1" i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</a:t>
            </a:r>
          </a:p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0,06●0,1= </a:t>
            </a:r>
            <a:r>
              <a:rPr lang="ru-RU" sz="4400" b="1" i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</a:p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7,1 : 0,1=  </a:t>
            </a:r>
            <a:r>
              <a:rPr lang="ru-RU" sz="4400" b="1" i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    </a:t>
            </a:r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</a:p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0,6 ●0,4 =  </a:t>
            </a:r>
            <a:r>
              <a:rPr lang="ru-RU" sz="4400" b="1" i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0,2 ●1,4 =    </a:t>
            </a:r>
            <a:r>
              <a:rPr lang="ru-RU" sz="4400" b="1" i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 </a:t>
            </a:r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</a:t>
            </a:r>
          </a:p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76,31 : 10 =      </a:t>
            </a:r>
            <a:r>
              <a:rPr lang="ru-RU" sz="4400" b="1" i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</a:p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32,31 ● 0,1 = </a:t>
            </a:r>
            <a:r>
              <a:rPr lang="ru-RU" sz="4400" b="1" i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 </a:t>
            </a:r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</a:t>
            </a:r>
          </a:p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48,48 : 0,48 = </a:t>
            </a:r>
            <a:r>
              <a:rPr lang="ru-RU" sz="4400" b="1" i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4400" b="1" cap="none" spc="0" dirty="0">
              <a:ln w="1905"/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357950" y="2143116"/>
          <a:ext cx="2357454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8727"/>
                <a:gridCol w="1178727"/>
              </a:tblGrid>
              <a:tr h="2954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3,231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954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104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954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0,24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954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71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954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7,631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954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0,006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954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954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0,28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142852"/>
            <a:ext cx="55006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Джекфрут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 descr="C:\Users\User\Desktop\jackfruit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500174"/>
            <a:ext cx="2775134" cy="3682041"/>
          </a:xfrm>
          <a:prstGeom prst="rect">
            <a:avLst/>
          </a:prstGeom>
          <a:noFill/>
        </p:spPr>
      </p:pic>
      <p:pic>
        <p:nvPicPr>
          <p:cNvPr id="1027" name="Picture 3" descr="C:\Users\User\Desktop\jekfruit_fruit_2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8590" y="214290"/>
            <a:ext cx="2345410" cy="164307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488" y="1714488"/>
            <a:ext cx="62865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           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Это  вечнозелёное дерево, достигающее высоты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 20 м. Плоды вызревают за 3—8 месяцев.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 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Джекфрут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широко используется в местной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  кулинарии. Незрелые плоды используют как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    овощи — их варят, жарят и тушат. Спелые плоды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   едят в свежем виде, из них делают салаты и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     десерты.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Плоды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джекфрута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очень питательны и  содержат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около 40% углеводов  — больше, чем в  хлебе.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 Из-за дешевизны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джекфрут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в Индии называется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«хлебом для бедных». Семена чаще всего 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поджаривают и едят как каштаны. Древесина  не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повреждается термитами и грибами и используется                          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для построек и изготовления мебели, музыкальных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          инструментов.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                  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Джекфрут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является национальным фруктом Бангладеш.</a:t>
            </a:r>
          </a:p>
          <a:p>
            <a:pPr algn="ctr"/>
            <a:endParaRPr lang="ru-RU" b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4949785"/>
            <a:ext cx="2763219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Или индийское хлебное дерево. 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MS900082189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14282" y="5929330"/>
            <a:ext cx="714380" cy="71438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97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97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97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97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970"/>
                            </p:stCondLst>
                            <p:childTnLst>
                              <p:par>
                                <p:cTn id="4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970"/>
                            </p:stCondLst>
                            <p:childTnLst>
                              <p:par>
                                <p:cTn id="5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970"/>
                            </p:stCondLst>
                            <p:childTnLst>
                              <p:par>
                                <p:cTn id="5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970"/>
                            </p:stCondLst>
                            <p:childTnLst>
                              <p:par>
                                <p:cTn id="6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970"/>
                            </p:stCondLst>
                            <p:childTnLst>
                              <p:par>
                                <p:cTn id="6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970"/>
                            </p:stCondLst>
                            <p:childTnLst>
                              <p:par>
                                <p:cTn id="7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970"/>
                            </p:stCondLst>
                            <p:childTnLst>
                              <p:par>
                                <p:cTn id="8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970"/>
                            </p:stCondLst>
                            <p:childTnLst>
                              <p:par>
                                <p:cTn id="8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970"/>
                            </p:stCondLst>
                            <p:childTnLst>
                              <p:par>
                                <p:cTn id="9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970"/>
                            </p:stCondLst>
                            <p:childTnLst>
                              <p:par>
                                <p:cTn id="9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8970"/>
                            </p:stCondLst>
                            <p:childTnLst>
                              <p:par>
                                <p:cTn id="10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9970"/>
                            </p:stCondLst>
                            <p:childTnLst>
                              <p:par>
                                <p:cTn id="1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714356"/>
            <a:ext cx="4357718" cy="3643338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У этого растения       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         существует много  видов.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Цитварная, например, занесена в Красную книгу.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0"/>
            <a:ext cx="310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История 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4500570"/>
            <a:ext cx="3273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4274" name="Picture 2" descr="C:\Users\User\Desktop\biology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7" y="785794"/>
            <a:ext cx="3786214" cy="361950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42976" y="4357694"/>
            <a:ext cx="76438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У </a:t>
            </a:r>
            <a:r>
              <a:rPr lang="ru-RU" sz="2800" b="1" dirty="0" err="1" smtClean="0">
                <a:solidFill>
                  <a:srgbClr val="002060"/>
                </a:solidFill>
              </a:rPr>
              <a:t>таврической</a:t>
            </a:r>
            <a:r>
              <a:rPr lang="ru-RU" sz="2800" b="1" dirty="0" smtClean="0">
                <a:solidFill>
                  <a:srgbClr val="002060"/>
                </a:solidFill>
              </a:rPr>
              <a:t> ( или крымской) печальная слава.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Рассказывают, что в 1722г. во время похода Петра </a:t>
            </a:r>
            <a:r>
              <a:rPr lang="en-US" sz="2800" b="1" dirty="0" smtClean="0">
                <a:solidFill>
                  <a:srgbClr val="002060"/>
                </a:solidFill>
              </a:rPr>
              <a:t>I</a:t>
            </a:r>
            <a:r>
              <a:rPr lang="ru-RU" sz="2800" b="1" dirty="0" smtClean="0">
                <a:solidFill>
                  <a:srgbClr val="002060"/>
                </a:solidFill>
              </a:rPr>
              <a:t> на Персию, 500 лошадей отравились этим растением.</a:t>
            </a:r>
          </a:p>
        </p:txBody>
      </p:sp>
    </p:spTree>
  </p:cSld>
  <p:clrMapOvr>
    <a:masterClrMapping/>
  </p:clrMapOvr>
  <p:transition>
    <p:wipe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42852"/>
            <a:ext cx="54970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Вопрос № </a:t>
            </a:r>
            <a:r>
              <a:rPr lang="en-US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ru-RU" sz="8000" b="1" i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714488"/>
            <a:ext cx="435771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solidFill>
                  <a:schemeClr val="accent3">
                    <a:lumMod val="50000"/>
                  </a:schemeClr>
                </a:solidFill>
              </a:rPr>
              <a:t>О каком растении идёт речь?</a:t>
            </a:r>
          </a:p>
        </p:txBody>
      </p:sp>
      <p:pic>
        <p:nvPicPr>
          <p:cNvPr id="55299" name="Picture 3" descr="C:\Users\User\Desktop\s968736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428736"/>
            <a:ext cx="3400425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5136656" cy="4800600"/>
          </a:xfrm>
        </p:spPr>
        <p:txBody>
          <a:bodyPr/>
          <a:lstStyle/>
          <a:p>
            <a:pPr algn="ctr">
              <a:buNone/>
            </a:pPr>
            <a:endParaRPr lang="ru-RU" sz="48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42852"/>
            <a:ext cx="18473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8000" b="1" i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285728"/>
            <a:ext cx="70009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Выполните задания. Сопоставьте найденные ответы с буквами в таблице.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1357298"/>
            <a:ext cx="5050486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1) 4,41 + 5,36 =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2) 5,24 - 1,8=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3)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11,3 =1,56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4) 137 –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=42,56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5) 6,85 - 2,96 =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6) 32,7 - 1,85 =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858016" y="1397000"/>
          <a:ext cx="1928826" cy="4460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413"/>
                <a:gridCol w="964413"/>
              </a:tblGrid>
              <a:tr h="74348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3,89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4348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12,86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4348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9,77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4348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30,85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4348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94,44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4348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3,44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polyn_obyknovennaya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 bwMode="auto">
          <a:xfrm>
            <a:off x="1071538" y="1857364"/>
            <a:ext cx="3657600" cy="36576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2852"/>
            <a:ext cx="4281518" cy="6632535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Распространена по всему северному полушарию, в умеренном поясе Евразии, в Северной и Южной Африке, Северной Америке.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Лекарственное сырьё, преимущественно для желудочных средств, ранее применялись настойки полыней, как противоглистное средство.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Экстракты и настойки полыни входят в состав некоторых крепких алкогольных напитков (абсент) и вин (вермут).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Некоторые полыни очень декоративны и используются в ландшафтном дизайне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Эфирное масло некоторых видов полыни используется в парфюмерии и косметике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Некоторые виды, например Полынь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белоземельная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, Полынь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Лерха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, Полынь малоцветковая, или чёрная , Полынь развесистая , имеют значение как кормовые растения для овец, коз, лошадей и верблюдов, особенно ранней весной, осенью и зимой.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57166"/>
            <a:ext cx="50456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Полынь 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MS900082189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5948378"/>
            <a:ext cx="571504" cy="571504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97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7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97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97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97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970"/>
                            </p:stCondLst>
                            <p:childTnLst>
                              <p:par>
                                <p:cTn id="4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000108"/>
            <a:ext cx="7498080" cy="3071834"/>
          </a:xfrm>
        </p:spPr>
        <p:txBody>
          <a:bodyPr>
            <a:noAutofit/>
          </a:bodyPr>
          <a:lstStyle/>
          <a:p>
            <a:pPr algn="ctr"/>
            <a:r>
              <a:rPr lang="ru-RU" sz="8000" b="1" i="1" dirty="0" smtClean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Десятичные дроби</a:t>
            </a:r>
            <a:endParaRPr lang="ru-RU" sz="8000" dirty="0"/>
          </a:p>
        </p:txBody>
      </p:sp>
      <p:pic>
        <p:nvPicPr>
          <p:cNvPr id="2051" name="Picture 3" descr="C:\Users\User\Desktop\430518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357562"/>
            <a:ext cx="3621740" cy="33855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1092325">
            <a:off x="3500430" y="4786322"/>
            <a:ext cx="21178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all" spc="0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56,789</a:t>
            </a:r>
            <a:endParaRPr kumimoji="0" lang="ru-RU" sz="3200" b="1" i="0" u="none" strike="noStrike" cap="all" spc="0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spc="0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6,07</a:t>
            </a:r>
            <a:endParaRPr kumimoji="0" lang="ru-RU" sz="3200" b="1" i="0" u="none" strike="noStrike" cap="all" spc="0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spc="0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54,321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573801">
            <a:off x="206000" y="2788771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6,7</a:t>
            </a: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9</a:t>
            </a:r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9</a:t>
            </a:r>
            <a:endParaRPr lang="ru-RU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16,066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4,021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9528805">
            <a:off x="6608540" y="596752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55,032</a:t>
            </a:r>
          </a:p>
        </p:txBody>
      </p:sp>
      <p:sp>
        <p:nvSpPr>
          <p:cNvPr id="12" name="Прямоугольник 11"/>
          <p:cNvSpPr/>
          <p:nvPr/>
        </p:nvSpPr>
        <p:spPr>
          <a:xfrm rot="19196320">
            <a:off x="2106761" y="330765"/>
            <a:ext cx="16161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816,06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429124" y="642918"/>
            <a:ext cx="17572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106,06</a:t>
            </a:r>
          </a:p>
        </p:txBody>
      </p:sp>
      <p:pic>
        <p:nvPicPr>
          <p:cNvPr id="14" name="MS900082187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143644"/>
            <a:ext cx="519114" cy="519114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1447800"/>
            <a:ext cx="4286248" cy="4800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Это самая высочайшая горная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вершина мира.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Её высота 8848 м.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Впервые была покорена в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1953г.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У этой вершины есть два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названия.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Одно из них – Эверест.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14290"/>
            <a:ext cx="310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История 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4429132"/>
            <a:ext cx="36433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Эверест</a:t>
            </a:r>
          </a:p>
        </p:txBody>
      </p:sp>
      <p:pic>
        <p:nvPicPr>
          <p:cNvPr id="9218" name="Picture 2" descr="C:\Users\User\Desktop\go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000108"/>
            <a:ext cx="3857652" cy="32004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42852"/>
            <a:ext cx="54970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Вопрос № </a:t>
            </a:r>
            <a:r>
              <a:rPr lang="en-US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8000" b="1" i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2214554"/>
            <a:ext cx="385765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Какое второе название этой горы?</a:t>
            </a:r>
            <a:endParaRPr lang="ru-RU" sz="5400" b="1" cap="none" spc="0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000768"/>
            <a:ext cx="4143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Самое первое восхождение на Эверест</a:t>
            </a:r>
          </a:p>
        </p:txBody>
      </p:sp>
      <p:pic>
        <p:nvPicPr>
          <p:cNvPr id="10242" name="Picture 2" descr="C:\Users\User\Desktop\edmumd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285860"/>
            <a:ext cx="3643338" cy="4657722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5500694" y="1571617"/>
          <a:ext cx="3229004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8"/>
                <a:gridCol w="2085996"/>
              </a:tblGrid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5,5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0,19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3,3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0,19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8,1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1,02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4,4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5,11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3,3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14414" y="142852"/>
            <a:ext cx="771530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Найдите значения выражений. </a:t>
            </a:r>
          </a:p>
          <a:p>
            <a:pPr algn="ctr"/>
            <a:r>
              <a:rPr lang="ru-RU" sz="2800" b="1" cap="none" spc="0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Сопоставьте ответы и буквы из таблицы, </a:t>
            </a:r>
          </a:p>
          <a:p>
            <a:pPr algn="ctr"/>
            <a:r>
              <a:rPr lang="ru-RU" sz="2800" b="1" cap="none" spc="0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вы получите название горы.</a:t>
            </a:r>
            <a:endParaRPr lang="ru-RU" sz="2800" b="1" cap="none" spc="0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5" y="1428736"/>
            <a:ext cx="392909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0,9 +0,12 =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</a:t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10 - 6,7 =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5 - 4,81 =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</a:t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4,8 +5,2 =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3,1 + 2,01 =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</a:t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0,5+0,5 =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7,9 – 3,5 =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Н     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9 - 0,9 =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5,43 + 0,07 = </a:t>
            </a:r>
            <a:r>
              <a:rPr lang="ru-RU" sz="36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</a:t>
            </a:r>
            <a:endParaRPr lang="ru-RU" sz="3600" b="1" cap="none" spc="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320"/>
            <a:ext cx="4929222" cy="11430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ДЖОМОЛУНГМА</a:t>
            </a:r>
            <a:b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sz="4400" dirty="0"/>
          </a:p>
        </p:txBody>
      </p:sp>
      <p:pic>
        <p:nvPicPr>
          <p:cNvPr id="5" name="Picture 2" descr="C:\Users\User\Desktop\DSCN0395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857232"/>
            <a:ext cx="3657600" cy="27432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4" y="785794"/>
            <a:ext cx="3857652" cy="5857916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«Джомолунгма» — в переводе с тибетского означает «Божественная (</a:t>
            </a:r>
            <a:r>
              <a:rPr lang="ru-RU" sz="4400" b="1" dirty="0" err="1" smtClean="0">
                <a:solidFill>
                  <a:srgbClr val="7030A0"/>
                </a:solidFill>
                <a:latin typeface="Monotype Corsiva" pitchFamily="66" charset="0"/>
              </a:rPr>
              <a:t>jamma</a:t>
            </a:r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) Мать (</a:t>
            </a:r>
            <a:r>
              <a:rPr lang="ru-RU" sz="4400" b="1" dirty="0" err="1" smtClean="0">
                <a:solidFill>
                  <a:srgbClr val="7030A0"/>
                </a:solidFill>
                <a:latin typeface="Monotype Corsiva" pitchFamily="66" charset="0"/>
              </a:rPr>
              <a:t>ma</a:t>
            </a:r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) Жизни (</a:t>
            </a:r>
            <a:r>
              <a:rPr lang="ru-RU" sz="4400" b="1" dirty="0" err="1" smtClean="0">
                <a:solidFill>
                  <a:srgbClr val="7030A0"/>
                </a:solidFill>
                <a:latin typeface="Monotype Corsiva" pitchFamily="66" charset="0"/>
              </a:rPr>
              <a:t>lung</a:t>
            </a:r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 — ветер или жизненная сила)», </a:t>
            </a:r>
            <a:endParaRPr lang="en-US" sz="4400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названа так в честь богини </a:t>
            </a:r>
            <a:r>
              <a:rPr lang="ru-RU" sz="4400" b="1" dirty="0" err="1" smtClean="0">
                <a:solidFill>
                  <a:srgbClr val="7030A0"/>
                </a:solidFill>
                <a:latin typeface="Monotype Corsiva" pitchFamily="66" charset="0"/>
              </a:rPr>
              <a:t>Шераб</a:t>
            </a:r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400" b="1" dirty="0" err="1" smtClean="0">
                <a:solidFill>
                  <a:srgbClr val="7030A0"/>
                </a:solidFill>
                <a:latin typeface="Monotype Corsiva" pitchFamily="66" charset="0"/>
              </a:rPr>
              <a:t>Чжаммы</a:t>
            </a:r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. 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Находится в Гималаях и расположена на границе Непала и Китая , сама вершина лежит на территории Китая. Имеет форму пирамиды; южный склон более крутой. На вершине бывают сильнейшие ветра, дующие со скоростью до 200 километров в час, а температура воздуха ночью понижается до минус шестидесяти градусов. </a:t>
            </a:r>
          </a:p>
          <a:p>
            <a:endParaRPr lang="ru-RU" sz="4400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6" name="Picture 3" descr="C:\Users\User\Desktop\1128931664everest_01[1]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071538" y="3714752"/>
            <a:ext cx="4022725" cy="3034383"/>
          </a:xfrm>
          <a:prstGeom prst="rect">
            <a:avLst/>
          </a:prstGeom>
          <a:noFill/>
        </p:spPr>
      </p:pic>
      <p:pic>
        <p:nvPicPr>
          <p:cNvPr id="7" name="MS900082189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85720" y="6072206"/>
            <a:ext cx="447676" cy="44767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970"/>
                            </p:stCondLst>
                            <p:childTnLst>
                              <p:par>
                                <p:cTn id="26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970"/>
                            </p:stCondLst>
                            <p:childTnLst>
                              <p:par>
                                <p:cTn id="30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970"/>
                            </p:stCondLst>
                            <p:childTnLst>
                              <p:par>
                                <p:cTn id="34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928670"/>
            <a:ext cx="4357718" cy="4800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У древних греков существовала красивая легенда о девушке </a:t>
            </a:r>
            <a:r>
              <a:rPr lang="ru-RU" sz="2800" b="1" dirty="0" err="1" smtClean="0">
                <a:solidFill>
                  <a:srgbClr val="002060"/>
                </a:solidFill>
              </a:rPr>
              <a:t>Арахне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</a:rPr>
              <a:t>-</a:t>
            </a:r>
            <a:r>
              <a:rPr lang="ru-RU" sz="2800" b="1" dirty="0" smtClean="0">
                <a:solidFill>
                  <a:srgbClr val="002060"/>
                </a:solidFill>
              </a:rPr>
              <a:t>замечательной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ткачихе и вышивальщице, соревновавшейся в своём искусстве с самой Афиной и победившей её.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За это разгневанная богиня превратила мастерицу в … </a:t>
            </a:r>
          </a:p>
          <a:p>
            <a:pPr algn="ctr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142852"/>
            <a:ext cx="310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История 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5357826"/>
            <a:ext cx="364333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Афина - богиня мудрости, наук, победоносной войны и процветания.</a:t>
            </a:r>
            <a:endParaRPr lang="ru-RU" sz="2000" b="1" i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User\Desktop\article-goddesses-aphin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714356"/>
            <a:ext cx="3440455" cy="4572032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42852"/>
            <a:ext cx="54970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Вопрос № </a:t>
            </a:r>
            <a:r>
              <a:rPr lang="en-US" sz="8000" b="1" i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8000" b="1" i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1500174"/>
            <a:ext cx="421484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кого богиня Афина превратила девушку </a:t>
            </a:r>
            <a:r>
              <a:rPr lang="ru-RU" sz="5400" b="1" i="1" dirty="0" err="1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Арахну</a:t>
            </a:r>
            <a:r>
              <a:rPr lang="ru-RU" sz="5400" b="1" i="1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i="1" cap="none" spc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5643578"/>
            <a:ext cx="3929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Лидийская девушка, дочь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Идмона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состязавшаяся с Афиной в искусстве ткать</a:t>
            </a:r>
          </a:p>
        </p:txBody>
      </p:sp>
      <p:pic>
        <p:nvPicPr>
          <p:cNvPr id="2050" name="Picture 2" descr="C:\Users\User\Desktop\204228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428736"/>
            <a:ext cx="3286148" cy="413227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1195</TotalTime>
  <Words>1423</Words>
  <Application>Microsoft Office PowerPoint</Application>
  <PresentationFormat>Экран (4:3)</PresentationFormat>
  <Paragraphs>273</Paragraphs>
  <Slides>27</Slides>
  <Notes>2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Солнцестояние</vt:lpstr>
      <vt:lpstr>Слайд 1</vt:lpstr>
      <vt:lpstr>Слайд 2</vt:lpstr>
      <vt:lpstr>Десятичные дроби</vt:lpstr>
      <vt:lpstr>Слайд 4</vt:lpstr>
      <vt:lpstr>Слайд 5</vt:lpstr>
      <vt:lpstr>            </vt:lpstr>
      <vt:lpstr>ДЖОМОЛУНГМА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 Выполните действия и составьте слово, используя координатный луч.   </vt:lpstr>
      <vt:lpstr>Слайд 19</vt:lpstr>
      <vt:lpstr>Слайд 20</vt:lpstr>
      <vt:lpstr>Слайд 21</vt:lpstr>
      <vt:lpstr>    Найдите значения выражений.  Сопоставьте буквы с полученными ответами и вы узнаете название этого фрукта.   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 класс</dc:title>
  <dc:creator>User</dc:creator>
  <cp:lastModifiedBy>User</cp:lastModifiedBy>
  <cp:revision>129</cp:revision>
  <dcterms:created xsi:type="dcterms:W3CDTF">2011-07-08T08:01:39Z</dcterms:created>
  <dcterms:modified xsi:type="dcterms:W3CDTF">2012-05-29T17:17:45Z</dcterms:modified>
</cp:coreProperties>
</file>