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62" r:id="rId4"/>
    <p:sldId id="266" r:id="rId5"/>
    <p:sldId id="264" r:id="rId6"/>
    <p:sldId id="274" r:id="rId7"/>
    <p:sldId id="268" r:id="rId8"/>
    <p:sldId id="270" r:id="rId9"/>
    <p:sldId id="257" r:id="rId10"/>
    <p:sldId id="261" r:id="rId11"/>
    <p:sldId id="260" r:id="rId12"/>
    <p:sldId id="263" r:id="rId13"/>
    <p:sldId id="267" r:id="rId14"/>
    <p:sldId id="271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FF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0DEA7-25E7-4CB4-9A3B-6A599E5DC0B6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E8B85-DB37-47E8-AEF7-03F03D9915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6DC883-C8C3-4041-BC16-5A12D1A11E1E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CCC0C0-F334-49E8-847C-FADABAFD25B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09625" y="2214563"/>
            <a:ext cx="7958138" cy="3881437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FB39-7140-49A0-B71B-79EF7298D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9347D-92A8-4934-8374-832F6349635C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F3582-5C7C-418A-AD8F-A019F57EBE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o-name.ru/historical-events/francia.htm" TargetMode="External"/><Relationship Id="rId7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://relaxic.net/wp-content/uploads/2010/06/Voltaire.jpg" TargetMode="External"/><Relationship Id="rId4" Type="http://schemas.openxmlformats.org/officeDocument/2006/relationships/hyperlink" Target="http://to-name.ru/historical-events/prosveschenie.ht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slide" Target="slide9.x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канирование0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324528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Century Schoolbook" pitchFamily="18" charset="0"/>
              </a:rPr>
              <a:t>Тире между подлежащим и сказуемым</a:t>
            </a:r>
            <a:r>
              <a:rPr lang="ru-RU" b="1" dirty="0" smtClean="0">
                <a:latin typeface="Century Schoolbook" pitchFamily="18" charset="0"/>
              </a:rPr>
              <a:t>.</a:t>
            </a:r>
            <a:br>
              <a:rPr lang="ru-RU" b="1" dirty="0" smtClean="0">
                <a:latin typeface="Century Schoolbook" pitchFamily="18" charset="0"/>
              </a:rPr>
            </a:br>
            <a:r>
              <a:rPr lang="ru-RU" dirty="0" smtClean="0">
                <a:latin typeface="Century Schoolbook" pitchFamily="18" charset="0"/>
              </a:rPr>
              <a:t>Урок русского языка в 8 классе.</a:t>
            </a:r>
            <a:r>
              <a:rPr lang="ru-RU" dirty="0" smtClean="0">
                <a:latin typeface="Century Schoolbook" pitchFamily="18" charset="0"/>
              </a:rPr>
              <a:t/>
            </a:r>
            <a:br>
              <a:rPr lang="ru-RU" dirty="0" smtClean="0">
                <a:latin typeface="Century Schoolbook" pitchFamily="18" charset="0"/>
              </a:rPr>
            </a:br>
            <a:endParaRPr lang="ru-RU" dirty="0"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501009"/>
            <a:ext cx="6984776" cy="27084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000" b="1" dirty="0" smtClean="0">
                <a:latin typeface="Century Schoolbook" pitchFamily="18" charset="0"/>
              </a:rPr>
              <a:t>Подготовила</a:t>
            </a:r>
          </a:p>
          <a:p>
            <a:pPr algn="r">
              <a:lnSpc>
                <a:spcPct val="150000"/>
              </a:lnSpc>
            </a:pPr>
            <a:r>
              <a:rPr lang="ru-RU" sz="2000" b="1" dirty="0" smtClean="0">
                <a:latin typeface="Century Schoolbook" pitchFamily="18" charset="0"/>
              </a:rPr>
              <a:t> учитель русского языка и литературы</a:t>
            </a:r>
          </a:p>
          <a:p>
            <a:pPr algn="r">
              <a:lnSpc>
                <a:spcPct val="150000"/>
              </a:lnSpc>
            </a:pPr>
            <a:r>
              <a:rPr lang="ru-RU" sz="2000" b="1" dirty="0" smtClean="0">
                <a:latin typeface="Century Schoolbook" pitchFamily="18" charset="0"/>
              </a:rPr>
              <a:t> МОУ «Средняя общеобразовательная школа № 3 г.Вольска Саратовской области»</a:t>
            </a:r>
          </a:p>
          <a:p>
            <a:pPr algn="r">
              <a:lnSpc>
                <a:spcPct val="150000"/>
              </a:lnSpc>
            </a:pPr>
            <a:r>
              <a:rPr lang="ru-RU" sz="2000" b="1" dirty="0" smtClean="0">
                <a:latin typeface="Century Schoolbook" pitchFamily="18" charset="0"/>
              </a:rPr>
              <a:t>Воронина Ирина Владимировна</a:t>
            </a:r>
          </a:p>
          <a:p>
            <a:pPr algn="r"/>
            <a:endParaRPr lang="ru-RU" sz="2000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сканирование0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2F2444"/>
                </a:solidFill>
              </a:rPr>
              <a:t>Перестройте предложения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1143008"/>
          </a:xfrm>
          <a:solidFill>
            <a:schemeClr val="tx2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0" indent="371475">
              <a:buFont typeface="Wingdings 2" pitchFamily="18" charset="2"/>
              <a:buNone/>
            </a:pPr>
            <a:r>
              <a:rPr lang="ru-RU" b="1" smtClean="0"/>
              <a:t>В историю русской литературы А.С.Пушкин вошел как крупнейший представитель реализма, как создатель русского литературного  языка.</a:t>
            </a:r>
            <a:endParaRPr lang="ru-RU" b="1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286124"/>
            <a:ext cx="846299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ru-RU" sz="2400" b="1" dirty="0"/>
              <a:t>В истории русской литературы А.С. Пушкин – крупнейший </a:t>
            </a:r>
            <a:r>
              <a:rPr lang="ru-RU" sz="2400" b="1" dirty="0" smtClean="0"/>
              <a:t>представитель реализма</a:t>
            </a:r>
            <a:r>
              <a:rPr lang="ru-RU" sz="2400" b="1" dirty="0"/>
              <a:t>, создатель русского литературного языка.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2060575"/>
            <a:ext cx="8216929" cy="954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atin typeface="+mn-lt"/>
              </a:rPr>
              <a:t>Новый этап творческого пути Пушкина</a:t>
            </a:r>
          </a:p>
          <a:p>
            <a:pPr>
              <a:defRPr/>
            </a:pPr>
            <a:r>
              <a:rPr lang="ru-RU" sz="2800" b="1" dirty="0">
                <a:latin typeface="+mn-lt"/>
              </a:rPr>
              <a:t> отразился в поэме «Руслан и Людмила».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58" y="3429000"/>
            <a:ext cx="8319298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ru-RU" sz="2400" b="1" dirty="0"/>
              <a:t>Поэма </a:t>
            </a:r>
            <a:r>
              <a:rPr lang="ru-RU" sz="2400" b="1" dirty="0" smtClean="0"/>
              <a:t>« Руслан </a:t>
            </a:r>
            <a:r>
              <a:rPr lang="ru-RU" sz="2400" b="1" dirty="0"/>
              <a:t>и Людмила» – новый </a:t>
            </a:r>
            <a:r>
              <a:rPr lang="ru-RU" sz="2400" b="1" dirty="0" smtClean="0"/>
              <a:t>этап творческого </a:t>
            </a:r>
            <a:r>
              <a:rPr lang="ru-RU" sz="2400" b="1" dirty="0"/>
              <a:t>пути Пушкина.</a:t>
            </a: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500034" y="2078243"/>
            <a:ext cx="821537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latin typeface="+mn-lt"/>
              </a:rPr>
              <a:t>Лирическая поэзия Пушкина  была зеркалом  его личности и в то же время  отражала настроение его поколения.</a:t>
            </a:r>
            <a:endParaRPr lang="ru-RU" sz="2400" b="1" dirty="0"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7158" y="3501008"/>
            <a:ext cx="8501122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ru-RU" sz="2400" b="1" dirty="0"/>
              <a:t>Лирическая поэзия Пушкина </a:t>
            </a:r>
            <a:r>
              <a:rPr lang="ru-RU" sz="2400" b="1" dirty="0" smtClean="0"/>
              <a:t>–зеркало </a:t>
            </a:r>
            <a:r>
              <a:rPr lang="ru-RU" sz="2400" b="1" dirty="0"/>
              <a:t>его личности и в то же </a:t>
            </a:r>
            <a:r>
              <a:rPr lang="ru-RU" sz="2400" b="1" dirty="0" smtClean="0"/>
              <a:t>время отражение </a:t>
            </a:r>
            <a:r>
              <a:rPr lang="ru-RU" sz="2400" b="1" dirty="0"/>
              <a:t>настроения его поколения.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4" grpId="1" animBg="1"/>
      <p:bldP spid="6" grpId="0" animBg="1"/>
      <p:bldP spid="6" grpId="1" animBg="1"/>
      <p:bldP spid="8" grpId="0" animBg="1"/>
      <p:bldP spid="8" grpId="1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08912" cy="6383632"/>
          </a:xfrm>
          <a:solidFill>
            <a:srgbClr val="FFFFD1"/>
          </a:solidFill>
        </p:spPr>
        <p:txBody>
          <a:bodyPr>
            <a:normAutofit fontScale="47500" lnSpcReduction="20000"/>
          </a:bodyPr>
          <a:lstStyle/>
          <a:p>
            <a:pPr marL="0" lvl="0" indent="719138">
              <a:buNone/>
            </a:pPr>
            <a:r>
              <a:rPr lang="ru-RU" sz="4200" b="1" dirty="0">
                <a:latin typeface="Century Schoolbook" pitchFamily="18" charset="0"/>
              </a:rPr>
              <a:t>Книги – лучшие друзья</a:t>
            </a:r>
            <a:r>
              <a:rPr lang="ru-RU" sz="4200" b="1" dirty="0" smtClean="0">
                <a:latin typeface="Century Schoolbook" pitchFamily="18" charset="0"/>
              </a:rPr>
              <a:t>.</a:t>
            </a:r>
          </a:p>
          <a:p>
            <a:pPr marL="0" lvl="0" indent="719138" algn="r">
              <a:buNone/>
            </a:pPr>
            <a:r>
              <a:rPr lang="ru-RU" sz="5900" b="1" dirty="0" smtClean="0">
                <a:latin typeface="Century Schoolbook" pitchFamily="18" charset="0"/>
              </a:rPr>
              <a:t> </a:t>
            </a:r>
            <a:r>
              <a:rPr lang="ru-RU" sz="2900" b="1" dirty="0" smtClean="0">
                <a:latin typeface="Century Schoolbook" pitchFamily="18" charset="0"/>
              </a:rPr>
              <a:t>Альфонс </a:t>
            </a:r>
            <a:r>
              <a:rPr lang="ru-RU" sz="2900" b="1" dirty="0">
                <a:latin typeface="Century Schoolbook" pitchFamily="18" charset="0"/>
              </a:rPr>
              <a:t>Доде</a:t>
            </a:r>
            <a:r>
              <a:rPr lang="ru-RU" sz="5900" b="1" dirty="0" smtClean="0">
                <a:latin typeface="Century Schoolbook" pitchFamily="18" charset="0"/>
              </a:rPr>
              <a:t>.</a:t>
            </a:r>
            <a:endParaRPr lang="ru-RU" sz="5900" b="1" dirty="0">
              <a:latin typeface="Century Schoolbook" pitchFamily="18" charset="0"/>
            </a:endParaRPr>
          </a:p>
          <a:p>
            <a:pPr marL="0" lvl="0" indent="719138">
              <a:buNone/>
            </a:pPr>
            <a:r>
              <a:rPr lang="ru-RU" sz="4200" b="1" dirty="0">
                <a:latin typeface="Century Schoolbook" pitchFamily="18" charset="0"/>
              </a:rPr>
              <a:t>Хорошая книга – точно беседа с умным </a:t>
            </a:r>
            <a:r>
              <a:rPr lang="ru-RU" sz="4200" b="1" dirty="0" smtClean="0">
                <a:latin typeface="Century Schoolbook" pitchFamily="18" charset="0"/>
              </a:rPr>
              <a:t>человеком </a:t>
            </a:r>
          </a:p>
          <a:p>
            <a:pPr marL="0" lvl="0" indent="719138" algn="r">
              <a:buNone/>
            </a:pPr>
            <a:r>
              <a:rPr lang="ru-RU" sz="2900" b="1" dirty="0" smtClean="0">
                <a:latin typeface="Century Schoolbook" pitchFamily="18" charset="0"/>
              </a:rPr>
              <a:t>Л</a:t>
            </a:r>
            <a:r>
              <a:rPr lang="ru-RU" sz="2900" b="1" dirty="0">
                <a:latin typeface="Century Schoolbook" pitchFamily="18" charset="0"/>
              </a:rPr>
              <a:t>. </a:t>
            </a:r>
            <a:r>
              <a:rPr lang="ru-RU" sz="2900" b="1" dirty="0" smtClean="0">
                <a:latin typeface="Century Schoolbook" pitchFamily="18" charset="0"/>
              </a:rPr>
              <a:t>Толстой</a:t>
            </a:r>
          </a:p>
          <a:p>
            <a:pPr marL="0" indent="719138">
              <a:buNone/>
            </a:pPr>
            <a:r>
              <a:rPr lang="ru-RU" sz="4200" b="1" dirty="0" smtClean="0">
                <a:latin typeface="Century Schoolbook" pitchFamily="18" charset="0"/>
              </a:rPr>
              <a:t>Книги – это ум в картинках. </a:t>
            </a:r>
          </a:p>
          <a:p>
            <a:pPr marL="0" indent="719138" algn="r">
              <a:buNone/>
            </a:pPr>
            <a:r>
              <a:rPr lang="ru-RU" sz="2900" b="1" dirty="0" err="1" smtClean="0">
                <a:latin typeface="Century Schoolbook" pitchFamily="18" charset="0"/>
              </a:rPr>
              <a:t>Милорад</a:t>
            </a:r>
            <a:r>
              <a:rPr lang="ru-RU" sz="2900" b="1" dirty="0" smtClean="0">
                <a:latin typeface="Century Schoolbook" pitchFamily="18" charset="0"/>
              </a:rPr>
              <a:t> </a:t>
            </a:r>
            <a:r>
              <a:rPr lang="ru-RU" sz="2900" b="1" dirty="0" err="1" smtClean="0">
                <a:latin typeface="Century Schoolbook" pitchFamily="18" charset="0"/>
              </a:rPr>
              <a:t>Павич</a:t>
            </a:r>
            <a:endParaRPr lang="ru-RU" sz="4200" b="1" dirty="0" smtClean="0">
              <a:latin typeface="Century Schoolbook" pitchFamily="18" charset="0"/>
            </a:endParaRPr>
          </a:p>
          <a:p>
            <a:pPr marL="0" lvl="0" indent="719138">
              <a:buNone/>
            </a:pPr>
            <a:r>
              <a:rPr lang="ru-RU" sz="4200" b="1" dirty="0" smtClean="0">
                <a:latin typeface="Century Schoolbook" pitchFamily="18" charset="0"/>
              </a:rPr>
              <a:t>Книга </a:t>
            </a:r>
            <a:r>
              <a:rPr lang="ru-RU" sz="4200" b="1" dirty="0">
                <a:latin typeface="Century Schoolbook" pitchFamily="18" charset="0"/>
              </a:rPr>
              <a:t>– это зеркало; и если в него смотрится обезьяна, то из него не может выглянуть лик </a:t>
            </a:r>
            <a:r>
              <a:rPr lang="ru-RU" sz="4200" b="1" dirty="0" smtClean="0">
                <a:latin typeface="Century Schoolbook" pitchFamily="18" charset="0"/>
              </a:rPr>
              <a:t>апостола. </a:t>
            </a:r>
          </a:p>
          <a:p>
            <a:pPr marL="0" lvl="0" indent="719138" algn="r">
              <a:buNone/>
            </a:pPr>
            <a:r>
              <a:rPr lang="ru-RU" sz="2900" b="1" dirty="0" smtClean="0">
                <a:latin typeface="Century Schoolbook" pitchFamily="18" charset="0"/>
              </a:rPr>
              <a:t>Георг </a:t>
            </a:r>
            <a:r>
              <a:rPr lang="ru-RU" sz="2900" b="1" dirty="0">
                <a:latin typeface="Century Schoolbook" pitchFamily="18" charset="0"/>
              </a:rPr>
              <a:t>Лихтенберг</a:t>
            </a:r>
            <a:endParaRPr lang="ru-RU" sz="4200" b="1" dirty="0">
              <a:latin typeface="Century Schoolbook" pitchFamily="18" charset="0"/>
            </a:endParaRPr>
          </a:p>
          <a:p>
            <a:pPr marL="0" indent="719138">
              <a:buNone/>
            </a:pPr>
            <a:r>
              <a:rPr lang="ru-RU" sz="4200" b="1" dirty="0">
                <a:latin typeface="Century Schoolbook" pitchFamily="18" charset="0"/>
              </a:rPr>
              <a:t>Книга есть жизнь нашего времени, в ней все нуждаются </a:t>
            </a:r>
            <a:r>
              <a:rPr lang="ru-RU" sz="4200" b="1" dirty="0" smtClean="0">
                <a:latin typeface="Century Schoolbook" pitchFamily="18" charset="0"/>
              </a:rPr>
              <a:t>: </a:t>
            </a:r>
            <a:r>
              <a:rPr lang="ru-RU" sz="4200" b="1" dirty="0">
                <a:latin typeface="Century Schoolbook" pitchFamily="18" charset="0"/>
              </a:rPr>
              <a:t>и старые, и </a:t>
            </a:r>
            <a:r>
              <a:rPr lang="ru-RU" sz="4200" b="1" dirty="0" smtClean="0">
                <a:latin typeface="Century Schoolbook" pitchFamily="18" charset="0"/>
              </a:rPr>
              <a:t>малые.  </a:t>
            </a:r>
          </a:p>
          <a:p>
            <a:pPr marL="0" indent="719138" algn="r">
              <a:buNone/>
            </a:pPr>
            <a:r>
              <a:rPr lang="ru-RU" sz="2900" b="1" dirty="0" smtClean="0">
                <a:latin typeface="Century Schoolbook" pitchFamily="18" charset="0"/>
              </a:rPr>
              <a:t>В.Г.Белинский</a:t>
            </a:r>
            <a:endParaRPr lang="ru-RU" sz="4200" b="1" dirty="0" smtClean="0">
              <a:latin typeface="Century Schoolbook" pitchFamily="18" charset="0"/>
            </a:endParaRPr>
          </a:p>
          <a:p>
            <a:pPr marL="0" lvl="0" indent="719138">
              <a:buNone/>
            </a:pPr>
            <a:r>
              <a:rPr lang="ru-RU" sz="4200" b="1" dirty="0">
                <a:latin typeface="Century Schoolbook" pitchFamily="18" charset="0"/>
              </a:rPr>
              <a:t>Книги – духовное завещание  одного поколения </a:t>
            </a:r>
            <a:r>
              <a:rPr lang="ru-RU" sz="3400" b="1" dirty="0" smtClean="0">
                <a:latin typeface="Century Schoolbook" pitchFamily="18" charset="0"/>
              </a:rPr>
              <a:t>другому</a:t>
            </a:r>
            <a:r>
              <a:rPr lang="ru-RU" sz="3400" b="1" dirty="0" smtClean="0">
                <a:latin typeface="Century Schoolbook" pitchFamily="18" charset="0"/>
              </a:rPr>
              <a:t>.</a:t>
            </a:r>
          </a:p>
          <a:p>
            <a:pPr marL="0" lvl="0" indent="719138" algn="r">
              <a:buNone/>
            </a:pPr>
            <a:r>
              <a:rPr lang="ru-RU" sz="3400" b="1" dirty="0" smtClean="0">
                <a:latin typeface="Century Schoolbook" pitchFamily="18" charset="0"/>
              </a:rPr>
              <a:t> </a:t>
            </a:r>
            <a:r>
              <a:rPr lang="ru-RU" sz="2900" b="1" dirty="0" smtClean="0">
                <a:latin typeface="Century Schoolbook" pitchFamily="18" charset="0"/>
              </a:rPr>
              <a:t>А.И</a:t>
            </a:r>
            <a:r>
              <a:rPr lang="ru-RU" sz="2900" b="1" dirty="0">
                <a:latin typeface="Century Schoolbook" pitchFamily="18" charset="0"/>
              </a:rPr>
              <a:t>. Герцен</a:t>
            </a:r>
            <a:endParaRPr lang="ru-RU" sz="4200" b="1" dirty="0">
              <a:latin typeface="Century Schoolbook" pitchFamily="18" charset="0"/>
            </a:endParaRPr>
          </a:p>
          <a:p>
            <a:pPr marL="0" indent="719138">
              <a:buNone/>
            </a:pPr>
            <a:r>
              <a:rPr lang="ru-RU" sz="4200" b="1" dirty="0">
                <a:latin typeface="Century Schoolbook" pitchFamily="18" charset="0"/>
              </a:rPr>
              <a:t>Книги – корабли мысли, странствующие по волнам времени и бережно несущие свой драгоценный груз от поколения к </a:t>
            </a:r>
            <a:r>
              <a:rPr lang="ru-RU" sz="4200" b="1" dirty="0" smtClean="0">
                <a:latin typeface="Century Schoolbook" pitchFamily="18" charset="0"/>
              </a:rPr>
              <a:t>поколению. </a:t>
            </a:r>
          </a:p>
          <a:p>
            <a:pPr marL="0" indent="719138" algn="r">
              <a:buNone/>
            </a:pPr>
            <a:r>
              <a:rPr lang="ru-RU" sz="2900" b="1" dirty="0" smtClean="0">
                <a:latin typeface="Century Schoolbook" pitchFamily="18" charset="0"/>
              </a:rPr>
              <a:t>Френсис Бекон</a:t>
            </a:r>
            <a:endParaRPr lang="ru-RU" sz="4200" b="1" dirty="0" smtClean="0">
              <a:latin typeface="Century Schoolbook" pitchFamily="18" charset="0"/>
            </a:endParaRPr>
          </a:p>
          <a:p>
            <a:pPr marL="0" lvl="0" indent="719138">
              <a:buNone/>
            </a:pPr>
            <a:r>
              <a:rPr lang="ru-RU" sz="4200" b="1" dirty="0">
                <a:latin typeface="Century Schoolbook" pitchFamily="18" charset="0"/>
              </a:rPr>
              <a:t>Вновь прочитать уже читанную книгу – значит вновь увидеть старого </a:t>
            </a:r>
            <a:r>
              <a:rPr lang="ru-RU" sz="4200" b="1" dirty="0" smtClean="0">
                <a:latin typeface="Century Schoolbook" pitchFamily="18" charset="0"/>
              </a:rPr>
              <a:t>друга. </a:t>
            </a:r>
          </a:p>
          <a:p>
            <a:pPr lvl="0" algn="r">
              <a:buNone/>
            </a:pPr>
            <a:r>
              <a:rPr lang="ru-RU" sz="2900" b="1" dirty="0" smtClean="0">
                <a:latin typeface="Century Schoolbook" pitchFamily="18" charset="0"/>
              </a:rPr>
              <a:t>Вольтер</a:t>
            </a:r>
            <a:endParaRPr lang="ru-RU" sz="4200" b="1" dirty="0">
              <a:latin typeface="Century Schoolbook" pitchFamily="18" charset="0"/>
            </a:endParaRPr>
          </a:p>
          <a:p>
            <a:pPr algn="r">
              <a:buNone/>
            </a:pPr>
            <a:endParaRPr lang="ru-RU" dirty="0"/>
          </a:p>
          <a:p>
            <a:pPr lvl="0" algn="r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Сочинение-миниатюра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lvl="0" indent="376238">
              <a:buNone/>
            </a:pPr>
            <a:r>
              <a:rPr lang="ru-RU" i="1" dirty="0" smtClean="0"/>
              <a:t>«Вновь </a:t>
            </a:r>
            <a:r>
              <a:rPr lang="ru-RU" i="1" dirty="0" smtClean="0"/>
              <a:t>прочитать уже читанную книгу – значит вновь увидеть старого друга</a:t>
            </a:r>
            <a:r>
              <a:rPr lang="ru-RU" i="1" dirty="0" smtClean="0"/>
              <a:t>.» Согласны ли вы с этим утверждением философа Вольтера? Свой ответ аргументируйте. </a:t>
            </a:r>
            <a:endParaRPr lang="ru-RU" i="1" dirty="0" smtClean="0"/>
          </a:p>
        </p:txBody>
      </p:sp>
      <p:sp>
        <p:nvSpPr>
          <p:cNvPr id="6" name="Стрелка вправо 5">
            <a:hlinkClick r:id="rId3" action="ppaction://hlinksldjump"/>
          </p:cNvPr>
          <p:cNvSpPr/>
          <p:nvPr/>
        </p:nvSpPr>
        <p:spPr>
          <a:xfrm>
            <a:off x="7668344" y="6021288"/>
            <a:ext cx="978408" cy="4846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/>
              <a:t>Вольтер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endParaRPr lang="ru-RU" dirty="0"/>
          </a:p>
          <a:p>
            <a:pPr lvl="0" algn="r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(настоящее имя Вольтера - Мари Франсуа </a:t>
            </a:r>
            <a:r>
              <a:rPr lang="ru-RU" dirty="0" err="1" smtClean="0"/>
              <a:t>Аруэ</a:t>
            </a:r>
            <a:r>
              <a:rPr lang="ru-RU" dirty="0" smtClean="0"/>
              <a:t>, </a:t>
            </a:r>
            <a:r>
              <a:rPr lang="ru-RU" dirty="0" err="1" smtClean="0"/>
              <a:t>Arouet</a:t>
            </a:r>
            <a:r>
              <a:rPr lang="ru-RU" dirty="0" smtClean="0"/>
              <a:t>) (1694-1778) — </a:t>
            </a:r>
            <a:r>
              <a:rPr lang="ru-RU" dirty="0" smtClean="0">
                <a:hlinkClick r:id="rId3" action="ppaction://hlinkfile" tooltip="Описание государства Франции"/>
              </a:rPr>
              <a:t>французский</a:t>
            </a:r>
            <a:r>
              <a:rPr lang="ru-RU" dirty="0" smtClean="0"/>
              <a:t> писатель и философ-просветитель эпохи </a:t>
            </a:r>
            <a:r>
              <a:rPr lang="ru-RU" dirty="0" smtClean="0">
                <a:hlinkClick r:id="rId4" action="ppaction://hlinkfile" tooltip="Просвещение — идейное течение 17 — 18 веков"/>
              </a:rPr>
              <a:t>Просвещения</a:t>
            </a:r>
            <a:r>
              <a:rPr lang="ru-RU" dirty="0" smtClean="0"/>
              <a:t>, </a:t>
            </a:r>
            <a:r>
              <a:rPr lang="ru-RU" dirty="0" smtClean="0"/>
              <a:t>иностранный </a:t>
            </a:r>
            <a:r>
              <a:rPr lang="ru-RU" dirty="0" smtClean="0"/>
              <a:t>почетный член Петербургской АН (1746).</a:t>
            </a:r>
          </a:p>
          <a:p>
            <a:endParaRPr lang="ru-RU" dirty="0"/>
          </a:p>
        </p:txBody>
      </p:sp>
      <p:pic>
        <p:nvPicPr>
          <p:cNvPr id="7170" name="Picture 2" descr="Картинка 5 из 1016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1700808"/>
            <a:ext cx="4320480" cy="4248472"/>
          </a:xfrm>
          <a:prstGeom prst="rect">
            <a:avLst/>
          </a:prstGeom>
          <a:noFill/>
        </p:spPr>
      </p:pic>
      <p:sp>
        <p:nvSpPr>
          <p:cNvPr id="11" name="Стрелка вправо 10">
            <a:hlinkClick r:id="rId7" action="ppaction://hlinksldjump"/>
          </p:cNvPr>
          <p:cNvSpPr/>
          <p:nvPr/>
        </p:nvSpPr>
        <p:spPr>
          <a:xfrm>
            <a:off x="7812360" y="6093296"/>
            <a:ext cx="978408" cy="4846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3131840" y="332656"/>
            <a:ext cx="525658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lvl="0" indent="376238">
              <a:buNone/>
            </a:pPr>
            <a:r>
              <a:rPr lang="ru-RU" i="1" dirty="0" smtClean="0"/>
              <a:t>Тезис</a:t>
            </a:r>
          </a:p>
          <a:p>
            <a:pPr marL="0" lvl="0" indent="376238">
              <a:buNone/>
            </a:pPr>
            <a:endParaRPr lang="ru-RU" i="1" dirty="0" smtClean="0"/>
          </a:p>
          <a:p>
            <a:pPr marL="0" lvl="0" indent="376238">
              <a:buNone/>
            </a:pPr>
            <a:endParaRPr lang="ru-RU" i="1" dirty="0" smtClean="0"/>
          </a:p>
          <a:p>
            <a:pPr marL="0" lvl="0" indent="376238">
              <a:buNone/>
            </a:pPr>
            <a:r>
              <a:rPr lang="ru-RU" i="1" dirty="0" smtClean="0"/>
              <a:t>Аргументы </a:t>
            </a:r>
          </a:p>
          <a:p>
            <a:pPr marL="0" lvl="0" indent="376238">
              <a:buNone/>
            </a:pPr>
            <a:endParaRPr lang="ru-RU" i="1" dirty="0" smtClean="0"/>
          </a:p>
          <a:p>
            <a:pPr marL="0" lvl="0" indent="376238">
              <a:buNone/>
            </a:pPr>
            <a:endParaRPr lang="ru-RU" i="1" dirty="0" smtClean="0"/>
          </a:p>
          <a:p>
            <a:pPr marL="0" lvl="0" indent="376238">
              <a:buNone/>
            </a:pPr>
            <a:endParaRPr lang="ru-RU" i="1" dirty="0" smtClean="0"/>
          </a:p>
          <a:p>
            <a:pPr marL="0" lvl="0" indent="376238">
              <a:buNone/>
            </a:pPr>
            <a:r>
              <a:rPr lang="ru-RU" i="1" dirty="0" smtClean="0"/>
              <a:t>Вывод</a:t>
            </a:r>
            <a:endParaRPr lang="ru-RU" i="1" dirty="0" smtClean="0"/>
          </a:p>
        </p:txBody>
      </p:sp>
      <p:sp>
        <p:nvSpPr>
          <p:cNvPr id="5" name="Стрелка вправо 4"/>
          <p:cNvSpPr/>
          <p:nvPr/>
        </p:nvSpPr>
        <p:spPr>
          <a:xfrm>
            <a:off x="3131840" y="2780928"/>
            <a:ext cx="978408" cy="2880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3968" y="2348880"/>
            <a:ext cx="3960440" cy="187220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Я согласен( </a:t>
            </a:r>
            <a:r>
              <a:rPr lang="ru-RU" sz="2400" dirty="0" err="1" smtClean="0">
                <a:solidFill>
                  <a:schemeClr val="tx1"/>
                </a:solidFill>
              </a:rPr>
              <a:t>несогласен</a:t>
            </a:r>
            <a:r>
              <a:rPr lang="ru-RU" sz="2400" dirty="0" smtClean="0">
                <a:solidFill>
                  <a:schemeClr val="tx1"/>
                </a:solidFill>
              </a:rPr>
              <a:t>) с  философом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Во-первых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Во-вторых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339752" y="5085184"/>
            <a:ext cx="1512168" cy="36004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3968" y="4653136"/>
            <a:ext cx="4104456" cy="172819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Следовательно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Подводя итог сказанному</a:t>
            </a:r>
          </a:p>
          <a:p>
            <a:pPr>
              <a:buFont typeface="Arial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051720" y="980728"/>
            <a:ext cx="834392" cy="2880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332656"/>
            <a:ext cx="5256584" cy="1800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entury Schoolbook" pitchFamily="18" charset="0"/>
              </a:rPr>
              <a:t>Известный французский философ Вольтер писал: «Вновь прочитать уже читанную книгу – значит вновь увидеть старого друга».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канирование0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pPr algn="ctr"/>
            <a:r>
              <a:rPr lang="ru-RU" b="1" smtClean="0"/>
              <a:t>Задание на дом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5024437"/>
          </a:xfrm>
        </p:spPr>
        <p:txBody>
          <a:bodyPr/>
          <a:lstStyle/>
          <a:p>
            <a:pPr>
              <a:defRPr/>
            </a:pPr>
            <a:r>
              <a:rPr lang="ru-RU" sz="4000" dirty="0" smtClean="0"/>
              <a:t> § 15, правило – понимать, уметь пересказать, примеры – свои.</a:t>
            </a:r>
          </a:p>
          <a:p>
            <a:pPr>
              <a:defRPr/>
            </a:pPr>
            <a:r>
              <a:rPr lang="ru-RU" sz="4000" dirty="0" smtClean="0"/>
              <a:t>  </a:t>
            </a:r>
            <a:r>
              <a:rPr lang="ru-RU" sz="4000" u="sng" dirty="0" smtClean="0"/>
              <a:t>Доработать сочинение-миниатюру.</a:t>
            </a:r>
            <a:endParaRPr lang="ru-RU" sz="4000" dirty="0" smtClean="0">
              <a:latin typeface="+mj-lt"/>
            </a:endParaRPr>
          </a:p>
          <a:p>
            <a:pPr>
              <a:buFont typeface="Wingdings 2" pitchFamily="18" charset="2"/>
              <a:buNone/>
              <a:defRPr/>
            </a:pPr>
            <a:endParaRPr lang="ru-RU" sz="4000" dirty="0" smtClean="0">
              <a:latin typeface="+mj-lt"/>
            </a:endParaRPr>
          </a:p>
        </p:txBody>
      </p:sp>
      <p:pic>
        <p:nvPicPr>
          <p:cNvPr id="6" name="Рисунок 5" descr="s1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4221088"/>
            <a:ext cx="2637264" cy="2043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сканирование0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3010346"/>
          </a:xfrm>
          <a:solidFill>
            <a:srgbClr val="FFFFD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Century Schoolbook" pitchFamily="18" charset="0"/>
              </a:rPr>
              <a:t>Двадцать седьмое октября.</a:t>
            </a:r>
            <a:br>
              <a:rPr lang="ru-RU" b="1" dirty="0" smtClean="0">
                <a:latin typeface="Century Schoolbook" pitchFamily="18" charset="0"/>
              </a:rPr>
            </a:br>
            <a:r>
              <a:rPr lang="ru-RU" b="1" dirty="0" smtClean="0">
                <a:latin typeface="Century Schoolbook" pitchFamily="18" charset="0"/>
              </a:rPr>
              <a:t>Классная работа.</a:t>
            </a:r>
            <a:br>
              <a:rPr lang="ru-RU" b="1" dirty="0" smtClean="0">
                <a:latin typeface="Century Schoolbook" pitchFamily="18" charset="0"/>
              </a:rPr>
            </a:br>
            <a:r>
              <a:rPr lang="ru-RU" b="1" dirty="0" smtClean="0">
                <a:latin typeface="Century Schoolbook" pitchFamily="18" charset="0"/>
              </a:rPr>
              <a:t>Тире между подлежащим и сказуемым</a:t>
            </a:r>
            <a:r>
              <a:rPr lang="ru-RU" dirty="0" smtClean="0">
                <a:latin typeface="Century Schoolbook" pitchFamily="18" charset="0"/>
              </a:rPr>
              <a:t>.</a:t>
            </a: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623888">
              <a:buNone/>
            </a:pPr>
            <a:r>
              <a:rPr lang="ru-RU" dirty="0"/>
              <a:t>Искусство читать </a:t>
            </a:r>
            <a:r>
              <a:rPr lang="ru-RU" dirty="0" smtClean="0"/>
              <a:t>искусство </a:t>
            </a:r>
            <a:r>
              <a:rPr lang="ru-RU" dirty="0"/>
              <a:t>чувствовать и мыслить. </a:t>
            </a:r>
            <a:r>
              <a:rPr lang="ru-RU" dirty="0" smtClean="0"/>
              <a:t>Книги без собеседника мертвы. Они могут молчать годы и оживают, когда приходит собеседник. Они умеют ощущать печаль и радость, потому что в них вложены страсти. Ещё нас не было на свете, а в книгах уже жили чувства, те самые, которые переживаем мы. Мы только размышляем о жизни, а в книгах уже давно были проложены тропы наших размышлений. В течение всей жизни книги ждут от нас усилия души</a:t>
            </a:r>
          </a:p>
          <a:p>
            <a:pPr marL="0" indent="623888">
              <a:buNone/>
            </a:pPr>
            <a:r>
              <a:rPr lang="ru-RU" dirty="0" smtClean="0"/>
              <a:t>Если </a:t>
            </a:r>
            <a:r>
              <a:rPr lang="ru-RU" dirty="0"/>
              <a:t>всю жизнь читать и перечитывать великие и замечательные </a:t>
            </a:r>
            <a:r>
              <a:rPr lang="ru-RU" dirty="0" smtClean="0"/>
              <a:t>книги, </a:t>
            </a:r>
            <a:r>
              <a:rPr lang="ru-RU" dirty="0"/>
              <a:t>все равно </a:t>
            </a:r>
            <a:r>
              <a:rPr lang="ru-RU" dirty="0" smtClean="0"/>
              <a:t>времени не </a:t>
            </a:r>
            <a:r>
              <a:rPr lang="ru-RU" dirty="0"/>
              <a:t>хватит. </a:t>
            </a:r>
          </a:p>
          <a:p>
            <a:pPr marL="0" indent="623888">
              <a:buNone/>
            </a:pPr>
            <a:r>
              <a:rPr lang="ru-RU" dirty="0" smtClean="0"/>
              <a:t>Чтение</a:t>
            </a:r>
            <a:r>
              <a:rPr lang="ru-RU" dirty="0"/>
              <a:t>  это (не) торопливое участие души в событиях и поворотах судеб героев. </a:t>
            </a:r>
            <a:r>
              <a:rPr lang="ru-RU" dirty="0" smtClean="0"/>
              <a:t> </a:t>
            </a:r>
            <a:r>
              <a:rPr lang="ru-RU" dirty="0"/>
              <a:t>Ра…тянуть время чтения  значит замедлить </a:t>
            </a:r>
            <a:r>
              <a:rPr lang="ru-RU" dirty="0" smtClean="0"/>
              <a:t> </a:t>
            </a:r>
            <a:r>
              <a:rPr lang="ru-RU" dirty="0" err="1" smtClean="0"/>
              <a:t>ра</a:t>
            </a:r>
            <a:r>
              <a:rPr lang="ru-RU" dirty="0" smtClean="0"/>
              <a:t>…</a:t>
            </a:r>
            <a:r>
              <a:rPr lang="ru-RU" dirty="0" err="1" smtClean="0"/>
              <a:t>тавание</a:t>
            </a:r>
            <a:r>
              <a:rPr lang="ru-RU" dirty="0" smtClean="0"/>
              <a:t> </a:t>
            </a:r>
            <a:r>
              <a:rPr lang="ru-RU" dirty="0"/>
              <a:t>с эпохой которая только в книге и есть. </a:t>
            </a:r>
            <a:r>
              <a:rPr lang="ru-RU" dirty="0" smtClean="0"/>
              <a:t>Когда  </a:t>
            </a:r>
            <a:r>
              <a:rPr lang="ru-RU" dirty="0" err="1" smtClean="0"/>
              <a:t>читаеш</a:t>
            </a:r>
            <a:r>
              <a:rPr lang="ru-RU" dirty="0"/>
              <a:t>… быстро и </a:t>
            </a:r>
            <a:r>
              <a:rPr lang="ru-RU" dirty="0" smtClean="0"/>
              <a:t>много, </a:t>
            </a:r>
            <a:r>
              <a:rPr lang="ru-RU" dirty="0"/>
              <a:t>душа (не) успевает </a:t>
            </a:r>
            <a:r>
              <a:rPr lang="ru-RU" dirty="0" err="1"/>
              <a:t>пропитат</a:t>
            </a:r>
            <a:r>
              <a:rPr lang="ru-RU" dirty="0"/>
              <a:t>…</a:t>
            </a:r>
            <a:r>
              <a:rPr lang="ru-RU" dirty="0" err="1"/>
              <a:t>ся</a:t>
            </a:r>
            <a:r>
              <a:rPr lang="ru-RU" dirty="0"/>
              <a:t>. </a:t>
            </a:r>
            <a:endParaRPr lang="ru-RU" dirty="0" smtClean="0"/>
          </a:p>
          <a:p>
            <a:pPr marL="0" indent="623888" algn="r">
              <a:buNone/>
            </a:pPr>
            <a:r>
              <a:rPr lang="ru-RU" dirty="0" smtClean="0"/>
              <a:t>(По </a:t>
            </a:r>
            <a:r>
              <a:rPr lang="ru-RU" dirty="0"/>
              <a:t>В. Лихоносову. «Записки перед сном</a:t>
            </a:r>
            <a:r>
              <a:rPr lang="ru-RU" dirty="0" smtClean="0"/>
              <a:t>»).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8600"/>
            <a:ext cx="8183563" cy="6096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 Тема  текста:</a:t>
            </a:r>
            <a:endParaRPr lang="ru-RU" dirty="0"/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   </a:t>
            </a:r>
            <a:r>
              <a:rPr lang="ru-RU" sz="3200" dirty="0" smtClean="0">
                <a:solidFill>
                  <a:srgbClr val="C00000"/>
                </a:solidFill>
              </a:rPr>
              <a:t>◊</a:t>
            </a:r>
            <a:r>
              <a:rPr lang="ru-RU" sz="3200" i="1" dirty="0" smtClean="0">
                <a:solidFill>
                  <a:srgbClr val="C00000"/>
                </a:solidFill>
                <a:latin typeface="Monotype Corsiva" pitchFamily="66" charset="0"/>
              </a:rPr>
              <a:t>О воспитании культуры чтения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   ◊</a:t>
            </a:r>
            <a:r>
              <a:rPr lang="ru-RU" sz="3200" i="1" dirty="0" smtClean="0">
                <a:solidFill>
                  <a:srgbClr val="C00000"/>
                </a:solidFill>
                <a:latin typeface="Monotype Corsiva" pitchFamily="66" charset="0"/>
              </a:rPr>
              <a:t>Искусство читать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i="1" dirty="0" smtClean="0">
              <a:latin typeface="Monotype Corsiva" pitchFamily="66" charset="0"/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Основная мысль: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i="1" dirty="0" smtClean="0">
                <a:solidFill>
                  <a:srgbClr val="C00000"/>
                </a:solidFill>
                <a:latin typeface="Monotype Corsiva" pitchFamily="66" charset="0"/>
              </a:rPr>
              <a:t>    </a:t>
            </a:r>
            <a:r>
              <a:rPr lang="ru-RU" sz="3200" dirty="0" smtClean="0">
                <a:solidFill>
                  <a:srgbClr val="C00000"/>
                </a:solidFill>
              </a:rPr>
              <a:t>◊</a:t>
            </a:r>
            <a:r>
              <a:rPr lang="ru-RU" sz="3200" i="1" dirty="0" smtClean="0">
                <a:solidFill>
                  <a:srgbClr val="C00000"/>
                </a:solidFill>
                <a:latin typeface="Monotype Corsiva" pitchFamily="66" charset="0"/>
              </a:rPr>
              <a:t>надо воспитывать в себе культуру чтения, для этого важно уметь выбирать книгу, чтобы найти главное, необходимо её </a:t>
            </a:r>
            <a:r>
              <a:rPr lang="ru-RU" sz="3200" i="1" dirty="0" smtClean="0">
                <a:solidFill>
                  <a:srgbClr val="C00000"/>
                </a:solidFill>
                <a:latin typeface="Monotype Corsiva" pitchFamily="66" charset="0"/>
              </a:rPr>
              <a:t>перечитать.</a:t>
            </a:r>
            <a:endParaRPr lang="ru-RU" sz="3200" i="1" dirty="0" smtClean="0">
              <a:solidFill>
                <a:srgbClr val="C00000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Wingdings 2"/>
              <a:buAutoNum type="arabicPeriod" startAt="2"/>
              <a:defRPr/>
            </a:pPr>
            <a:endParaRPr lang="ru-RU" dirty="0"/>
          </a:p>
        </p:txBody>
      </p:sp>
      <p:pic>
        <p:nvPicPr>
          <p:cNvPr id="8196" name="Picture 13" descr="1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52400"/>
            <a:ext cx="992188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946" y="122237"/>
            <a:ext cx="9358346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4346" y="-30163"/>
            <a:ext cx="9358346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entury Schoolbook" pitchFamily="18" charset="0"/>
              </a:rPr>
              <a:t>Какое утверждение не соответствует содержанию текста?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7209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dirty="0"/>
              <a:t>   а)   Читать быстро и много – это не всегда полезно;</a:t>
            </a:r>
          </a:p>
          <a:p>
            <a:pPr>
              <a:buNone/>
            </a:pPr>
            <a:r>
              <a:rPr lang="ru-RU" dirty="0"/>
              <a:t>   б) Перечитывать страницы любимых книг – это огромное   наслаждение!</a:t>
            </a:r>
          </a:p>
          <a:p>
            <a:pPr>
              <a:buNone/>
            </a:pPr>
            <a:r>
              <a:rPr lang="ru-RU" dirty="0"/>
              <a:t>   в) Чтение – это прежде всего удовлетворение потребности узнавать новости;</a:t>
            </a:r>
          </a:p>
          <a:p>
            <a:pPr>
              <a:buNone/>
            </a:pPr>
            <a:r>
              <a:rPr lang="ru-RU" dirty="0"/>
              <a:t>   г) </a:t>
            </a:r>
            <a:r>
              <a:rPr lang="ru-RU" dirty="0" smtClean="0"/>
              <a:t>Книги ждут от нас усилия души.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623888">
              <a:buNone/>
            </a:pPr>
            <a:r>
              <a:rPr lang="ru-RU" dirty="0"/>
              <a:t>Искусство читать </a:t>
            </a:r>
            <a:r>
              <a:rPr lang="ru-RU" dirty="0" smtClean="0"/>
              <a:t>искусство </a:t>
            </a:r>
            <a:r>
              <a:rPr lang="ru-RU" dirty="0"/>
              <a:t>чувствовать и мыслить. </a:t>
            </a:r>
            <a:r>
              <a:rPr lang="ru-RU" dirty="0" smtClean="0"/>
              <a:t>Книги без собеседника мертвы. Они могут молчать годы и оживают, когда приходит собеседник. Они умеют ощущать печаль и радость, потому что в них вложены страсти. Ещё нас не было на свете, а в книгах уже жили чувства, те самые, которые переживаем мы. Мы только размышляем о жизни, а в книгах уже давно были проложены тропы наших размышлений. В течение всей жизни книги ждут от нас усилия души</a:t>
            </a:r>
          </a:p>
          <a:p>
            <a:pPr marL="0" indent="623888">
              <a:buNone/>
            </a:pPr>
            <a:r>
              <a:rPr lang="ru-RU" dirty="0" smtClean="0"/>
              <a:t>Если </a:t>
            </a:r>
            <a:r>
              <a:rPr lang="ru-RU" dirty="0"/>
              <a:t>всю жизнь читать и перечитывать великие и замечательные </a:t>
            </a:r>
            <a:r>
              <a:rPr lang="ru-RU" dirty="0" smtClean="0"/>
              <a:t>книги, </a:t>
            </a:r>
            <a:r>
              <a:rPr lang="ru-RU" dirty="0"/>
              <a:t>все равно </a:t>
            </a:r>
            <a:r>
              <a:rPr lang="ru-RU" dirty="0" smtClean="0"/>
              <a:t>времени не </a:t>
            </a:r>
            <a:r>
              <a:rPr lang="ru-RU" dirty="0"/>
              <a:t>хватит. </a:t>
            </a:r>
          </a:p>
          <a:p>
            <a:pPr marL="0" indent="623888">
              <a:buNone/>
            </a:pPr>
            <a:r>
              <a:rPr lang="ru-RU" dirty="0" smtClean="0"/>
              <a:t>Чтение</a:t>
            </a:r>
            <a:r>
              <a:rPr lang="ru-RU" dirty="0"/>
              <a:t>  это (не) торопливое участие души в событиях и поворотах судеб героев. </a:t>
            </a:r>
            <a:r>
              <a:rPr lang="ru-RU" dirty="0" smtClean="0"/>
              <a:t> </a:t>
            </a:r>
            <a:r>
              <a:rPr lang="ru-RU" dirty="0"/>
              <a:t>Ра…тянуть время чтения  значит замедлить </a:t>
            </a:r>
            <a:r>
              <a:rPr lang="ru-RU" dirty="0" smtClean="0"/>
              <a:t> </a:t>
            </a:r>
            <a:r>
              <a:rPr lang="ru-RU" dirty="0" err="1" smtClean="0"/>
              <a:t>ра</a:t>
            </a:r>
            <a:r>
              <a:rPr lang="ru-RU" dirty="0" smtClean="0"/>
              <a:t>…</a:t>
            </a:r>
            <a:r>
              <a:rPr lang="ru-RU" dirty="0" err="1" smtClean="0"/>
              <a:t>тавание</a:t>
            </a:r>
            <a:r>
              <a:rPr lang="ru-RU" dirty="0" smtClean="0"/>
              <a:t> </a:t>
            </a:r>
            <a:r>
              <a:rPr lang="ru-RU" dirty="0"/>
              <a:t>с эпохой которая только в книге и есть. </a:t>
            </a:r>
            <a:r>
              <a:rPr lang="ru-RU" dirty="0" smtClean="0"/>
              <a:t>Когда  </a:t>
            </a:r>
            <a:r>
              <a:rPr lang="ru-RU" dirty="0" err="1" smtClean="0"/>
              <a:t>читаеш</a:t>
            </a:r>
            <a:r>
              <a:rPr lang="ru-RU" dirty="0"/>
              <a:t>… быстро и </a:t>
            </a:r>
            <a:r>
              <a:rPr lang="ru-RU" dirty="0" smtClean="0"/>
              <a:t>много, </a:t>
            </a:r>
            <a:r>
              <a:rPr lang="ru-RU" dirty="0"/>
              <a:t>душа (не) успевает </a:t>
            </a:r>
            <a:r>
              <a:rPr lang="ru-RU" dirty="0" err="1"/>
              <a:t>пропитат</a:t>
            </a:r>
            <a:r>
              <a:rPr lang="ru-RU" dirty="0"/>
              <a:t>…</a:t>
            </a:r>
            <a:r>
              <a:rPr lang="ru-RU" dirty="0" err="1"/>
              <a:t>ся</a:t>
            </a:r>
            <a:r>
              <a:rPr lang="ru-RU" dirty="0"/>
              <a:t>. </a:t>
            </a:r>
            <a:endParaRPr lang="ru-RU" dirty="0" smtClean="0"/>
          </a:p>
          <a:p>
            <a:pPr marL="0" indent="623888" algn="r">
              <a:buNone/>
            </a:pPr>
            <a:r>
              <a:rPr lang="ru-RU" dirty="0" smtClean="0"/>
              <a:t>(По </a:t>
            </a:r>
            <a:r>
              <a:rPr lang="ru-RU" dirty="0"/>
              <a:t>В. Лихоносову. «Записки перед сном</a:t>
            </a:r>
            <a:r>
              <a:rPr lang="ru-RU" dirty="0" smtClean="0"/>
              <a:t>»).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сканирование00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8153400" cy="12192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Тире ставится обязательно, если перед сказуемым есть слова </a:t>
            </a:r>
            <a:r>
              <a:rPr lang="ru-RU" sz="2400" b="1" i="1" smtClean="0">
                <a:solidFill>
                  <a:srgbClr val="FF0066"/>
                </a:solidFill>
                <a:latin typeface="Arial" charset="0"/>
              </a:rPr>
              <a:t>это, это есть, значит, это значит,вот</a:t>
            </a:r>
            <a:r>
              <a:rPr lang="ru-RU" sz="2400" smtClean="0">
                <a:solidFill>
                  <a:schemeClr val="tx1"/>
                </a:solidFill>
                <a:latin typeface="Arial" charset="0"/>
              </a:rPr>
              <a:t>: </a:t>
            </a:r>
            <a:br>
              <a:rPr lang="ru-RU" sz="2400" smtClean="0">
                <a:solidFill>
                  <a:schemeClr val="tx1"/>
                </a:solidFill>
                <a:latin typeface="Arial" charset="0"/>
              </a:rPr>
            </a:br>
            <a:r>
              <a:rPr lang="ru-RU" sz="2400" b="1" i="1" smtClean="0">
                <a:solidFill>
                  <a:srgbClr val="4A4924"/>
                </a:solidFill>
                <a:latin typeface="Arial" charset="0"/>
              </a:rPr>
              <a:t>Толпа и народ – </a:t>
            </a:r>
            <a:r>
              <a:rPr lang="ru-RU" sz="2400" b="1" i="1" smtClean="0">
                <a:solidFill>
                  <a:srgbClr val="FF0066"/>
                </a:solidFill>
                <a:latin typeface="Arial" charset="0"/>
              </a:rPr>
              <a:t>это</a:t>
            </a:r>
            <a:r>
              <a:rPr lang="ru-RU" sz="2400" b="1" i="1" smtClean="0">
                <a:solidFill>
                  <a:srgbClr val="CC0066"/>
                </a:solidFill>
                <a:latin typeface="Arial" charset="0"/>
              </a:rPr>
              <a:t> </a:t>
            </a:r>
            <a:r>
              <a:rPr lang="ru-RU" sz="2400" b="1" i="1" smtClean="0">
                <a:solidFill>
                  <a:srgbClr val="4A4924"/>
                </a:solidFill>
                <a:latin typeface="Arial" charset="0"/>
              </a:rPr>
              <a:t>не одно и то же.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ph type="dgm" idx="1"/>
          </p:nvPr>
        </p:nvGraphicFramePr>
        <p:xfrm>
          <a:off x="228600" y="2362200"/>
          <a:ext cx="8686800" cy="3810000"/>
        </p:xfrm>
        <a:graphic>
          <a:graphicData uri="http://schemas.openxmlformats.org/presentationml/2006/ole">
            <p:oleObj spid="_x0000_s1026" name="MS Org Chart" r:id="rId4" imgW="7200720" imgH="2006280" progId="OrgPlusWOPX.4">
              <p:embed followColorScheme="full"/>
            </p:oleObj>
          </a:graphicData>
        </a:graphic>
      </p:graphicFrame>
      <p:sp>
        <p:nvSpPr>
          <p:cNvPr id="1028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48600" y="6324600"/>
            <a:ext cx="814388" cy="381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08912" cy="1503040"/>
          </a:xfrm>
          <a:solidFill>
            <a:schemeClr val="accent3">
              <a:lumMod val="20000"/>
              <a:lumOff val="80000"/>
            </a:schemeClr>
          </a:solidFill>
          <a:effectLst>
            <a:outerShdw dist="107763" dir="13500000" sx="75000" sy="75000" algn="tl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chemeClr val="tx1"/>
                </a:solidFill>
              </a:rPr>
              <a:t>Тире </a:t>
            </a:r>
            <a:r>
              <a:rPr lang="ru-RU" sz="3200" b="1" i="1" dirty="0" smtClean="0">
                <a:solidFill>
                  <a:srgbClr val="FF0000"/>
                </a:solidFill>
              </a:rPr>
              <a:t>не</a:t>
            </a:r>
            <a:r>
              <a:rPr lang="ru-RU" sz="3200" b="1" i="1" dirty="0" smtClean="0">
                <a:solidFill>
                  <a:schemeClr val="tx1"/>
                </a:solidFill>
              </a:rPr>
              <a:t> ставится,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 если перед сказуемым есть: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932784"/>
          </a:xfrm>
          <a:solidFill>
            <a:schemeClr val="accent3">
              <a:lumMod val="20000"/>
              <a:lumOff val="80000"/>
            </a:schemeClr>
          </a:solidFill>
          <a:effectLst>
            <a:outerShdw dist="107763" dir="13500000" sx="75000" sy="75000" algn="tl" rotWithShape="0">
              <a:schemeClr val="bg2"/>
            </a:outerShdw>
          </a:effec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Глагол-связка: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/>
              <a:t>		</a:t>
            </a:r>
            <a:r>
              <a:rPr lang="ru-RU" sz="2800" b="1" i="1" dirty="0" smtClean="0">
                <a:solidFill>
                  <a:srgbClr val="333300"/>
                </a:solidFill>
              </a:rPr>
              <a:t>Искусство</a:t>
            </a:r>
            <a:r>
              <a:rPr lang="ru-RU" sz="2800" b="1" i="1" dirty="0" smtClean="0">
                <a:solidFill>
                  <a:srgbClr val="4A4924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есть</a:t>
            </a:r>
            <a:r>
              <a:rPr lang="ru-RU" sz="2800" b="1" i="1" dirty="0" smtClean="0">
                <a:solidFill>
                  <a:srgbClr val="4A4924"/>
                </a:solidFill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</a:rPr>
              <a:t>мышление в образах.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Наречия: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       </a:t>
            </a:r>
            <a:r>
              <a:rPr lang="ru-RU" sz="2800" b="1" i="1" dirty="0" smtClean="0">
                <a:solidFill>
                  <a:srgbClr val="333300"/>
                </a:solidFill>
              </a:rPr>
              <a:t>Обман</a:t>
            </a:r>
            <a:r>
              <a:rPr lang="ru-RU" sz="2800" b="1" i="1" dirty="0" smtClean="0">
                <a:solidFill>
                  <a:srgbClr val="4A4924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всегда</a:t>
            </a:r>
            <a:r>
              <a:rPr lang="ru-RU" sz="2800" b="1" i="1" dirty="0" smtClean="0">
                <a:solidFill>
                  <a:srgbClr val="4A4924"/>
                </a:solidFill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</a:rPr>
              <a:t>обман.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Частицы:</a:t>
            </a:r>
            <a:r>
              <a:rPr lang="ru-RU" sz="2800" b="1" dirty="0" smtClean="0">
                <a:solidFill>
                  <a:srgbClr val="660066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       </a:t>
            </a:r>
            <a:r>
              <a:rPr lang="ru-RU" sz="2800" b="1" i="1" dirty="0" smtClean="0">
                <a:solidFill>
                  <a:srgbClr val="333300"/>
                </a:solidFill>
              </a:rPr>
              <a:t>Эта вещь</a:t>
            </a:r>
            <a:r>
              <a:rPr lang="ru-RU" sz="2800" b="1" i="1" dirty="0" smtClean="0">
                <a:solidFill>
                  <a:srgbClr val="FF0000"/>
                </a:solidFill>
              </a:rPr>
              <a:t> не</a:t>
            </a:r>
            <a:r>
              <a:rPr lang="ru-RU" sz="2800" b="1" i="1" dirty="0" smtClean="0">
                <a:solidFill>
                  <a:srgbClr val="4A4924"/>
                </a:solidFill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</a:rPr>
              <a:t>новинка.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Союзы 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      </a:t>
            </a:r>
            <a:r>
              <a:rPr lang="ru-RU" sz="2800" dirty="0" smtClean="0">
                <a:solidFill>
                  <a:srgbClr val="333300"/>
                </a:solidFill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</a:rPr>
              <a:t>Лес</a:t>
            </a:r>
            <a:r>
              <a:rPr lang="ru-RU" sz="2800" b="1" i="1" dirty="0" smtClean="0">
                <a:solidFill>
                  <a:srgbClr val="4A4924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будто</a:t>
            </a:r>
            <a:r>
              <a:rPr lang="ru-RU" sz="2800" b="1" i="1" dirty="0" smtClean="0">
                <a:solidFill>
                  <a:srgbClr val="4A4924"/>
                </a:solidFill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</a:rPr>
              <a:t>терем расписной.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/>
              <a:t>Вводные слова: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       </a:t>
            </a:r>
            <a:r>
              <a:rPr lang="ru-RU" sz="2800" b="1" i="1" dirty="0" smtClean="0">
                <a:solidFill>
                  <a:srgbClr val="333300"/>
                </a:solidFill>
              </a:rPr>
              <a:t>Гусь,</a:t>
            </a:r>
            <a:r>
              <a:rPr lang="ru-RU" sz="2800" b="1" i="1" dirty="0" smtClean="0">
                <a:solidFill>
                  <a:srgbClr val="4A4924"/>
                </a:solidFill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</a:rPr>
              <a:t>известно</a:t>
            </a:r>
            <a:r>
              <a:rPr lang="ru-RU" sz="2800" b="1" i="1" dirty="0" smtClean="0">
                <a:solidFill>
                  <a:srgbClr val="333300"/>
                </a:solidFill>
              </a:rPr>
              <a:t>, птица важная.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b="1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dirty="0" smtClean="0"/>
          </a:p>
        </p:txBody>
      </p:sp>
      <p:sp>
        <p:nvSpPr>
          <p:cNvPr id="614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72400" y="6324600"/>
            <a:ext cx="838200" cy="381000"/>
          </a:xfrm>
          <a:prstGeom prst="actionButtonRetur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сканирование0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sz="2800" b="1" i="1" dirty="0" smtClean="0"/>
              <a:t>Исправьте ошибки, объясните их</a:t>
            </a:r>
            <a:br>
              <a:rPr lang="ru-RU" sz="2800" b="1" i="1" dirty="0" smtClean="0"/>
            </a:br>
            <a:r>
              <a:rPr lang="ru-RU" sz="2800" b="1" i="1" dirty="0" smtClean="0"/>
              <a:t>  и проверьте себя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114800" cy="4781128"/>
          </a:xfrm>
          <a:solidFill>
            <a:schemeClr val="bg2"/>
          </a:solidFill>
          <a:ln w="15875">
            <a:solidFill>
              <a:srgbClr val="000080"/>
            </a:solidFill>
          </a:ln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ru-RU" sz="2000" b="1" i="1" dirty="0" smtClean="0"/>
              <a:t>1. Услуга в дружбе вещь святая.</a:t>
            </a:r>
          </a:p>
          <a:p>
            <a:pPr marL="533400" indent="-533400" eaLnBrk="1" hangingPunct="1">
              <a:buFontTx/>
              <a:buNone/>
            </a:pPr>
            <a:r>
              <a:rPr lang="ru-RU" sz="2000" b="1" i="1" dirty="0" smtClean="0"/>
              <a:t>2. Степь – словно большой солнечный диск.</a:t>
            </a:r>
          </a:p>
          <a:p>
            <a:pPr marL="533400" indent="-533400" eaLnBrk="1" hangingPunct="1">
              <a:buFontTx/>
              <a:buNone/>
            </a:pPr>
            <a:r>
              <a:rPr lang="ru-RU" sz="2000" b="1" i="1" dirty="0" smtClean="0"/>
              <a:t>3. Плохой товарищ – не подмога.</a:t>
            </a:r>
          </a:p>
          <a:p>
            <a:pPr marL="533400" indent="-533400" eaLnBrk="1" hangingPunct="1">
              <a:buFontTx/>
              <a:buNone/>
            </a:pPr>
            <a:r>
              <a:rPr lang="ru-RU" sz="2000" b="1" i="1" dirty="0" smtClean="0"/>
              <a:t>4. Площадь комнаты двадцать квадратных метров.</a:t>
            </a:r>
          </a:p>
          <a:p>
            <a:pPr marL="533400" indent="-533400" eaLnBrk="1" hangingPunct="1">
              <a:buFontTx/>
              <a:buNone/>
            </a:pPr>
            <a:r>
              <a:rPr lang="ru-RU" sz="2000" b="1" i="1" dirty="0" smtClean="0"/>
              <a:t>5. Солнце – ярко, небо – сине.</a:t>
            </a:r>
          </a:p>
          <a:p>
            <a:pPr marL="533400" indent="-533400" eaLnBrk="1" hangingPunct="1">
              <a:buFontTx/>
              <a:buNone/>
            </a:pPr>
            <a:r>
              <a:rPr lang="ru-RU" sz="2000" b="1" i="1" dirty="0" smtClean="0"/>
              <a:t>6. Властвовать значит доверять.</a:t>
            </a:r>
          </a:p>
          <a:p>
            <a:pPr marL="533400" indent="-533400" eaLnBrk="1" hangingPunct="1">
              <a:buFontTx/>
              <a:buNone/>
            </a:pPr>
            <a:r>
              <a:rPr lang="ru-RU" sz="2000" b="1" i="1" dirty="0" smtClean="0"/>
              <a:t>7.Я – не француз </a:t>
            </a:r>
            <a:r>
              <a:rPr lang="ru-RU" sz="2000" b="1" i="1" dirty="0" err="1" smtClean="0"/>
              <a:t>Дефорж</a:t>
            </a:r>
            <a:r>
              <a:rPr lang="ru-RU" sz="2000" b="1" i="1" dirty="0" smtClean="0"/>
              <a:t>. Я – Дубровский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  <a:solidFill>
            <a:schemeClr val="bg2"/>
          </a:solidFill>
          <a:ln w="15875">
            <a:solidFill>
              <a:srgbClr val="000080"/>
            </a:solidFill>
          </a:ln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b="1" i="1" dirty="0" smtClean="0"/>
              <a:t>Услуга - в дружбе вещь святая.</a:t>
            </a:r>
            <a:r>
              <a:rPr lang="ru-RU" sz="2000" b="1" i="1" dirty="0" smtClean="0">
                <a:solidFill>
                  <a:srgbClr val="333300"/>
                </a:solidFill>
              </a:rPr>
              <a:t>(Подл. и сказ. – сущ. в</a:t>
            </a:r>
            <a:r>
              <a:rPr lang="ru-RU" sz="2000" b="1" i="1" dirty="0" smtClean="0"/>
              <a:t> </a:t>
            </a:r>
            <a:r>
              <a:rPr lang="ru-RU" sz="2000" b="1" i="1" dirty="0" smtClean="0">
                <a:solidFill>
                  <a:srgbClr val="333300"/>
                </a:solidFill>
              </a:rPr>
              <a:t>им. п.)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ru-RU" sz="2000" b="1" i="1" dirty="0" smtClean="0"/>
              <a:t>Степь </a:t>
            </a:r>
            <a:r>
              <a:rPr lang="ru-RU" sz="2000" b="1" i="1" dirty="0" smtClean="0">
                <a:solidFill>
                  <a:srgbClr val="FF0000"/>
                </a:solidFill>
              </a:rPr>
              <a:t>словно</a:t>
            </a:r>
            <a:r>
              <a:rPr lang="ru-RU" sz="2000" b="1" i="1" dirty="0" smtClean="0"/>
              <a:t> большой солнечный диск.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2000" b="1" i="1" dirty="0" smtClean="0"/>
              <a:t>3. Плохой товарищ </a:t>
            </a:r>
            <a:r>
              <a:rPr lang="ru-RU" sz="2000" b="1" i="1" dirty="0" smtClean="0">
                <a:solidFill>
                  <a:srgbClr val="FF0000"/>
                </a:solidFill>
              </a:rPr>
              <a:t>не </a:t>
            </a:r>
            <a:r>
              <a:rPr lang="ru-RU" sz="2000" b="1" i="1" dirty="0" smtClean="0"/>
              <a:t>подмога.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2000" b="1" i="1" dirty="0" smtClean="0"/>
              <a:t>4. Площадь </a:t>
            </a:r>
            <a:r>
              <a:rPr lang="ru-RU" sz="2000" b="1" i="1" dirty="0" smtClean="0">
                <a:solidFill>
                  <a:srgbClr val="333300"/>
                </a:solidFill>
              </a:rPr>
              <a:t>(сущ. в им. п.)</a:t>
            </a:r>
            <a:r>
              <a:rPr lang="ru-RU" sz="2000" b="1" i="1" dirty="0" smtClean="0"/>
              <a:t> комнаты - двадцать квадратных метров </a:t>
            </a:r>
            <a:r>
              <a:rPr lang="ru-RU" sz="2000" b="1" i="1" dirty="0" smtClean="0">
                <a:solidFill>
                  <a:srgbClr val="333300"/>
                </a:solidFill>
              </a:rPr>
              <a:t>(числит.)</a:t>
            </a:r>
            <a:r>
              <a:rPr lang="ru-RU" sz="2000" b="1" i="1" dirty="0" smtClean="0"/>
              <a:t>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2000" b="1" i="1" dirty="0" smtClean="0"/>
              <a:t>5. Солнце ярко, небо сине. </a:t>
            </a:r>
            <a:r>
              <a:rPr lang="ru-RU" sz="2000" b="1" i="1" dirty="0" smtClean="0">
                <a:solidFill>
                  <a:srgbClr val="333300"/>
                </a:solidFill>
              </a:rPr>
              <a:t>(Сказ. – </a:t>
            </a:r>
            <a:r>
              <a:rPr lang="ru-RU" sz="2000" b="1" i="1" dirty="0" err="1" smtClean="0">
                <a:solidFill>
                  <a:srgbClr val="333300"/>
                </a:solidFill>
              </a:rPr>
              <a:t>кратк</a:t>
            </a:r>
            <a:r>
              <a:rPr lang="ru-RU" sz="2000" b="1" i="1" dirty="0" smtClean="0">
                <a:solidFill>
                  <a:srgbClr val="333300"/>
                </a:solidFill>
              </a:rPr>
              <a:t>. прил.)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2000" b="1" i="1" dirty="0" smtClean="0"/>
              <a:t>6. Властвовать - </a:t>
            </a:r>
            <a:r>
              <a:rPr lang="ru-RU" sz="2000" b="1" i="1" dirty="0" smtClean="0">
                <a:solidFill>
                  <a:srgbClr val="FF0000"/>
                </a:solidFill>
              </a:rPr>
              <a:t>значит</a:t>
            </a:r>
            <a:r>
              <a:rPr lang="ru-RU" sz="2000" b="1" i="1" dirty="0" smtClean="0"/>
              <a:t> доверять.</a:t>
            </a: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ru-RU" sz="2000" b="1" i="1" dirty="0" smtClean="0"/>
              <a:t>7.Я </a:t>
            </a:r>
            <a:r>
              <a:rPr lang="ru-RU" sz="2000" b="1" i="1" dirty="0" smtClean="0">
                <a:solidFill>
                  <a:srgbClr val="333300"/>
                </a:solidFill>
              </a:rPr>
              <a:t>(</a:t>
            </a:r>
            <a:r>
              <a:rPr lang="ru-RU" sz="2000" b="1" i="1" dirty="0" err="1" smtClean="0">
                <a:solidFill>
                  <a:srgbClr val="333300"/>
                </a:solidFill>
              </a:rPr>
              <a:t>личн.мест</a:t>
            </a:r>
            <a:r>
              <a:rPr lang="ru-RU" sz="2000" b="1" i="1" dirty="0" smtClean="0">
                <a:solidFill>
                  <a:srgbClr val="333300"/>
                </a:solidFill>
              </a:rPr>
              <a:t>.)</a:t>
            </a:r>
            <a:r>
              <a:rPr lang="ru-RU" sz="2000" b="1" i="1" dirty="0" smtClean="0"/>
              <a:t> </a:t>
            </a:r>
            <a:r>
              <a:rPr lang="ru-RU" sz="2000" b="1" i="1" dirty="0" smtClean="0">
                <a:solidFill>
                  <a:srgbClr val="FF0000"/>
                </a:solidFill>
              </a:rPr>
              <a:t>не </a:t>
            </a:r>
            <a:r>
              <a:rPr lang="ru-RU" sz="2000" b="1" i="1" dirty="0" smtClean="0"/>
              <a:t>француз </a:t>
            </a:r>
            <a:r>
              <a:rPr lang="ru-RU" sz="2000" b="1" i="1" dirty="0" err="1" smtClean="0"/>
              <a:t>Дефорж</a:t>
            </a:r>
            <a:r>
              <a:rPr lang="ru-RU" sz="2000" b="1" i="1" dirty="0" smtClean="0"/>
              <a:t>. </a:t>
            </a:r>
            <a:r>
              <a:rPr lang="ru-RU" sz="2000" b="1" i="1" u="sng" dirty="0" smtClean="0">
                <a:solidFill>
                  <a:srgbClr val="FF0000"/>
                </a:solidFill>
              </a:rPr>
              <a:t>Я</a:t>
            </a:r>
            <a:r>
              <a:rPr lang="en-US" sz="2000" b="1" i="1" u="sng" dirty="0" smtClean="0">
                <a:solidFill>
                  <a:srgbClr val="FF0000"/>
                </a:solidFill>
              </a:rPr>
              <a:t>(-)</a:t>
            </a:r>
            <a:r>
              <a:rPr lang="ru-RU" sz="2000" b="1" i="1" u="sng" dirty="0" smtClean="0"/>
              <a:t> Дубровский</a:t>
            </a:r>
            <a:r>
              <a:rPr lang="ru-RU" sz="2000" u="sng" dirty="0" smtClean="0"/>
              <a:t>.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ru-RU" sz="2000" dirty="0" smtClean="0"/>
          </a:p>
        </p:txBody>
      </p:sp>
      <p:sp>
        <p:nvSpPr>
          <p:cNvPr id="8197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2000" y="6324600"/>
            <a:ext cx="457200" cy="3048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6309320"/>
            <a:ext cx="457200" cy="304800"/>
          </a:xfrm>
          <a:prstGeom prst="actionButtonHelp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 animBg="1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790</Words>
  <Application>Microsoft Office PowerPoint</Application>
  <PresentationFormat>Экран (4:3)</PresentationFormat>
  <Paragraphs>105</Paragraphs>
  <Slides>15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MS Organization Chart 2.0</vt:lpstr>
      <vt:lpstr> Тире между подлежащим и сказуемым. Урок русского языка в 8 классе. </vt:lpstr>
      <vt:lpstr>Двадцать седьмое октября. Классная работа. Тире между подлежащим и сказуемым.</vt:lpstr>
      <vt:lpstr>Слайд 3</vt:lpstr>
      <vt:lpstr>Слайд 4</vt:lpstr>
      <vt:lpstr>Какое утверждение не соответствует содержанию текста?</vt:lpstr>
      <vt:lpstr>Слайд 6</vt:lpstr>
      <vt:lpstr>Тире ставится обязательно, если перед сказуемым есть слова это, это есть, значит, это значит,вот:  Толпа и народ – это не одно и то же.</vt:lpstr>
      <vt:lpstr>Тире не ставится,  если перед сказуемым есть:</vt:lpstr>
      <vt:lpstr>Исправьте ошибки, объясните их   и проверьте себя</vt:lpstr>
      <vt:lpstr>Перестройте предложения</vt:lpstr>
      <vt:lpstr>Слайд 11</vt:lpstr>
      <vt:lpstr>Сочинение-миниатюра</vt:lpstr>
      <vt:lpstr>Вольтер</vt:lpstr>
      <vt:lpstr>Слайд 14</vt:lpstr>
      <vt:lpstr>Задание на дом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</dc:creator>
  <cp:lastModifiedBy>1</cp:lastModifiedBy>
  <cp:revision>39</cp:revision>
  <dcterms:created xsi:type="dcterms:W3CDTF">2002-01-02T21:14:31Z</dcterms:created>
  <dcterms:modified xsi:type="dcterms:W3CDTF">2011-10-26T21:25:59Z</dcterms:modified>
</cp:coreProperties>
</file>