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9" r:id="rId3"/>
    <p:sldId id="265" r:id="rId4"/>
    <p:sldId id="258" r:id="rId5"/>
    <p:sldId id="262" r:id="rId6"/>
    <p:sldId id="273" r:id="rId7"/>
    <p:sldId id="269" r:id="rId8"/>
    <p:sldId id="267" r:id="rId9"/>
    <p:sldId id="281" r:id="rId10"/>
    <p:sldId id="275" r:id="rId11"/>
    <p:sldId id="274" r:id="rId12"/>
    <p:sldId id="280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B4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 autoAdjust="0"/>
    <p:restoredTop sz="94660"/>
  </p:normalViewPr>
  <p:slideViewPr>
    <p:cSldViewPr>
      <p:cViewPr varScale="1">
        <p:scale>
          <a:sx n="66" d="100"/>
          <a:sy n="66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32A53-C8AE-4133-8377-33E39E685D35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622FF-33EB-4008-9D40-4D294E689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08652-6231-4607-A46F-A52A3C87722B}" type="datetimeFigureOut">
              <a:rPr lang="ru-RU" smtClean="0"/>
              <a:pPr/>
              <a:t>05.12.2011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5D73-9074-4F0C-ADA0-3A70260BFC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7632848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0" dirty="0" smtClean="0">
                <a:solidFill>
                  <a:srgbClr val="FF0000"/>
                </a:solidFill>
                <a:latin typeface="Monotype Corsiva" pitchFamily="66" charset="0"/>
              </a:rPr>
              <a:t>Минута</a:t>
            </a:r>
          </a:p>
          <a:p>
            <a:r>
              <a:rPr lang="ru-RU" sz="10900" dirty="0" smtClean="0">
                <a:solidFill>
                  <a:srgbClr val="FF0000"/>
                </a:solidFill>
                <a:latin typeface="Monotype Corsiva" pitchFamily="66" charset="0"/>
              </a:rPr>
              <a:t>чистописания</a:t>
            </a:r>
            <a:endParaRPr lang="ru-RU" sz="109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573016"/>
            <a:ext cx="792088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0" dirty="0" smtClean="0">
                <a:latin typeface="Monotype Corsiva" pitchFamily="66" charset="0"/>
              </a:rPr>
              <a:t>    </a:t>
            </a:r>
            <a:r>
              <a:rPr lang="ru-RU" sz="13000" dirty="0" err="1" smtClean="0">
                <a:latin typeface="Monotype Corsiva" pitchFamily="66" charset="0"/>
              </a:rPr>
              <a:t>оро</a:t>
            </a:r>
            <a:endParaRPr lang="ru-RU" sz="13000" dirty="0">
              <a:latin typeface="Monotype Corsiva" pitchFamily="66" charset="0"/>
            </a:endParaRPr>
          </a:p>
        </p:txBody>
      </p:sp>
      <p:pic>
        <p:nvPicPr>
          <p:cNvPr id="6" name="Picture 2" descr="http://uchitel.3dn.ru/_ld/178/94370261.png"/>
          <p:cNvPicPr>
            <a:picLocks noChangeAspect="1" noChangeArrowheads="1"/>
          </p:cNvPicPr>
          <p:nvPr/>
        </p:nvPicPr>
        <p:blipFill>
          <a:blip r:embed="rId2" cstate="print"/>
          <a:srcRect l="82007" t="57050"/>
          <a:stretch>
            <a:fillRect/>
          </a:stretch>
        </p:blipFill>
        <p:spPr bwMode="auto">
          <a:xfrm>
            <a:off x="7740353" y="4329507"/>
            <a:ext cx="1403648" cy="2528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992"/>
          <a:ext cx="9144000" cy="6857207"/>
        </p:xfrm>
        <a:graphic>
          <a:graphicData uri="http://schemas.openxmlformats.org/presentationml/2006/ole">
            <p:oleObj spid="_x0000_s1026" name="Презентация" r:id="rId3" imgW="4570378" imgH="3427430" progId="PowerPoint.Show.8">
              <p:embed/>
            </p:oleObj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Упр. 267 (тетрадь)</a:t>
            </a:r>
          </a:p>
          <a:p>
            <a:r>
              <a:rPr lang="ru-RU" sz="2800" dirty="0" smtClean="0"/>
              <a:t>Измени прилагательное по команде главного слова;</a:t>
            </a:r>
          </a:p>
          <a:p>
            <a:r>
              <a:rPr lang="ru-RU" sz="2800" dirty="0" smtClean="0"/>
              <a:t>з</a:t>
            </a:r>
            <a:r>
              <a:rPr lang="ru-RU" sz="2800" dirty="0" smtClean="0"/>
              <a:t>адай вопрос, у</a:t>
            </a:r>
            <a:r>
              <a:rPr lang="ru-RU" sz="2800" dirty="0" smtClean="0"/>
              <a:t>кажи </a:t>
            </a:r>
            <a:r>
              <a:rPr lang="ru-RU" sz="2800" dirty="0" smtClean="0"/>
              <a:t>падеж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556792"/>
            <a:ext cx="88204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 С ________ ветвей __________ деревьев _________ хлоп . . ми падал снег.  Тогда в _________ стороны </a:t>
            </a:r>
            <a:r>
              <a:rPr lang="ru-RU" sz="4400" b="1" dirty="0" err="1" smtClean="0"/>
              <a:t>разл</a:t>
            </a:r>
            <a:r>
              <a:rPr lang="ru-RU" sz="4400" b="1" dirty="0" smtClean="0"/>
              <a:t> . </a:t>
            </a:r>
            <a:r>
              <a:rPr lang="ru-RU" sz="4400" b="1" dirty="0" err="1" smtClean="0"/>
              <a:t>т</a:t>
            </a:r>
            <a:r>
              <a:rPr lang="ru-RU" sz="4400" b="1" dirty="0" err="1" smtClean="0"/>
              <a:t>ались</a:t>
            </a:r>
            <a:r>
              <a:rPr lang="ru-RU" sz="4400" b="1" dirty="0" smtClean="0"/>
              <a:t> клубы _________  пыл. .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55172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Справочное бюро: </a:t>
            </a:r>
            <a:r>
              <a:rPr lang="ru-RU" sz="2400" b="1" i="1" dirty="0" smtClean="0"/>
              <a:t> </a:t>
            </a:r>
            <a:r>
              <a:rPr lang="ru-RU" sz="3600" b="1" i="1" dirty="0" smtClean="0"/>
              <a:t>тяжелые, мохнатые, могучие</a:t>
            </a:r>
            <a:r>
              <a:rPr lang="ru-RU" sz="3600" b="1" i="1" dirty="0" smtClean="0"/>
              <a:t>;</a:t>
            </a:r>
            <a:r>
              <a:rPr lang="ru-RU" sz="3600" b="1" i="1" dirty="0" smtClean="0"/>
              <a:t> снежная, разные.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45224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Удивительный</a:t>
            </a:r>
            <a:r>
              <a:rPr lang="ru-RU" sz="8000" dirty="0" smtClean="0"/>
              <a:t>  </a:t>
            </a:r>
            <a:r>
              <a:rPr lang="ru-RU" sz="4000" dirty="0" smtClean="0"/>
              <a:t>окончание</a:t>
            </a:r>
            <a:endParaRPr lang="ru-RU" sz="8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1412776"/>
            <a:ext cx="9324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Водитель           </a:t>
            </a:r>
            <a:r>
              <a:rPr lang="ru-RU" sz="3600" dirty="0" smtClean="0"/>
              <a:t>корень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63691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Весенний          </a:t>
            </a:r>
            <a:r>
              <a:rPr lang="ru-RU" sz="3600" dirty="0" smtClean="0"/>
              <a:t>суффикс</a:t>
            </a:r>
            <a:endParaRPr lang="ru-RU" sz="7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0"/>
            <a:ext cx="68340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Групповая работа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836712"/>
            <a:ext cx="49899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Определи слово</a:t>
            </a:r>
            <a:endParaRPr lang="ru-RU" sz="4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1490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 Подкрасить       </a:t>
            </a:r>
            <a:r>
              <a:rPr lang="ru-RU" sz="4000" dirty="0" smtClean="0"/>
              <a:t>приставка</a:t>
            </a:r>
            <a:endParaRPr lang="ru-RU" sz="7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908719"/>
          <a:ext cx="8640961" cy="5764984"/>
        </p:xfrm>
        <a:graphic>
          <a:graphicData uri="http://schemas.openxmlformats.org/drawingml/2006/table">
            <a:tbl>
              <a:tblPr/>
              <a:tblGrid>
                <a:gridCol w="557014"/>
                <a:gridCol w="8083947"/>
              </a:tblGrid>
              <a:tr h="55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Я активно работал на уроке.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Я внимательно слушал учителя и ответы учащихся.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Я знаю, что такое имя прилагательное.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Я умею определять грамматические признаки имен прилагательных.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latin typeface="Calibri"/>
                          <a:ea typeface="Calibri"/>
                          <a:cs typeface="Times New Roman"/>
                        </a:rPr>
                        <a:t>5.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Я использовал изученные правила, чтобы не ошибиться в написании безударных падежных окончаний </a:t>
                      </a:r>
                      <a:r>
                        <a:rPr lang="ru-RU" sz="3200" b="1" dirty="0" smtClean="0">
                          <a:latin typeface="Calibri"/>
                          <a:ea typeface="Calibri"/>
                          <a:cs typeface="Times New Roman"/>
                        </a:rPr>
                        <a:t>прилагательных</a:t>
                      </a:r>
                      <a:endParaRPr lang="ru-RU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809549" y="0"/>
            <a:ext cx="55249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 самооценки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000" b="1" dirty="0" smtClean="0"/>
              <a:t>Определяю я предметы,</a:t>
            </a:r>
          </a:p>
          <a:p>
            <a:pPr>
              <a:buNone/>
            </a:pPr>
            <a:r>
              <a:rPr lang="ru-RU" sz="6000" b="1" dirty="0" smtClean="0"/>
              <a:t>Они со мной весьма приметны.</a:t>
            </a:r>
          </a:p>
          <a:p>
            <a:pPr>
              <a:buNone/>
            </a:pPr>
            <a:r>
              <a:rPr lang="ru-RU" sz="6000" b="1" dirty="0" smtClean="0"/>
              <a:t>Я украшаю вашу речь,</a:t>
            </a:r>
          </a:p>
          <a:p>
            <a:pPr>
              <a:buNone/>
            </a:pPr>
            <a:r>
              <a:rPr lang="ru-RU" sz="6000" b="1" dirty="0" smtClean="0"/>
              <a:t>Меня вам надо знать, беречь.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87824" y="3068960"/>
            <a:ext cx="3240360" cy="1656184"/>
          </a:xfrm>
          <a:prstGeom prst="ellipse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80112" y="4653136"/>
            <a:ext cx="3240360" cy="2204864"/>
          </a:xfrm>
          <a:prstGeom prst="ellipse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3528" y="4797152"/>
            <a:ext cx="3744416" cy="2060848"/>
          </a:xfrm>
          <a:prstGeom prst="ellipse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0" y="1772816"/>
            <a:ext cx="3240360" cy="1656184"/>
          </a:xfrm>
          <a:prstGeom prst="ellipse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24128" y="1556792"/>
            <a:ext cx="3240360" cy="1656184"/>
          </a:xfrm>
          <a:prstGeom prst="ellipse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27784" y="0"/>
            <a:ext cx="3240360" cy="1656184"/>
          </a:xfrm>
          <a:prstGeom prst="ellipse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5536" y="4941168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</a:t>
            </a:r>
            <a:r>
              <a:rPr lang="ru-RU" sz="2800" b="1" dirty="0" smtClean="0">
                <a:solidFill>
                  <a:srgbClr val="FF0000"/>
                </a:solidFill>
              </a:rPr>
              <a:t>Дружит с </a:t>
            </a:r>
            <a:r>
              <a:rPr lang="ru-RU" sz="2800" b="1" dirty="0" smtClean="0">
                <a:solidFill>
                  <a:srgbClr val="FF0000"/>
                </a:solidFill>
              </a:rPr>
              <a:t>существительным, подчиняется в Р.,Ч.,П.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212976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Имя прилагательное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2606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Отвечает на вопросы: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акой? какая? какое?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к</a:t>
            </a:r>
            <a:r>
              <a:rPr lang="ru-RU" sz="2400" b="1" dirty="0" smtClean="0">
                <a:solidFill>
                  <a:srgbClr val="FF0000"/>
                </a:solidFill>
              </a:rPr>
              <a:t>акие?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198884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Часть речи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2160" y="4941168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Дает описание </a:t>
            </a:r>
            <a:r>
              <a:rPr lang="ru-RU" sz="2800" b="1" dirty="0" smtClean="0">
                <a:solidFill>
                  <a:srgbClr val="FF0000"/>
                </a:solidFill>
              </a:rPr>
              <a:t>предмета</a:t>
            </a:r>
            <a:r>
              <a:rPr lang="ru-RU" sz="2800" b="1" dirty="0" smtClean="0">
                <a:solidFill>
                  <a:srgbClr val="FF0000"/>
                </a:solidFill>
              </a:rPr>
              <a:t>, делает речь красочной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213285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Обозначает признак предмета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355976" y="1700808"/>
            <a:ext cx="72008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31840" y="2852936"/>
            <a:ext cx="57606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5" idx="7"/>
          </p:cNvCxnSpPr>
          <p:nvPr/>
        </p:nvCxnSpPr>
        <p:spPr>
          <a:xfrm flipV="1">
            <a:off x="3519587" y="4581128"/>
            <a:ext cx="188317" cy="517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5508104" y="2708920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 flipV="1">
            <a:off x="6084168" y="4365104"/>
            <a:ext cx="72008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59432"/>
            <a:ext cx="896448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Безударные падежные 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кончания</a:t>
            </a:r>
          </a:p>
          <a:p>
            <a:pPr algn="ctr"/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 прилагательных </a:t>
            </a:r>
          </a:p>
        </p:txBody>
      </p:sp>
      <p:pic>
        <p:nvPicPr>
          <p:cNvPr id="3" name="Picture 8" descr="Просмотреть подробност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4950295"/>
            <a:ext cx="1907704" cy="1907706"/>
          </a:xfrm>
          <a:prstGeom prst="rect">
            <a:avLst/>
          </a:prstGeom>
          <a:noFill/>
        </p:spPr>
      </p:pic>
      <p:pic>
        <p:nvPicPr>
          <p:cNvPr id="5" name="Picture 2" descr="http://uchitel.3dn.ru/_ld/178/94370261.png"/>
          <p:cNvPicPr>
            <a:picLocks noChangeAspect="1" noChangeArrowheads="1"/>
          </p:cNvPicPr>
          <p:nvPr/>
        </p:nvPicPr>
        <p:blipFill>
          <a:blip r:embed="rId3" cstate="print"/>
          <a:srcRect l="82007" t="57050"/>
          <a:stretch>
            <a:fillRect/>
          </a:stretch>
        </p:blipFill>
        <p:spPr bwMode="auto">
          <a:xfrm>
            <a:off x="0" y="-1"/>
            <a:ext cx="1259632" cy="22690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9625"/>
            <a:ext cx="9144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Закрепить:</a:t>
            </a:r>
            <a:endParaRPr kumimoji="0" lang="ru-RU" sz="32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знания об имени прилагательном как части речи.</a:t>
            </a:r>
            <a:endParaRPr kumimoji="0" lang="ru-RU" sz="32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умение распознавать имена прилагательные в тексте, определять их род, число, падеж.</a:t>
            </a:r>
            <a:endParaRPr kumimoji="0" lang="ru-RU" sz="32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умение правильно писать окончания имён прилагательных</a:t>
            </a:r>
            <a:r>
              <a:rPr kumimoji="0" lang="ru-RU" sz="3200" b="1" i="0" u="none" strike="noStrike" cap="all" spc="0" normalizeH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 существительных</a:t>
            </a:r>
            <a:endParaRPr kumimoji="0" lang="ru-RU" sz="32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200" b="1" i="0" u="none" strike="noStrike" cap="all" spc="0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Развивать орфографическую зоркость, устную и письменную  речь, навыки самоконтроля и взаимопроверки.</a:t>
            </a:r>
            <a:endParaRPr kumimoji="0" lang="ru-RU" sz="3200" b="1" i="0" u="none" strike="noStrike" cap="all" spc="0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Просмотреть подробност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9177" y="0"/>
            <a:ext cx="1844823" cy="18448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0"/>
            <a:ext cx="46894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работы: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88204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Чтобы правильно писать </a:t>
            </a:r>
          </a:p>
          <a:p>
            <a:pPr algn="ctr"/>
            <a:r>
              <a:rPr lang="ru-RU" sz="2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безударные окончания</a:t>
            </a:r>
          </a:p>
          <a:p>
            <a:pPr algn="ctr"/>
            <a:r>
              <a:rPr lang="ru-RU" sz="2400" b="1" u="sng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Имен прилагательных , надо:</a:t>
            </a:r>
          </a:p>
          <a:p>
            <a:endParaRPr lang="ru-RU" sz="24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5877272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(Помни о возможных несовпадениях.)</a:t>
            </a:r>
          </a:p>
          <a:p>
            <a:pPr marL="742950" indent="-742950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742950" indent="-742950"/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Найти имя существительное, от которого зависит прилагательное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212976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Нужно задать вопрос от имени существительного.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58112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По  ударному окончанию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  вопросе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узнай букву.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0" y="1700808"/>
            <a:ext cx="4333844" cy="45237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ого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дома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7030A0"/>
                </a:solidFill>
              </a:rPr>
              <a:t> от 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Чёрн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моря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4644008" y="1628800"/>
            <a:ext cx="4499992" cy="52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</a:t>
            </a: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его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дальн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пути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весенн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солнца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19256" cy="14176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Родительный падеж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м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ужского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среднего рода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3068960"/>
            <a:ext cx="720080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ого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717032"/>
            <a:ext cx="720080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ого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852936"/>
            <a:ext cx="792088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его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3429000"/>
            <a:ext cx="86409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его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1340768"/>
            <a:ext cx="288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</a:t>
            </a:r>
            <a:r>
              <a:rPr lang="ru-RU" sz="4000" b="1" u="sng" dirty="0" smtClean="0">
                <a:solidFill>
                  <a:srgbClr val="FF0000"/>
                </a:solidFill>
              </a:rPr>
              <a:t>ого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895148"/>
            <a:ext cx="55801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Принять за                  монету               </a:t>
            </a:r>
            <a:endParaRPr lang="ru-RU" sz="2800" b="1" i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76470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Принять за правду вымысел, преувеличение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2708920"/>
            <a:ext cx="3563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Разозлили до предела, до бешенства. 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4653136"/>
            <a:ext cx="331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Опоздать, явиться, когда уже всё закончилось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83671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чист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708920"/>
            <a:ext cx="5148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Довести до  _________ каления    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07704" y="27089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</a:rPr>
              <a:t>бел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725144"/>
            <a:ext cx="5796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Явиться к  __________    разбору                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46531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C000"/>
                </a:solidFill>
              </a:rPr>
              <a:t>шапочн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3848" y="83671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</a:rPr>
              <a:t>ую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1800" y="263691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ого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58112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2800" b="1" dirty="0" err="1" smtClean="0">
                <a:solidFill>
                  <a:srgbClr val="FFFF00"/>
                </a:solidFill>
              </a:rPr>
              <a:t>ому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980728"/>
            <a:ext cx="79208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71800" y="2636912"/>
            <a:ext cx="79208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87824" y="4581128"/>
            <a:ext cx="7200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8277" y="0"/>
            <a:ext cx="87474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Фразеологические обороты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  <p:bldP spid="14" grpId="0"/>
      <p:bldP spid="15" grpId="0"/>
      <p:bldP spid="1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323850" y="908050"/>
            <a:ext cx="8496300" cy="475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Зарядка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для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глаз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381</Words>
  <Application>Microsoft Office PowerPoint</Application>
  <PresentationFormat>Экран (4:3)</PresentationFormat>
  <Paragraphs>93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131</cp:revision>
  <dcterms:created xsi:type="dcterms:W3CDTF">2011-11-27T08:12:29Z</dcterms:created>
  <dcterms:modified xsi:type="dcterms:W3CDTF">2011-12-05T18:28:25Z</dcterms:modified>
</cp:coreProperties>
</file>