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66" d="100"/>
          <a:sy n="66" d="100"/>
        </p:scale>
        <p:origin x="-6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2;&#1086;&#1080;%20&#1076;&#1086;&#1082;&#1091;&#1084;&#1077;&#1085;&#1090;&#1099;\Downloads\reportClassTeacher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2;&#1086;&#1080;%20&#1076;&#1086;&#1082;&#1091;&#1084;&#1077;&#1085;&#1090;&#1099;\Downloads\reportClassTeacher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\&#1052;&#1086;&#1080;%20&#1076;&#1086;&#1082;&#1091;&#1084;&#1077;&#1085;&#1090;&#1099;\Downloads\reportClassTeache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bar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FF9933">
                    <a:shade val="30000"/>
                    <a:satMod val="115000"/>
                  </a:srgbClr>
                </a:gs>
                <a:gs pos="50000">
                  <a:srgbClr val="FF9933">
                    <a:shade val="67500"/>
                    <a:satMod val="115000"/>
                  </a:srgbClr>
                </a:gs>
                <a:gs pos="100000">
                  <a:srgbClr val="FF9933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C000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dLbl>
              <c:idx val="2"/>
              <c:layout>
                <c:manualLayout>
                  <c:x val="1.0270656329159012E-17"/>
                  <c:y val="3.1007480654065549E-2"/>
                </c:manualLayout>
              </c:layout>
              <c:showVal val="1"/>
            </c:dLbl>
            <c:dLbl>
              <c:idx val="4"/>
              <c:layout>
                <c:manualLayout>
                  <c:x val="2.0541312658318052E-17"/>
                  <c:y val="5.5124892334194674E-2"/>
                </c:manualLayout>
              </c:layout>
              <c:showVal val="1"/>
            </c:dLbl>
            <c:dLbl>
              <c:idx val="12"/>
              <c:layout>
                <c:manualLayout>
                  <c:x val="0"/>
                  <c:y val="3.1007751937984492E-2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2.067183462532303E-2"/>
                </c:manualLayout>
              </c:layout>
              <c:showVal val="1"/>
            </c:dLbl>
            <c:dLbl>
              <c:idx val="15"/>
              <c:layout>
                <c:manualLayout>
                  <c:x val="-2.2408963585434207E-3"/>
                  <c:y val="3.7898363479758862E-2"/>
                </c:manualLayout>
              </c:layout>
              <c:showVal val="1"/>
            </c:dLbl>
            <c:dLbl>
              <c:idx val="16"/>
              <c:layout>
                <c:manualLayout>
                  <c:x val="0"/>
                  <c:y val="3.7898363479758876E-2"/>
                </c:manualLayout>
              </c:layout>
              <c:showVal val="1"/>
            </c:dLbl>
            <c:dLbl>
              <c:idx val="18"/>
              <c:layout>
                <c:manualLayout>
                  <c:x val="0"/>
                  <c:y val="5.1679586563307449E-2"/>
                </c:manualLayout>
              </c:layout>
              <c:showVal val="1"/>
            </c:dLbl>
            <c:dLbl>
              <c:idx val="19"/>
              <c:layout>
                <c:manualLayout>
                  <c:x val="8.2165250633272135E-17"/>
                  <c:y val="2.06718346253230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Georgia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reportClassTeacher!$B$12:$B$36</c:f>
              <c:strCache>
                <c:ptCount val="25"/>
                <c:pt idx="0">
                  <c:v>Анисимова Д.</c:v>
                </c:pt>
                <c:pt idx="1">
                  <c:v>Боронец А.</c:v>
                </c:pt>
                <c:pt idx="2">
                  <c:v>Вихров А.</c:v>
                </c:pt>
                <c:pt idx="3">
                  <c:v>Волков К.</c:v>
                </c:pt>
                <c:pt idx="4">
                  <c:v>Иванова А.</c:v>
                </c:pt>
                <c:pt idx="5">
                  <c:v>Камина А.</c:v>
                </c:pt>
                <c:pt idx="6">
                  <c:v>Кошкарова К.</c:v>
                </c:pt>
                <c:pt idx="7">
                  <c:v>Кривкин Н.</c:v>
                </c:pt>
                <c:pt idx="8">
                  <c:v>Лалетина В.</c:v>
                </c:pt>
                <c:pt idx="9">
                  <c:v>Лаукман В.</c:v>
                </c:pt>
                <c:pt idx="10">
                  <c:v>Макеева М.</c:v>
                </c:pt>
                <c:pt idx="11">
                  <c:v>Мамедова Л.</c:v>
                </c:pt>
                <c:pt idx="12">
                  <c:v>Менякин К.</c:v>
                </c:pt>
                <c:pt idx="13">
                  <c:v>Мишина Е.</c:v>
                </c:pt>
                <c:pt idx="14">
                  <c:v>Налимова А. </c:v>
                </c:pt>
                <c:pt idx="15">
                  <c:v>Наместникова А. </c:v>
                </c:pt>
                <c:pt idx="16">
                  <c:v>Нёнгун А. </c:v>
                </c:pt>
                <c:pt idx="17">
                  <c:v>Петренко Ю.</c:v>
                </c:pt>
                <c:pt idx="18">
                  <c:v>Романов В. </c:v>
                </c:pt>
                <c:pt idx="19">
                  <c:v>Стародубова П.</c:v>
                </c:pt>
                <c:pt idx="20">
                  <c:v>Сурков И.</c:v>
                </c:pt>
                <c:pt idx="21">
                  <c:v>Фахрутдинов З.</c:v>
                </c:pt>
                <c:pt idx="22">
                  <c:v>Филиппова С.</c:v>
                </c:pt>
                <c:pt idx="23">
                  <c:v>Хавренко А.</c:v>
                </c:pt>
                <c:pt idx="24">
                  <c:v>Шингерей Л. </c:v>
                </c:pt>
              </c:strCache>
            </c:strRef>
          </c:cat>
          <c:val>
            <c:numRef>
              <c:f>reportClassTeacher!$C$12:$C$36</c:f>
              <c:numCache>
                <c:formatCode>General</c:formatCode>
                <c:ptCount val="25"/>
                <c:pt idx="0">
                  <c:v>4.68</c:v>
                </c:pt>
                <c:pt idx="1">
                  <c:v>3.16</c:v>
                </c:pt>
                <c:pt idx="2">
                  <c:v>4.54</c:v>
                </c:pt>
                <c:pt idx="3">
                  <c:v>4.6099999999999994</c:v>
                </c:pt>
                <c:pt idx="4">
                  <c:v>4.5999999999999996</c:v>
                </c:pt>
                <c:pt idx="5">
                  <c:v>4.74</c:v>
                </c:pt>
                <c:pt idx="6">
                  <c:v>4.0199999999999996</c:v>
                </c:pt>
                <c:pt idx="7">
                  <c:v>4.7699999999999996</c:v>
                </c:pt>
                <c:pt idx="8">
                  <c:v>3.7600000000000002</c:v>
                </c:pt>
                <c:pt idx="9">
                  <c:v>4.1499999999999995</c:v>
                </c:pt>
                <c:pt idx="10">
                  <c:v>3.67</c:v>
                </c:pt>
                <c:pt idx="11">
                  <c:v>4.4300000000000006</c:v>
                </c:pt>
                <c:pt idx="12">
                  <c:v>4.3099999999999996</c:v>
                </c:pt>
                <c:pt idx="13">
                  <c:v>4.71</c:v>
                </c:pt>
                <c:pt idx="14">
                  <c:v>4.7699999999999996</c:v>
                </c:pt>
                <c:pt idx="15">
                  <c:v>4.67</c:v>
                </c:pt>
                <c:pt idx="16">
                  <c:v>4.22</c:v>
                </c:pt>
                <c:pt idx="17">
                  <c:v>4.3</c:v>
                </c:pt>
                <c:pt idx="18">
                  <c:v>4.45</c:v>
                </c:pt>
                <c:pt idx="19">
                  <c:v>4.57</c:v>
                </c:pt>
                <c:pt idx="20">
                  <c:v>4.67</c:v>
                </c:pt>
                <c:pt idx="21">
                  <c:v>3.92</c:v>
                </c:pt>
                <c:pt idx="22">
                  <c:v>4.96</c:v>
                </c:pt>
                <c:pt idx="23">
                  <c:v>4.6099999999999994</c:v>
                </c:pt>
                <c:pt idx="24">
                  <c:v>4.8099999999999996</c:v>
                </c:pt>
              </c:numCache>
            </c:numRef>
          </c:val>
        </c:ser>
        <c:gapWidth val="37"/>
        <c:axId val="84485632"/>
        <c:axId val="84487168"/>
      </c:barChart>
      <c:catAx>
        <c:axId val="84485632"/>
        <c:scaling>
          <c:orientation val="minMax"/>
        </c:scaling>
        <c:axPos val="b"/>
        <c:majorTickMark val="none"/>
        <c:tickLblPos val="nextTo"/>
        <c:txPr>
          <a:bodyPr rot="-2700000"/>
          <a:lstStyle/>
          <a:p>
            <a:pPr>
              <a:defRPr sz="1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pPr>
            <a:endParaRPr lang="ru-RU"/>
          </a:p>
        </c:txPr>
        <c:crossAx val="84487168"/>
        <c:crosses val="autoZero"/>
        <c:auto val="1"/>
        <c:lblAlgn val="ctr"/>
        <c:lblOffset val="100"/>
      </c:catAx>
      <c:valAx>
        <c:axId val="84487168"/>
        <c:scaling>
          <c:orientation val="minMax"/>
          <c:max val="5"/>
        </c:scaling>
        <c:delete val="1"/>
        <c:axPos val="l"/>
        <c:majorGridlines/>
        <c:numFmt formatCode="General" sourceLinked="1"/>
        <c:majorTickMark val="none"/>
        <c:tickLblPos val="nextTo"/>
        <c:crossAx val="84485632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Лист1!$A$1:$A$8</c:f>
              <c:strCache>
                <c:ptCount val="8"/>
                <c:pt idx="0">
                  <c:v>Москва </c:v>
                </c:pt>
                <c:pt idx="1">
                  <c:v>Ереван </c:v>
                </c:pt>
                <c:pt idx="2">
                  <c:v>Донецк </c:v>
                </c:pt>
                <c:pt idx="3">
                  <c:v>Рига </c:v>
                </c:pt>
                <c:pt idx="4">
                  <c:v>Баку </c:v>
                </c:pt>
                <c:pt idx="5">
                  <c:v>Сочи </c:v>
                </c:pt>
                <c:pt idx="6">
                  <c:v>Омск </c:v>
                </c:pt>
                <c:pt idx="7">
                  <c:v>Поти </c:v>
                </c:pt>
              </c:strCache>
            </c:strRef>
          </c:cat>
          <c:val>
            <c:numRef>
              <c:f>Лист1!$B$1:$B$8</c:f>
              <c:numCache>
                <c:formatCode>General</c:formatCode>
                <c:ptCount val="8"/>
                <c:pt idx="0">
                  <c:v>704</c:v>
                </c:pt>
                <c:pt idx="1">
                  <c:v>339</c:v>
                </c:pt>
                <c:pt idx="2">
                  <c:v>524</c:v>
                </c:pt>
                <c:pt idx="3">
                  <c:v>678</c:v>
                </c:pt>
                <c:pt idx="4">
                  <c:v>247</c:v>
                </c:pt>
                <c:pt idx="5">
                  <c:v>1241</c:v>
                </c:pt>
                <c:pt idx="6">
                  <c:v>438</c:v>
                </c:pt>
                <c:pt idx="7">
                  <c:v>1357</c:v>
                </c:pt>
              </c:numCache>
            </c:numRef>
          </c:val>
        </c:ser>
        <c:axId val="85460096"/>
        <c:axId val="85461632"/>
      </c:barChart>
      <c:catAx>
        <c:axId val="85460096"/>
        <c:scaling>
          <c:orientation val="minMax"/>
        </c:scaling>
        <c:axPos val="b"/>
        <c:tickLblPos val="nextTo"/>
        <c:crossAx val="85461632"/>
        <c:crosses val="autoZero"/>
        <c:auto val="1"/>
        <c:lblAlgn val="ctr"/>
        <c:lblOffset val="100"/>
      </c:catAx>
      <c:valAx>
        <c:axId val="85461632"/>
        <c:scaling>
          <c:orientation val="minMax"/>
          <c:max val="1400"/>
        </c:scaling>
        <c:axPos val="l"/>
        <c:majorGridlines/>
        <c:numFmt formatCode="General" sourceLinked="1"/>
        <c:tickLblPos val="nextTo"/>
        <c:crossAx val="85460096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Georgia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Лист2!$B$1</c:f>
              <c:strCache>
                <c:ptCount val="1"/>
                <c:pt idx="0">
                  <c:v>Потребление воды, км3 </c:v>
                </c:pt>
              </c:strCache>
            </c:strRef>
          </c:tx>
          <c:cat>
            <c:numRef>
              <c:f>Лист2!$A$2:$A$7</c:f>
              <c:numCache>
                <c:formatCode>General</c:formatCode>
                <c:ptCount val="6"/>
                <c:pt idx="0">
                  <c:v>1900</c:v>
                </c:pt>
                <c:pt idx="1">
                  <c:v>1940</c:v>
                </c:pt>
                <c:pt idx="2">
                  <c:v>1950</c:v>
                </c:pt>
                <c:pt idx="3">
                  <c:v>1960</c:v>
                </c:pt>
                <c:pt idx="4">
                  <c:v>1970</c:v>
                </c:pt>
                <c:pt idx="5">
                  <c:v>2000</c:v>
                </c:pt>
              </c:numCache>
            </c:numRef>
          </c:cat>
          <c:val>
            <c:numRef>
              <c:f>Лист2!$B$2:$B$7</c:f>
              <c:numCache>
                <c:formatCode>General</c:formatCode>
                <c:ptCount val="6"/>
                <c:pt idx="0">
                  <c:v>400</c:v>
                </c:pt>
                <c:pt idx="1">
                  <c:v>810</c:v>
                </c:pt>
                <c:pt idx="2">
                  <c:v>1100</c:v>
                </c:pt>
                <c:pt idx="3">
                  <c:v>1900</c:v>
                </c:pt>
                <c:pt idx="4">
                  <c:v>2600</c:v>
                </c:pt>
                <c:pt idx="5">
                  <c:v>6000</c:v>
                </c:pt>
              </c:numCache>
            </c:numRef>
          </c:val>
        </c:ser>
        <c:axId val="85608320"/>
        <c:axId val="85609856"/>
      </c:barChart>
      <c:catAx>
        <c:axId val="85608320"/>
        <c:scaling>
          <c:orientation val="minMax"/>
        </c:scaling>
        <c:axPos val="b"/>
        <c:numFmt formatCode="General" sourceLinked="1"/>
        <c:tickLblPos val="nextTo"/>
        <c:crossAx val="85609856"/>
        <c:crosses val="autoZero"/>
        <c:auto val="1"/>
        <c:lblAlgn val="ctr"/>
        <c:lblOffset val="100"/>
      </c:catAx>
      <c:valAx>
        <c:axId val="85609856"/>
        <c:scaling>
          <c:orientation val="minMax"/>
          <c:max val="6000"/>
        </c:scaling>
        <c:axPos val="l"/>
        <c:majorGridlines/>
        <c:numFmt formatCode="General" sourceLinked="1"/>
        <c:tickLblPos val="nextTo"/>
        <c:crossAx val="85608320"/>
        <c:crosses val="autoZero"/>
        <c:crossBetween val="between"/>
      </c:valAx>
    </c:plotArea>
    <c:plotVisOnly val="1"/>
  </c:chart>
  <c:txPr>
    <a:bodyPr/>
    <a:lstStyle/>
    <a:p>
      <a:pPr>
        <a:defRPr sz="1400" b="1">
          <a:latin typeface="Georgia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4D2E-6347-41A6-8CCD-F82FA2122E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41BE5-FAC6-4874-A94F-85458DE830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D4A36-4260-4B98-8984-5156AE0984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5CCE-79AC-4C90-AC85-24B17B1399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276A-45AA-4CD6-8714-08C9BC9F7B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8F08E-DC05-417F-8AD0-CF8AF1B7B1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BDA4A-E9A1-4889-A6C0-0710C3E10E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51931-85D3-42AD-BF3C-2727B087017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F1195-CB64-4A29-9C94-6AD18B8288E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3F9-43D4-4F3F-B0BD-ED398C166B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CC6C7-AC02-43E1-BB3C-CA33CDAA62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DB0F23-62DC-4D18-9B27-ABAA9B5A623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url?sa=t&amp;rct=j&amp;q=%D1%88%D0%B0%D0%B1%D0%BB%D0%BE%D0%BD%D1%8B+%D0%BF%D1%80%D0%B5%D0%B7%D0%B5%D0%BD%D1%82%D0%B0%D1%86%D0%B8%D0%B9+%D0%B4%D0%BB%D1%8F+powerpoint+%D1%81%D0%BA%D0%B0%D1%87%D0%B0%D1%82%D1%8C+%D0%B1%D0%B5%D1%81%D0%BF%D0%BB%D0%B0%D1%82%D0%BD%D0%BE&amp;source=web&amp;cd=4&amp;ved=0CGkQFjAD&amp;url=http://prezentacii.com/shablony-powerpoint/&amp;ei=IpuvT_GEEKng4QSY2oGLCQ&amp;usg=AFQjCNHRded1SU4XHY9dthh5aQDaAw6Q2Q&amp;cad=rj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6;&#1058;_&#1089;&#1090;&#1086;&#1083;&#1073;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dirty="0" smtClean="0">
                <a:latin typeface="Georgia" pitchFamily="18" charset="0"/>
              </a:rPr>
              <a:t>Правильно решив все примеры и заполнив таблицу, вы узнаете ещё дин способ представления информации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2686040" cy="1785949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</a:t>
            </a:r>
            <a:r>
              <a:rPr lang="ru-RU" dirty="0" smtClean="0">
                <a:latin typeface="Georgia" pitchFamily="18" charset="0"/>
              </a:rPr>
              <a:t> 207 </a:t>
            </a:r>
            <a:r>
              <a:rPr lang="ru-RU" dirty="0" smtClean="0">
                <a:latin typeface="Georgia"/>
              </a:rPr>
              <a:t>∙ 78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</a:t>
            </a:r>
            <a:r>
              <a:rPr lang="ru-RU" dirty="0" smtClean="0">
                <a:latin typeface="Georgia"/>
              </a:rPr>
              <a:t> </a:t>
            </a:r>
            <a:r>
              <a:rPr lang="ru-RU" dirty="0" smtClean="0">
                <a:latin typeface="Georgia" pitchFamily="18" charset="0"/>
              </a:rPr>
              <a:t>783 + 5298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</a:t>
            </a:r>
            <a:r>
              <a:rPr lang="ru-RU" dirty="0" smtClean="0">
                <a:latin typeface="Georgia" pitchFamily="18" charset="0"/>
              </a:rPr>
              <a:t>  8596 : 28</a:t>
            </a:r>
          </a:p>
          <a:p>
            <a:pPr>
              <a:buNone/>
            </a:pPr>
            <a:endParaRPr lang="ru-RU" dirty="0">
              <a:latin typeface="Georgia" pitchFamily="18" charset="0"/>
            </a:endParaRPr>
          </a:p>
        </p:txBody>
      </p:sp>
      <p:sp>
        <p:nvSpPr>
          <p:cNvPr id="5" name="Rectangle 8"/>
          <p:cNvSpPr txBox="1">
            <a:spLocks noChangeArrowheads="1"/>
          </p:cNvSpPr>
          <p:nvPr/>
        </p:nvSpPr>
        <p:spPr bwMode="auto">
          <a:xfrm>
            <a:off x="3357554" y="1285860"/>
            <a:ext cx="2686040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М</a:t>
            </a:r>
            <a:r>
              <a:rPr lang="ru-RU" sz="3200" kern="0" dirty="0" smtClean="0">
                <a:latin typeface="Georgia" pitchFamily="18" charset="0"/>
                <a:cs typeface="+mn-cs"/>
              </a:rPr>
              <a:t> 981 - 509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И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3</a:t>
            </a:r>
            <a:r>
              <a:rPr lang="ru-RU" sz="3200" kern="0" dirty="0" smtClean="0">
                <a:latin typeface="Georgia" pitchFamily="18" charset="0"/>
                <a:cs typeface="+mn-cs"/>
              </a:rPr>
              <a:t>7 </a:t>
            </a:r>
            <a:r>
              <a:rPr lang="ru-RU" sz="3200" kern="0" dirty="0" smtClean="0">
                <a:latin typeface="Georgia"/>
                <a:cs typeface="+mn-cs"/>
              </a:rPr>
              <a:t>∙ 305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3045 : 15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6072198" y="1357298"/>
            <a:ext cx="2828916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М</a:t>
            </a:r>
            <a:r>
              <a:rPr lang="ru-RU" sz="3200" kern="0" dirty="0" smtClean="0">
                <a:latin typeface="Georgia" pitchFamily="18" charset="0"/>
                <a:cs typeface="+mn-cs"/>
              </a:rPr>
              <a:t> 1537 - 598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Р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 460 736:92</a:t>
            </a:r>
            <a:endParaRPr lang="ru-RU" sz="3200" kern="0" dirty="0" smtClean="0">
              <a:latin typeface="Georgi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+mn-cs"/>
              </a:rPr>
              <a:t>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 509 +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139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214547" y="3286124"/>
          <a:ext cx="6500856" cy="307183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6952"/>
                <a:gridCol w="2166952"/>
                <a:gridCol w="2166952"/>
              </a:tblGrid>
              <a:tr h="51197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Georgia" pitchFamily="18" charset="0"/>
                        </a:rPr>
                        <a:t>6081</a:t>
                      </a:r>
                      <a:endParaRPr lang="ru-RU" sz="2400" b="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Georgia" pitchFamily="18" charset="0"/>
                        </a:rPr>
                        <a:t>11 285</a:t>
                      </a:r>
                      <a:endParaRPr lang="ru-RU" sz="2400" b="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Georgia" pitchFamily="18" charset="0"/>
                        </a:rPr>
                        <a:t>1904</a:t>
                      </a:r>
                      <a:endParaRPr lang="ru-RU" sz="2400" b="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307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5008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16 156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472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939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203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511972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7366" y="1500175"/>
            <a:ext cx="6900914" cy="4000528"/>
          </a:xfrm>
        </p:spPr>
        <p:txBody>
          <a:bodyPr/>
          <a:lstStyle/>
          <a:p>
            <a:r>
              <a:rPr lang="ru-RU" sz="2400" b="1" dirty="0" smtClean="0">
                <a:latin typeface="Georgia" pitchFamily="18" charset="0"/>
                <a:hlinkClick r:id="rId2"/>
              </a:rPr>
              <a:t>шаблоны</a:t>
            </a:r>
            <a:r>
              <a:rPr lang="ru-RU" sz="2400" dirty="0" smtClean="0">
                <a:latin typeface="Georgia" pitchFamily="18" charset="0"/>
                <a:hlinkClick r:id="rId2"/>
              </a:rPr>
              <a:t> для </a:t>
            </a:r>
            <a:r>
              <a:rPr lang="ru-RU" sz="2400" b="1" dirty="0" smtClean="0">
                <a:latin typeface="Georgia" pitchFamily="18" charset="0"/>
                <a:hlinkClick r:id="rId2"/>
              </a:rPr>
              <a:t>презентаций</a:t>
            </a:r>
            <a:r>
              <a:rPr lang="ru-RU" sz="2400" dirty="0" smtClean="0">
                <a:latin typeface="Georgia" pitchFamily="18" charset="0"/>
                <a:hlinkClick r:id="rId2"/>
              </a:rPr>
              <a:t> - </a:t>
            </a:r>
            <a:r>
              <a:rPr lang="en-US" sz="2400" b="1" dirty="0" smtClean="0">
                <a:latin typeface="Georgia" pitchFamily="18" charset="0"/>
                <a:hlinkClick r:id="rId2"/>
              </a:rPr>
              <a:t>PowerPoint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prezentacii.com/</a:t>
            </a:r>
            <a:r>
              <a:rPr lang="en-US" sz="2400" dirty="0" err="1" smtClean="0">
                <a:latin typeface="Georgia" pitchFamily="18" charset="0"/>
              </a:rPr>
              <a:t>shablony-</a:t>
            </a:r>
            <a:r>
              <a:rPr lang="en-US" sz="2400" b="1" dirty="0" err="1" smtClean="0">
                <a:latin typeface="Georgia" pitchFamily="18" charset="0"/>
              </a:rPr>
              <a:t>powerpoint</a:t>
            </a:r>
            <a:r>
              <a:rPr lang="en-US" sz="2400" dirty="0" smtClean="0">
                <a:latin typeface="Georgia" pitchFamily="18" charset="0"/>
              </a:rPr>
              <a:t>/</a:t>
            </a:r>
            <a:endParaRPr lang="ru-RU" sz="2400" dirty="0" smtClean="0">
              <a:latin typeface="Georgia" pitchFamily="18" charset="0"/>
            </a:endParaRPr>
          </a:p>
          <a:p>
            <a:r>
              <a:rPr lang="ru-RU" sz="2400" dirty="0" err="1" smtClean="0">
                <a:latin typeface="Georgia" pitchFamily="18" charset="0"/>
              </a:rPr>
              <a:t>Бокарева</a:t>
            </a:r>
            <a:r>
              <a:rPr lang="ru-RU" sz="2400" dirty="0" smtClean="0">
                <a:latin typeface="Georgia" pitchFamily="18" charset="0"/>
              </a:rPr>
              <a:t> С.А. Математика: </a:t>
            </a:r>
            <a:r>
              <a:rPr lang="ru-RU" sz="2400" dirty="0" err="1" smtClean="0">
                <a:latin typeface="Georgia" pitchFamily="18" charset="0"/>
              </a:rPr>
              <a:t>поуроч</a:t>
            </a:r>
            <a:r>
              <a:rPr lang="ru-RU" sz="2400" dirty="0" smtClean="0">
                <a:latin typeface="Georgia" pitchFamily="18" charset="0"/>
              </a:rPr>
              <a:t>. разработки для 5 </a:t>
            </a:r>
            <a:r>
              <a:rPr lang="ru-RU" sz="2400" dirty="0" err="1" smtClean="0">
                <a:latin typeface="Georgia" pitchFamily="18" charset="0"/>
              </a:rPr>
              <a:t>кл</a:t>
            </a:r>
            <a:r>
              <a:rPr lang="ru-RU" sz="2400" dirty="0" smtClean="0">
                <a:latin typeface="Georgia" pitchFamily="18" charset="0"/>
              </a:rPr>
              <a:t>.: кн. для учителя/ </a:t>
            </a:r>
            <a:r>
              <a:rPr lang="ru-RU" sz="2400" dirty="0" err="1" smtClean="0">
                <a:latin typeface="Georgia" pitchFamily="18" charset="0"/>
              </a:rPr>
              <a:t>М.:Просвещение</a:t>
            </a:r>
            <a:r>
              <a:rPr lang="ru-RU" sz="2400" dirty="0" smtClean="0">
                <a:latin typeface="Georgia" pitchFamily="18" charset="0"/>
              </a:rPr>
              <a:t>, 2009</a:t>
            </a:r>
          </a:p>
          <a:p>
            <a:r>
              <a:rPr lang="ru-RU" sz="2400" dirty="0" err="1" smtClean="0">
                <a:latin typeface="Georgia" pitchFamily="18" charset="0"/>
              </a:rPr>
              <a:t>Буминович</a:t>
            </a:r>
            <a:r>
              <a:rPr lang="ru-RU" sz="2400" dirty="0" smtClean="0">
                <a:latin typeface="Georgia" pitchFamily="18" charset="0"/>
              </a:rPr>
              <a:t> Е.А., Краснянская К.А.,  Кузнецова Л.В. и др. Математика:  рабочая тетрадь ч.2. 5 </a:t>
            </a:r>
            <a:r>
              <a:rPr lang="ru-RU" sz="2400" dirty="0" err="1" smtClean="0">
                <a:latin typeface="Georgia" pitchFamily="18" charset="0"/>
              </a:rPr>
              <a:t>кл</a:t>
            </a:r>
            <a:r>
              <a:rPr lang="ru-RU" sz="2400" dirty="0" smtClean="0">
                <a:latin typeface="Georgia" pitchFamily="18" charset="0"/>
              </a:rPr>
              <a:t>: кн. для учащихся/ </a:t>
            </a:r>
            <a:r>
              <a:rPr lang="ru-RU" sz="2400" dirty="0" err="1" smtClean="0">
                <a:latin typeface="Georgia" pitchFamily="18" charset="0"/>
              </a:rPr>
              <a:t>М.:Просвещение</a:t>
            </a:r>
            <a:r>
              <a:rPr lang="ru-RU" sz="2400" dirty="0" smtClean="0">
                <a:latin typeface="Georgia" pitchFamily="18" charset="0"/>
              </a:rPr>
              <a:t>, 2010</a:t>
            </a:r>
            <a:endParaRPr lang="en-US" sz="2400" dirty="0" smtClean="0">
              <a:latin typeface="Georgia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Используемая литература и интернет - ресурсы: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ru-RU" sz="4800" b="1" dirty="0" smtClean="0"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Georgia" pitchFamily="18" charset="0"/>
              </a:rPr>
              <a:t>Чтение и построение столбчатых диаграмм</a:t>
            </a:r>
            <a:endParaRPr lang="es-ES" sz="4800" b="1" dirty="0">
              <a:solidFill>
                <a:srgbClr val="7030A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Georgia" pitchFamily="18" charset="0"/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2571736" y="4357694"/>
            <a:ext cx="6143668" cy="1928826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урок математики 5 класс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Учитель математики, информатики и ИКТ : 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Дементьева Ольга Степановна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МОУ Лицей № 33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г. Комсомольск – на – Амуре </a:t>
            </a:r>
          </a:p>
          <a:p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  <a:p>
            <a:endParaRPr lang="ru-RU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358114" cy="72547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Рейтинг учащихся 5В класса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4-я четверть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00232" y="1071537"/>
          <a:ext cx="3500461" cy="5072106"/>
        </p:xfrm>
        <a:graphic>
          <a:graphicData uri="http://schemas.openxmlformats.org/drawingml/2006/table">
            <a:tbl>
              <a:tblPr/>
              <a:tblGrid>
                <a:gridCol w="320759"/>
                <a:gridCol w="2510291"/>
                <a:gridCol w="669411"/>
              </a:tblGrid>
              <a:tr h="3901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№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ФИО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Ср. балл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Анисимова Диана 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4,68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Боронец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Алексей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3,16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3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Вихров Антон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4,54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Волков Кирилл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5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Иванова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Алиса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Камина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Анастасия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4,74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Кошкарова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Ксения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4,02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8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Кривкин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Никита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4,77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9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Лалетина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Валерия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3,76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10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Лаукман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Владислав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4,15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Макеева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Марияа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3,67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1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Мамедова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Лейла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4,43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643570" y="1428736"/>
          <a:ext cx="3286148" cy="4643470"/>
        </p:xfrm>
        <a:graphic>
          <a:graphicData uri="http://schemas.openxmlformats.org/drawingml/2006/table">
            <a:tbl>
              <a:tblPr/>
              <a:tblGrid>
                <a:gridCol w="301121"/>
                <a:gridCol w="2356600"/>
                <a:gridCol w="628427"/>
              </a:tblGrid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13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Менякин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Константин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4,31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14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Мишина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Елена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4,71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15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Налимова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Анастасия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4,77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Наместникова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Александра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Нёнгун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Анна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4,22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18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Петренко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Юлия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4,3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19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Романов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Вячеслав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4,45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20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Стародубова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Полина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4,57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Сурков Игорь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4,67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Фахрутдинов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Захар 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3,92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23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Филиппова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Софья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4,96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24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Хавренко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Анна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4,61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25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Шингерей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Любовь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Georgia" pitchFamily="18" charset="0"/>
                      </a:endParaRP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Georgia" pitchFamily="18" charset="0"/>
                        </a:rPr>
                        <a:t>4,81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285728"/>
          <a:ext cx="91440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Решение заданий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9129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>
                <a:latin typeface="Georgia" pitchFamily="18" charset="0"/>
              </a:rPr>
              <a:t>№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1203, </a:t>
            </a:r>
          </a:p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1204, </a:t>
            </a:r>
          </a:p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1207</a:t>
            </a:r>
          </a:p>
          <a:p>
            <a:pPr algn="ctr">
              <a:buNone/>
            </a:pP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hlinkClick r:id="rId2" action="ppaction://hlinkfile"/>
              </a:rPr>
              <a:t>Р.т. №13-15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36"/>
          </a:xfrm>
        </p:spPr>
        <p:txBody>
          <a:bodyPr/>
          <a:lstStyle/>
          <a:p>
            <a:r>
              <a:rPr lang="ru-RU" sz="2400" u="sng" dirty="0" smtClean="0">
                <a:latin typeface="Georgia" pitchFamily="18" charset="0"/>
              </a:rPr>
              <a:t>Задача 1:</a:t>
            </a:r>
            <a:r>
              <a:rPr lang="ru-RU" sz="2400" dirty="0" smtClean="0">
                <a:latin typeface="Georgia" pitchFamily="18" charset="0"/>
              </a:rPr>
              <a:t> В таблице для некоторых городов показано годовое количество осадков (в мм). Постройте столбчатую диаграмму, изображая  100мм осадков столбиком высотой 1 см.</a:t>
            </a:r>
            <a:endParaRPr lang="ru-RU" sz="24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07" y="1928813"/>
          <a:ext cx="6515116" cy="4000516"/>
        </p:xfrm>
        <a:graphic>
          <a:graphicData uri="http://schemas.openxmlformats.org/drawingml/2006/table">
            <a:tbl>
              <a:tblPr firstRow="1" bandRow="1"/>
              <a:tblGrid>
                <a:gridCol w="1628779"/>
                <a:gridCol w="1628779"/>
                <a:gridCol w="1628779"/>
                <a:gridCol w="1628779"/>
              </a:tblGrid>
              <a:tr h="10001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Москва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704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Баку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247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0001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Ереван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339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Сочи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1241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0001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Донецк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524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Омск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438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0001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Рига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678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Поти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Georgia" pitchFamily="18" charset="0"/>
                        </a:rPr>
                        <a:t>1357</a:t>
                      </a:r>
                      <a:endParaRPr lang="ru-RU" sz="28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357290" y="1785926"/>
          <a:ext cx="75724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8515353" cy="2077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4"/>
                <a:gridCol w="1143008"/>
                <a:gridCol w="1149105"/>
                <a:gridCol w="1216479"/>
                <a:gridCol w="1216479"/>
                <a:gridCol w="1216479"/>
                <a:gridCol w="1216479"/>
              </a:tblGrid>
              <a:tr h="862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год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1940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1950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1960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1970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2000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12146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Georgia" pitchFamily="18" charset="0"/>
                        </a:rPr>
                        <a:t>Потребление воды, км</a:t>
                      </a:r>
                      <a:r>
                        <a:rPr lang="ru-RU" sz="2000" baseline="30000" dirty="0" smtClean="0">
                          <a:latin typeface="Georgia" pitchFamily="18" charset="0"/>
                        </a:rPr>
                        <a:t>3</a:t>
                      </a:r>
                      <a:endParaRPr lang="ru-RU" sz="20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400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810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1100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1900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2600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Georgia" pitchFamily="18" charset="0"/>
                        </a:rPr>
                        <a:t>6000</a:t>
                      </a:r>
                      <a:endParaRPr lang="ru-RU" sz="2800" b="1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28736"/>
          </a:xfrm>
        </p:spPr>
        <p:txBody>
          <a:bodyPr/>
          <a:lstStyle/>
          <a:p>
            <a:r>
              <a:rPr lang="ru-RU" sz="2400" u="sng" dirty="0" smtClean="0">
                <a:latin typeface="Georgia" pitchFamily="18" charset="0"/>
              </a:rPr>
              <a:t>Задача 2:</a:t>
            </a:r>
            <a:r>
              <a:rPr lang="ru-RU" sz="2400" dirty="0" smtClean="0">
                <a:latin typeface="Georgia" pitchFamily="18" charset="0"/>
              </a:rPr>
              <a:t> Постройте диаграмму потребления человечеством пресной воды (в км</a:t>
            </a:r>
            <a:r>
              <a:rPr lang="ru-RU" sz="2400" baseline="30000" dirty="0" smtClean="0">
                <a:latin typeface="Georgia" pitchFamily="18" charset="0"/>
              </a:rPr>
              <a:t>3</a:t>
            </a:r>
            <a:r>
              <a:rPr lang="ru-RU" sz="2400" dirty="0" smtClean="0">
                <a:latin typeface="Georgia" pitchFamily="18" charset="0"/>
              </a:rPr>
              <a:t>  в год). Изобразите 100 км</a:t>
            </a:r>
            <a:r>
              <a:rPr lang="ru-RU" sz="2400" baseline="30000" dirty="0" smtClean="0">
                <a:latin typeface="Georgia" pitchFamily="18" charset="0"/>
              </a:rPr>
              <a:t>3 </a:t>
            </a:r>
            <a:r>
              <a:rPr lang="ru-RU" sz="2400" dirty="0" smtClean="0">
                <a:latin typeface="Georgia" pitchFamily="18" charset="0"/>
              </a:rPr>
              <a:t>столбиком 1 мм.</a:t>
            </a:r>
            <a:endParaRPr lang="ru-RU" sz="2400" dirty="0">
              <a:latin typeface="Georgi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571736" y="1857364"/>
          <a:ext cx="585791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Итог: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45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Какой способ представления информации наиболее нагляден: таблица или диаграмма?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Домашнее задание: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10"/>
          </a:xfrm>
        </p:spPr>
        <p:txBody>
          <a:bodyPr/>
          <a:lstStyle/>
          <a:p>
            <a:pPr algn="ctr">
              <a:buNone/>
            </a:pPr>
            <a:r>
              <a:rPr lang="ru-RU" sz="6600" b="1" dirty="0" smtClean="0">
                <a:latin typeface="Georgia" pitchFamily="18" charset="0"/>
              </a:rPr>
              <a:t>п.11.2, № </a:t>
            </a:r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1205</a:t>
            </a:r>
            <a:endParaRPr lang="ru-RU" sz="66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335</Words>
  <Application>Microsoft Office PowerPoint</Application>
  <PresentationFormat>Экран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Правильно решив все примеры и заполнив таблицу, вы узнаете ещё дин способ представления информации</vt:lpstr>
      <vt:lpstr>Чтение и построение столбчатых диаграмм</vt:lpstr>
      <vt:lpstr>Рейтинг учащихся 5В класса  4-я четверть</vt:lpstr>
      <vt:lpstr>Слайд 4</vt:lpstr>
      <vt:lpstr>Решение заданий</vt:lpstr>
      <vt:lpstr>Задача 1: В таблице для некоторых городов показано годовое количество осадков (в мм). Постройте столбчатую диаграмму, изображая  100мм осадков столбиком высотой 1 см.</vt:lpstr>
      <vt:lpstr>Задача 2: Постройте диаграмму потребления человечеством пресной воды (в км3  в год). Изобразите 100 км3 столбиком 1 мм.</vt:lpstr>
      <vt:lpstr>Итог:</vt:lpstr>
      <vt:lpstr>Домашнее задание:</vt:lpstr>
      <vt:lpstr>Используемая литература и интернет - ресурсы: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348</cp:revision>
  <dcterms:created xsi:type="dcterms:W3CDTF">2010-05-23T14:28:12Z</dcterms:created>
  <dcterms:modified xsi:type="dcterms:W3CDTF">2012-05-13T15:10:46Z</dcterms:modified>
</cp:coreProperties>
</file>