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68" r:id="rId3"/>
    <p:sldId id="267" r:id="rId4"/>
    <p:sldId id="257" r:id="rId5"/>
    <p:sldId id="260" r:id="rId6"/>
    <p:sldId id="269" r:id="rId7"/>
    <p:sldId id="259" r:id="rId8"/>
    <p:sldId id="270" r:id="rId9"/>
    <p:sldId id="271" r:id="rId10"/>
    <p:sldId id="266" r:id="rId11"/>
    <p:sldId id="261" r:id="rId12"/>
    <p:sldId id="264" r:id="rId13"/>
    <p:sldId id="262" r:id="rId14"/>
    <p:sldId id="265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50000"/>
      </a:spcBef>
      <a:spcAft>
        <a:spcPct val="0"/>
      </a:spcAft>
      <a:defRPr sz="2800" b="1" i="1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800" b="1" i="1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800" b="1" i="1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800" b="1" i="1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800" b="1" i="1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2800" b="1" i="1"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sz="2800" b="1" i="1"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sz="2800" b="1" i="1"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sz="2800" b="1" i="1"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>
        <p:scale>
          <a:sx n="75" d="100"/>
          <a:sy n="75" d="100"/>
        </p:scale>
        <p:origin x="-101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EF5F4-C083-4D60-BA50-3EC6EF919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F4C04-9121-4FFA-B6ED-E70D94D12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B641-C4C2-4425-85CA-A1D3D8B53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9451C-6A38-4EB0-B664-6438046CB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9C2A8-C488-4699-8A69-36E036EC3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5363-8FE3-4061-82E6-BA58118CC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2F3A2-1975-4F01-9DD7-F9ED23489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CB00C-39C6-41B9-B5E7-CB00B029B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87033-A11B-4B7D-A539-9DAD998C7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ECC8D-A726-42DB-BFD6-798DDA914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28091-8C4B-44A4-80B9-D677B0A2E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F93D8B-A1DF-4ECB-ACE8-F7F0DC9BA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wheel spokes="3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5003800" y="1268413"/>
            <a:ext cx="3024188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b="0"/>
          </a:p>
        </p:txBody>
      </p:sp>
      <p:sp>
        <p:nvSpPr>
          <p:cNvPr id="4099" name="Прямоугольник 9"/>
          <p:cNvSpPr>
            <a:spLocks noChangeArrowheads="1"/>
          </p:cNvSpPr>
          <p:nvPr/>
        </p:nvSpPr>
        <p:spPr bwMode="auto">
          <a:xfrm>
            <a:off x="628650" y="0"/>
            <a:ext cx="82883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Математика – царица наук, арифметика – царица математики . (К.Ф. Гаусс)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5" descr="F7QNCA~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2413"/>
            <a:ext cx="15605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811213" y="1092200"/>
            <a:ext cx="438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32,89 *4,6=? 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665163" y="2151063"/>
            <a:ext cx="34083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85,68*2,8=?</a:t>
            </a: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811213" y="3100388"/>
            <a:ext cx="3355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45,64*5,6=?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64100" y="1092200"/>
            <a:ext cx="2149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151,294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37125" y="2151063"/>
            <a:ext cx="2351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239,904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900613" y="3246438"/>
            <a:ext cx="2276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255,584</a:t>
            </a:r>
          </a:p>
        </p:txBody>
      </p:sp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2089150" y="544513"/>
            <a:ext cx="6389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Решите самостоятельно.</a:t>
            </a:r>
          </a:p>
        </p:txBody>
      </p:sp>
      <p:sp>
        <p:nvSpPr>
          <p:cNvPr id="13322" name="TextBox 4"/>
          <p:cNvSpPr txBox="1">
            <a:spLocks noChangeArrowheads="1"/>
          </p:cNvSpPr>
          <p:nvPr/>
        </p:nvSpPr>
        <p:spPr bwMode="auto">
          <a:xfrm>
            <a:off x="738188" y="4341813"/>
            <a:ext cx="2994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143,4:12=?</a:t>
            </a:r>
          </a:p>
        </p:txBody>
      </p:sp>
      <p:sp>
        <p:nvSpPr>
          <p:cNvPr id="13323" name="TextBox 4"/>
          <p:cNvSpPr txBox="1">
            <a:spLocks noChangeArrowheads="1"/>
          </p:cNvSpPr>
          <p:nvPr/>
        </p:nvSpPr>
        <p:spPr bwMode="auto">
          <a:xfrm>
            <a:off x="774700" y="5364163"/>
            <a:ext cx="3698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0,432:0,24=?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900613" y="4341813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11,95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864100" y="5364163"/>
            <a:ext cx="950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1,8</a:t>
            </a:r>
          </a:p>
        </p:txBody>
      </p:sp>
      <p:sp>
        <p:nvSpPr>
          <p:cNvPr id="15" name="Овальная выноска 14"/>
          <p:cNvSpPr/>
          <p:nvPr/>
        </p:nvSpPr>
        <p:spPr>
          <a:xfrm>
            <a:off x="1943100" y="215900"/>
            <a:ext cx="6243638" cy="1022350"/>
          </a:xfrm>
          <a:prstGeom prst="wedgeEllipseCallout">
            <a:avLst>
              <a:gd name="adj1" fmla="val -61717"/>
              <a:gd name="adj2" fmla="val -110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030288" y="1785938"/>
            <a:ext cx="3432175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ru-RU" i="0"/>
              <a:t>Прямоугольник </a:t>
            </a:r>
          </a:p>
        </p:txBody>
      </p:sp>
      <p:grpSp>
        <p:nvGrpSpPr>
          <p:cNvPr id="14339" name="Group 13"/>
          <p:cNvGrpSpPr>
            <a:grpSpLocks/>
          </p:cNvGrpSpPr>
          <p:nvPr/>
        </p:nvGrpSpPr>
        <p:grpSpPr bwMode="auto">
          <a:xfrm>
            <a:off x="774700" y="1347788"/>
            <a:ext cx="4608513" cy="2659062"/>
            <a:chOff x="317" y="1344"/>
            <a:chExt cx="2903" cy="1675"/>
          </a:xfrm>
        </p:grpSpPr>
        <p:grpSp>
          <p:nvGrpSpPr>
            <p:cNvPr id="14352" name="Group 8"/>
            <p:cNvGrpSpPr>
              <a:grpSpLocks/>
            </p:cNvGrpSpPr>
            <p:nvPr/>
          </p:nvGrpSpPr>
          <p:grpSpPr bwMode="auto">
            <a:xfrm>
              <a:off x="544" y="1525"/>
              <a:ext cx="2427" cy="1338"/>
              <a:chOff x="1338" y="1548"/>
              <a:chExt cx="2427" cy="1338"/>
            </a:xfrm>
          </p:grpSpPr>
          <p:sp>
            <p:nvSpPr>
              <p:cNvPr id="14357" name="Rectangle 5"/>
              <p:cNvSpPr>
                <a:spLocks noChangeArrowheads="1"/>
              </p:cNvSpPr>
              <p:nvPr/>
            </p:nvSpPr>
            <p:spPr bwMode="auto">
              <a:xfrm>
                <a:off x="1338" y="1548"/>
                <a:ext cx="2427" cy="1338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4358" name="Rectangle 6"/>
              <p:cNvSpPr>
                <a:spLocks noChangeArrowheads="1"/>
              </p:cNvSpPr>
              <p:nvPr/>
            </p:nvSpPr>
            <p:spPr bwMode="auto">
              <a:xfrm>
                <a:off x="1338" y="1548"/>
                <a:ext cx="136" cy="114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ru-RU"/>
              </a:p>
            </p:txBody>
          </p:sp>
        </p:grpSp>
        <p:sp>
          <p:nvSpPr>
            <p:cNvPr id="14353" name="Text Box 7"/>
            <p:cNvSpPr txBox="1">
              <a:spLocks noChangeArrowheads="1"/>
            </p:cNvSpPr>
            <p:nvPr/>
          </p:nvSpPr>
          <p:spPr bwMode="auto">
            <a:xfrm>
              <a:off x="317" y="2750"/>
              <a:ext cx="204" cy="2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ru-RU" b="0"/>
                <a:t>А</a:t>
              </a:r>
            </a:p>
          </p:txBody>
        </p:sp>
        <p:sp>
          <p:nvSpPr>
            <p:cNvPr id="14354" name="Text Box 9"/>
            <p:cNvSpPr txBox="1">
              <a:spLocks noChangeArrowheads="1"/>
            </p:cNvSpPr>
            <p:nvPr/>
          </p:nvSpPr>
          <p:spPr bwMode="auto">
            <a:xfrm>
              <a:off x="340" y="1344"/>
              <a:ext cx="204" cy="2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b="0"/>
                <a:t>B</a:t>
              </a:r>
              <a:endParaRPr lang="ru-RU" b="0"/>
            </a:p>
          </p:txBody>
        </p:sp>
        <p:sp>
          <p:nvSpPr>
            <p:cNvPr id="14355" name="Text Box 10"/>
            <p:cNvSpPr txBox="1">
              <a:spLocks noChangeArrowheads="1"/>
            </p:cNvSpPr>
            <p:nvPr/>
          </p:nvSpPr>
          <p:spPr bwMode="auto">
            <a:xfrm>
              <a:off x="3016" y="1344"/>
              <a:ext cx="204" cy="2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b="0"/>
                <a:t>C</a:t>
              </a:r>
              <a:endParaRPr lang="ru-RU" b="0"/>
            </a:p>
          </p:txBody>
        </p:sp>
        <p:sp>
          <p:nvSpPr>
            <p:cNvPr id="14356" name="Text Box 11"/>
            <p:cNvSpPr txBox="1">
              <a:spLocks noChangeArrowheads="1"/>
            </p:cNvSpPr>
            <p:nvPr/>
          </p:nvSpPr>
          <p:spPr bwMode="auto">
            <a:xfrm>
              <a:off x="3016" y="2750"/>
              <a:ext cx="204" cy="2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b="0"/>
                <a:t>D</a:t>
              </a:r>
              <a:endParaRPr lang="ru-RU" b="0"/>
            </a:p>
          </p:txBody>
        </p:sp>
      </p:grpSp>
      <p:sp>
        <p:nvSpPr>
          <p:cNvPr id="14340" name="Text Box 12"/>
          <p:cNvSpPr txBox="1">
            <a:spLocks noChangeArrowheads="1"/>
          </p:cNvSpPr>
          <p:nvPr/>
        </p:nvSpPr>
        <p:spPr bwMode="auto">
          <a:xfrm>
            <a:off x="6178550" y="2151063"/>
            <a:ext cx="19081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4000"/>
              <a:t>S = ab</a:t>
            </a:r>
            <a:endParaRPr lang="ru-RU" sz="4000"/>
          </a:p>
        </p:txBody>
      </p:sp>
      <p:sp>
        <p:nvSpPr>
          <p:cNvPr id="14341" name="Text Box 14"/>
          <p:cNvSpPr txBox="1">
            <a:spLocks noChangeArrowheads="1"/>
          </p:cNvSpPr>
          <p:nvPr/>
        </p:nvSpPr>
        <p:spPr bwMode="auto">
          <a:xfrm rot="-5400000">
            <a:off x="4992688" y="2314575"/>
            <a:ext cx="9366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600" i="0">
                <a:latin typeface="Arial" charset="0"/>
              </a:rPr>
              <a:t>ширина</a:t>
            </a:r>
          </a:p>
        </p:txBody>
      </p:sp>
      <p:sp>
        <p:nvSpPr>
          <p:cNvPr id="14342" name="Text Box 15"/>
          <p:cNvSpPr txBox="1">
            <a:spLocks noChangeArrowheads="1"/>
          </p:cNvSpPr>
          <p:nvPr/>
        </p:nvSpPr>
        <p:spPr bwMode="auto">
          <a:xfrm>
            <a:off x="3001963" y="3903663"/>
            <a:ext cx="9366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600" i="0">
                <a:latin typeface="Arial" charset="0"/>
              </a:rPr>
              <a:t>длина</a:t>
            </a:r>
          </a:p>
        </p:txBody>
      </p:sp>
      <p:sp>
        <p:nvSpPr>
          <p:cNvPr id="14343" name="Text Box 16"/>
          <p:cNvSpPr txBox="1">
            <a:spLocks noChangeArrowheads="1"/>
          </p:cNvSpPr>
          <p:nvPr/>
        </p:nvSpPr>
        <p:spPr bwMode="auto">
          <a:xfrm>
            <a:off x="2344738" y="3867150"/>
            <a:ext cx="32385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0"/>
              <a:t>a</a:t>
            </a:r>
            <a:endParaRPr lang="ru-RU" b="0"/>
          </a:p>
        </p:txBody>
      </p:sp>
      <p:sp>
        <p:nvSpPr>
          <p:cNvPr id="14344" name="Text Box 17"/>
          <p:cNvSpPr txBox="1">
            <a:spLocks noChangeArrowheads="1"/>
          </p:cNvSpPr>
          <p:nvPr/>
        </p:nvSpPr>
        <p:spPr bwMode="auto">
          <a:xfrm>
            <a:off x="5010150" y="2297113"/>
            <a:ext cx="32385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0"/>
              <a:t>b</a:t>
            </a:r>
            <a:endParaRPr lang="ru-RU" b="0"/>
          </a:p>
        </p:txBody>
      </p:sp>
      <p:sp>
        <p:nvSpPr>
          <p:cNvPr id="14345" name="Прямоугольник 17"/>
          <p:cNvSpPr>
            <a:spLocks noChangeArrowheads="1"/>
          </p:cNvSpPr>
          <p:nvPr/>
        </p:nvSpPr>
        <p:spPr bwMode="auto">
          <a:xfrm>
            <a:off x="1797050" y="4670425"/>
            <a:ext cx="6718300" cy="11080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800"/>
              <a:t>Стороны одного прямоугольника 1,2 см и 6,6 см. Площадь второго в 2,5 раза больше площади первого. Найдите ширину второго прямоугольника, если его длина 4 см. </a:t>
            </a:r>
          </a:p>
        </p:txBody>
      </p:sp>
      <p:sp>
        <p:nvSpPr>
          <p:cNvPr id="14346" name="Rectangle 3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14347" name="Rectangle 34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indent="449263" algn="just">
              <a:spcBef>
                <a:spcPct val="0"/>
              </a:spcBef>
            </a:pPr>
            <a:r>
              <a:rPr lang="ru-RU" sz="1200" b="0" i="0">
                <a:latin typeface="Arial" charset="0"/>
                <a:cs typeface="Times New Roman" pitchFamily="18" charset="0"/>
              </a:rPr>
              <a:t>					</a:t>
            </a:r>
            <a:endParaRPr lang="ru-RU" sz="1800" b="0" i="0">
              <a:latin typeface="Arial" charset="0"/>
            </a:endParaRPr>
          </a:p>
        </p:txBody>
      </p:sp>
      <p:sp>
        <p:nvSpPr>
          <p:cNvPr id="14348" name="Rectangle 36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14349" name="Rectangle 37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ru-RU"/>
          </a:p>
        </p:txBody>
      </p:sp>
      <p:pic>
        <p:nvPicPr>
          <p:cNvPr id="14350" name="Рисунок 20" descr="F7QNCA~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605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Овальная выноска 21"/>
          <p:cNvSpPr/>
          <p:nvPr/>
        </p:nvSpPr>
        <p:spPr>
          <a:xfrm>
            <a:off x="1906588" y="142875"/>
            <a:ext cx="6243637" cy="879475"/>
          </a:xfrm>
          <a:prstGeom prst="wedgeEllipseCallout">
            <a:avLst>
              <a:gd name="adj1" fmla="val -61717"/>
              <a:gd name="adj2" fmla="val -110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Решите самостоятельно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indent="449263" algn="just">
              <a:spcBef>
                <a:spcPct val="0"/>
              </a:spcBef>
            </a:pPr>
            <a:r>
              <a:rPr lang="ru-RU" sz="1200" b="0" i="0">
                <a:latin typeface="Arial" charset="0"/>
                <a:cs typeface="Times New Roman" pitchFamily="18" charset="0"/>
              </a:rPr>
              <a:t>					</a:t>
            </a:r>
            <a:endParaRPr lang="ru-RU" sz="1800" b="0" i="0">
              <a:latin typeface="Arial" charset="0"/>
            </a:endParaRPr>
          </a:p>
        </p:txBody>
      </p:sp>
      <p:sp>
        <p:nvSpPr>
          <p:cNvPr id="1034" name="Rectangle 19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1035" name="Rectangle 20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1036" name="Rectangle 21"/>
          <p:cNvSpPr>
            <a:spLocks noChangeArrowheads="1"/>
          </p:cNvSpPr>
          <p:nvPr/>
        </p:nvSpPr>
        <p:spPr bwMode="auto">
          <a:xfrm>
            <a:off x="0" y="388620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indent="449263" algn="just">
              <a:spcBef>
                <a:spcPct val="0"/>
              </a:spcBef>
            </a:pPr>
            <a:r>
              <a:rPr lang="ru-RU" sz="1200" b="0" i="0">
                <a:latin typeface="Arial" charset="0"/>
                <a:cs typeface="Times New Roman" pitchFamily="18" charset="0"/>
              </a:rPr>
              <a:t>	</a:t>
            </a:r>
            <a:endParaRPr lang="ru-RU" sz="1800" b="0" i="0">
              <a:latin typeface="Arial" charset="0"/>
            </a:endParaRPr>
          </a:p>
        </p:txBody>
      </p:sp>
      <p:graphicFrame>
        <p:nvGraphicFramePr>
          <p:cNvPr id="1026" name="Object 27"/>
          <p:cNvGraphicFramePr>
            <a:graphicFrameLocks noChangeAspect="1"/>
          </p:cNvGraphicFramePr>
          <p:nvPr/>
        </p:nvGraphicFramePr>
        <p:xfrm>
          <a:off x="774700" y="581025"/>
          <a:ext cx="2300288" cy="1524000"/>
        </p:xfrm>
        <a:graphic>
          <a:graphicData uri="http://schemas.openxmlformats.org/presentationml/2006/ole">
            <p:oleObj spid="_x0000_s1026" name="Формула" r:id="rId3" imgW="660240" imgH="685800" progId="Equation.3">
              <p:embed/>
            </p:oleObj>
          </a:graphicData>
        </a:graphic>
      </p:graphicFrame>
      <p:graphicFrame>
        <p:nvGraphicFramePr>
          <p:cNvPr id="1027" name="Object 26"/>
          <p:cNvGraphicFramePr>
            <a:graphicFrameLocks noChangeAspect="1"/>
          </p:cNvGraphicFramePr>
          <p:nvPr/>
        </p:nvGraphicFramePr>
        <p:xfrm>
          <a:off x="4313238" y="544513"/>
          <a:ext cx="2887662" cy="1497012"/>
        </p:xfrm>
        <a:graphic>
          <a:graphicData uri="http://schemas.openxmlformats.org/presentationml/2006/ole">
            <p:oleObj spid="_x0000_s1027" name="Формула" r:id="rId4" imgW="1473200" imgH="685800" progId="Equation.3">
              <p:embed/>
            </p:oleObj>
          </a:graphicData>
        </a:graphic>
      </p:graphicFrame>
      <p:graphicFrame>
        <p:nvGraphicFramePr>
          <p:cNvPr id="1028" name="Object 25"/>
          <p:cNvGraphicFramePr>
            <a:graphicFrameLocks noChangeAspect="1"/>
          </p:cNvGraphicFramePr>
          <p:nvPr/>
        </p:nvGraphicFramePr>
        <p:xfrm>
          <a:off x="2527300" y="2832100"/>
          <a:ext cx="4892675" cy="496888"/>
        </p:xfrm>
        <a:graphic>
          <a:graphicData uri="http://schemas.openxmlformats.org/presentationml/2006/ole">
            <p:oleObj spid="_x0000_s1028" name="Формула" r:id="rId5" imgW="1968500" imgH="228600" progId="Equation.3">
              <p:embed/>
            </p:oleObj>
          </a:graphicData>
        </a:graphic>
      </p:graphicFrame>
      <p:graphicFrame>
        <p:nvGraphicFramePr>
          <p:cNvPr id="1029" name="Object 24"/>
          <p:cNvGraphicFramePr>
            <a:graphicFrameLocks noChangeAspect="1"/>
          </p:cNvGraphicFramePr>
          <p:nvPr/>
        </p:nvGraphicFramePr>
        <p:xfrm>
          <a:off x="2490788" y="3392488"/>
          <a:ext cx="5205412" cy="511175"/>
        </p:xfrm>
        <a:graphic>
          <a:graphicData uri="http://schemas.openxmlformats.org/presentationml/2006/ole">
            <p:oleObj spid="_x0000_s1029" name="Формула" r:id="rId6" imgW="2108200" imgH="228600" progId="Equation.3">
              <p:embed/>
            </p:oleObj>
          </a:graphicData>
        </a:graphic>
      </p:graphicFrame>
      <p:graphicFrame>
        <p:nvGraphicFramePr>
          <p:cNvPr id="1030" name="Object 23"/>
          <p:cNvGraphicFramePr>
            <a:graphicFrameLocks noChangeAspect="1"/>
          </p:cNvGraphicFramePr>
          <p:nvPr/>
        </p:nvGraphicFramePr>
        <p:xfrm>
          <a:off x="2527300" y="3976688"/>
          <a:ext cx="4965700" cy="576262"/>
        </p:xfrm>
        <a:graphic>
          <a:graphicData uri="http://schemas.openxmlformats.org/presentationml/2006/ole">
            <p:oleObj spid="_x0000_s1030" name="Формула" r:id="rId7" imgW="1968500" imgH="228600" progId="Equation.3">
              <p:embed/>
            </p:oleObj>
          </a:graphicData>
        </a:graphic>
      </p:graphicFrame>
      <p:graphicFrame>
        <p:nvGraphicFramePr>
          <p:cNvPr id="1031" name="Object 22"/>
          <p:cNvGraphicFramePr>
            <a:graphicFrameLocks noChangeAspect="1"/>
          </p:cNvGraphicFramePr>
          <p:nvPr/>
        </p:nvGraphicFramePr>
        <p:xfrm>
          <a:off x="2636838" y="4779963"/>
          <a:ext cx="4198937" cy="474662"/>
        </p:xfrm>
        <a:graphic>
          <a:graphicData uri="http://schemas.openxmlformats.org/presentationml/2006/ole">
            <p:oleObj spid="_x0000_s1031" name="Формула" r:id="rId8" imgW="1701800" imgH="215900" progId="Equation.3">
              <p:embed/>
            </p:oleObj>
          </a:graphicData>
        </a:graphic>
      </p:graphicFrame>
      <p:grpSp>
        <p:nvGrpSpPr>
          <p:cNvPr id="1037" name="Group 28"/>
          <p:cNvGrpSpPr>
            <a:grpSpLocks noChangeAspect="1"/>
          </p:cNvGrpSpPr>
          <p:nvPr/>
        </p:nvGrpSpPr>
        <p:grpSpPr bwMode="auto">
          <a:xfrm>
            <a:off x="2308225" y="1731963"/>
            <a:ext cx="5435600" cy="365125"/>
            <a:chOff x="3254" y="10226"/>
            <a:chExt cx="4540" cy="306"/>
          </a:xfrm>
        </p:grpSpPr>
        <p:sp>
          <p:nvSpPr>
            <p:cNvPr id="1045" name="AutoShape 35"/>
            <p:cNvSpPr>
              <a:spLocks noChangeAspect="1" noChangeArrowheads="1" noTextEdit="1"/>
            </p:cNvSpPr>
            <p:nvPr/>
          </p:nvSpPr>
          <p:spPr bwMode="auto">
            <a:xfrm>
              <a:off x="3254" y="10226"/>
              <a:ext cx="4540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6" name="Group 29"/>
            <p:cNvGrpSpPr>
              <a:grpSpLocks/>
            </p:cNvGrpSpPr>
            <p:nvPr/>
          </p:nvGrpSpPr>
          <p:grpSpPr bwMode="auto">
            <a:xfrm>
              <a:off x="3260" y="10274"/>
              <a:ext cx="4213" cy="170"/>
              <a:chOff x="3260" y="10274"/>
              <a:chExt cx="4213" cy="170"/>
            </a:xfrm>
          </p:grpSpPr>
          <p:sp>
            <p:nvSpPr>
              <p:cNvPr id="1047" name="Line 34"/>
              <p:cNvSpPr>
                <a:spLocks noChangeShapeType="1"/>
              </p:cNvSpPr>
              <p:nvPr/>
            </p:nvSpPr>
            <p:spPr bwMode="auto">
              <a:xfrm flipH="1">
                <a:off x="3260" y="10274"/>
                <a:ext cx="22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8" name="Line 33"/>
              <p:cNvSpPr>
                <a:spLocks noChangeShapeType="1"/>
              </p:cNvSpPr>
              <p:nvPr/>
            </p:nvSpPr>
            <p:spPr bwMode="auto">
              <a:xfrm>
                <a:off x="3493" y="10274"/>
                <a:ext cx="0" cy="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9" name="Line 32"/>
              <p:cNvSpPr>
                <a:spLocks noChangeShapeType="1"/>
              </p:cNvSpPr>
              <p:nvPr/>
            </p:nvSpPr>
            <p:spPr bwMode="auto">
              <a:xfrm>
                <a:off x="3500" y="10443"/>
                <a:ext cx="396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0" name="Line 31"/>
              <p:cNvSpPr>
                <a:spLocks noChangeShapeType="1"/>
              </p:cNvSpPr>
              <p:nvPr/>
            </p:nvSpPr>
            <p:spPr bwMode="auto">
              <a:xfrm>
                <a:off x="7311" y="10281"/>
                <a:ext cx="15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Line 30"/>
              <p:cNvSpPr>
                <a:spLocks noChangeShapeType="1"/>
              </p:cNvSpPr>
              <p:nvPr/>
            </p:nvSpPr>
            <p:spPr bwMode="auto">
              <a:xfrm>
                <a:off x="7472" y="10281"/>
                <a:ext cx="1" cy="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38" name="Rectangle 36"/>
          <p:cNvSpPr>
            <a:spLocks noChangeArrowheads="1"/>
          </p:cNvSpPr>
          <p:nvPr/>
        </p:nvSpPr>
        <p:spPr bwMode="auto">
          <a:xfrm>
            <a:off x="1833563" y="0"/>
            <a:ext cx="5148262" cy="49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indent="449263" algn="ctr">
              <a:spcBef>
                <a:spcPct val="0"/>
              </a:spcBef>
              <a:tabLst>
                <a:tab pos="735013" algn="l"/>
                <a:tab pos="3421063" algn="l"/>
              </a:tabLst>
            </a:pPr>
            <a:r>
              <a:rPr lang="en-US" sz="1600" b="0" i="0">
                <a:latin typeface="Arial" charset="0"/>
                <a:cs typeface="Times New Roman" pitchFamily="18" charset="0"/>
              </a:rPr>
              <a:t>I</a:t>
            </a:r>
            <a:r>
              <a:rPr lang="ru-RU" sz="1600" b="0" i="0">
                <a:latin typeface="Arial" charset="0"/>
                <a:cs typeface="Times New Roman" pitchFamily="18" charset="0"/>
              </a:rPr>
              <a:t>           	</a:t>
            </a:r>
            <a:r>
              <a:rPr lang="en-US" sz="1600" b="0" i="0">
                <a:latin typeface="Arial" charset="0"/>
                <a:cs typeface="Times New Roman" pitchFamily="18" charset="0"/>
              </a:rPr>
              <a:t>II</a:t>
            </a:r>
            <a:endParaRPr lang="ru-RU" sz="1600" b="0" i="0">
              <a:latin typeface="Arial" charset="0"/>
            </a:endParaRPr>
          </a:p>
          <a:p>
            <a:pPr indent="449263" algn="ctr" eaLnBrk="0" hangingPunct="0">
              <a:spcBef>
                <a:spcPct val="0"/>
              </a:spcBef>
              <a:tabLst>
                <a:tab pos="735013" algn="l"/>
                <a:tab pos="3421063" algn="l"/>
              </a:tabLst>
            </a:pPr>
            <a:endParaRPr lang="ru-RU" sz="1600" b="0" i="0">
              <a:latin typeface="Arial" charset="0"/>
            </a:endParaRPr>
          </a:p>
        </p:txBody>
      </p:sp>
      <p:sp>
        <p:nvSpPr>
          <p:cNvPr id="1039" name="Rectangle 3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1040" name="Rectangle 3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indent="449263" algn="just">
              <a:spcBef>
                <a:spcPct val="0"/>
              </a:spcBef>
            </a:pPr>
            <a:r>
              <a:rPr lang="ru-RU" sz="1200" b="0" i="0">
                <a:latin typeface="Arial" charset="0"/>
                <a:cs typeface="Times New Roman" pitchFamily="18" charset="0"/>
              </a:rPr>
              <a:t>					</a:t>
            </a:r>
            <a:endParaRPr lang="ru-RU" sz="1800" b="0" i="0">
              <a:latin typeface="Arial" charset="0"/>
            </a:endParaRPr>
          </a:p>
        </p:txBody>
      </p:sp>
      <p:sp>
        <p:nvSpPr>
          <p:cNvPr id="1041" name="Rectangle 39"/>
          <p:cNvSpPr>
            <a:spLocks noChangeArrowheads="1"/>
          </p:cNvSpPr>
          <p:nvPr/>
        </p:nvSpPr>
        <p:spPr bwMode="auto">
          <a:xfrm>
            <a:off x="0" y="182880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indent="449263">
              <a:spcBef>
                <a:spcPct val="0"/>
              </a:spcBef>
            </a:pPr>
            <a:endParaRPr lang="ru-RU" sz="1800" b="0" i="0">
              <a:latin typeface="Arial" charset="0"/>
            </a:endParaRPr>
          </a:p>
        </p:txBody>
      </p:sp>
      <p:sp>
        <p:nvSpPr>
          <p:cNvPr id="1042" name="Rectangle 40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1043" name="Rectangle 41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1044" name="Rectangle 42"/>
          <p:cNvSpPr>
            <a:spLocks noChangeArrowheads="1"/>
          </p:cNvSpPr>
          <p:nvPr/>
        </p:nvSpPr>
        <p:spPr bwMode="auto">
          <a:xfrm>
            <a:off x="0" y="388620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indent="449263" algn="just">
              <a:spcBef>
                <a:spcPct val="0"/>
              </a:spcBef>
            </a:pPr>
            <a:r>
              <a:rPr lang="ru-RU" sz="1200" b="0" i="0">
                <a:latin typeface="Arial" charset="0"/>
                <a:cs typeface="Times New Roman" pitchFamily="18" charset="0"/>
              </a:rPr>
              <a:t>	</a:t>
            </a:r>
            <a:endParaRPr lang="ru-RU" sz="1800" b="0" i="0">
              <a:latin typeface="Arial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0" y="909638"/>
            <a:ext cx="914400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ru-RU" b="0" i="0"/>
              <a:t>Прямоугольный  параллелепипед</a:t>
            </a:r>
          </a:p>
        </p:txBody>
      </p:sp>
      <p:grpSp>
        <p:nvGrpSpPr>
          <p:cNvPr id="15363" name="Group 45"/>
          <p:cNvGrpSpPr>
            <a:grpSpLocks/>
          </p:cNvGrpSpPr>
          <p:nvPr/>
        </p:nvGrpSpPr>
        <p:grpSpPr bwMode="auto">
          <a:xfrm>
            <a:off x="1030288" y="1603375"/>
            <a:ext cx="4235450" cy="4638675"/>
            <a:chOff x="635" y="1049"/>
            <a:chExt cx="2767" cy="2922"/>
          </a:xfrm>
        </p:grpSpPr>
        <p:grpSp>
          <p:nvGrpSpPr>
            <p:cNvPr id="15374" name="Group 44"/>
            <p:cNvGrpSpPr>
              <a:grpSpLocks/>
            </p:cNvGrpSpPr>
            <p:nvPr/>
          </p:nvGrpSpPr>
          <p:grpSpPr bwMode="auto">
            <a:xfrm>
              <a:off x="635" y="1049"/>
              <a:ext cx="2767" cy="2922"/>
              <a:chOff x="634" y="1049"/>
              <a:chExt cx="2767" cy="2922"/>
            </a:xfrm>
          </p:grpSpPr>
          <p:sp>
            <p:nvSpPr>
              <p:cNvPr id="15376" name="Rectangle 6"/>
              <p:cNvSpPr>
                <a:spLocks noChangeArrowheads="1"/>
              </p:cNvSpPr>
              <p:nvPr/>
            </p:nvSpPr>
            <p:spPr bwMode="auto">
              <a:xfrm>
                <a:off x="816" y="2636"/>
                <a:ext cx="885" cy="1202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5377" name="Line 14"/>
              <p:cNvSpPr>
                <a:spLocks noChangeShapeType="1"/>
              </p:cNvSpPr>
              <p:nvPr/>
            </p:nvSpPr>
            <p:spPr bwMode="auto">
              <a:xfrm flipH="1">
                <a:off x="1700" y="1321"/>
                <a:ext cx="1474" cy="13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endParaRPr lang="ru-RU"/>
              </a:p>
            </p:txBody>
          </p:sp>
          <p:grpSp>
            <p:nvGrpSpPr>
              <p:cNvPr id="15378" name="Group 18"/>
              <p:cNvGrpSpPr>
                <a:grpSpLocks/>
              </p:cNvGrpSpPr>
              <p:nvPr/>
            </p:nvGrpSpPr>
            <p:grpSpPr bwMode="auto">
              <a:xfrm>
                <a:off x="2290" y="1321"/>
                <a:ext cx="885" cy="1202"/>
                <a:chOff x="2109" y="1253"/>
                <a:chExt cx="885" cy="1202"/>
              </a:xfrm>
            </p:grpSpPr>
            <p:sp>
              <p:nvSpPr>
                <p:cNvPr id="15390" name="Rectangle 10"/>
                <p:cNvSpPr>
                  <a:spLocks noChangeArrowheads="1"/>
                </p:cNvSpPr>
                <p:nvPr/>
              </p:nvSpPr>
              <p:spPr bwMode="auto">
                <a:xfrm>
                  <a:off x="2109" y="1253"/>
                  <a:ext cx="885" cy="1202"/>
                </a:xfrm>
                <a:prstGeom prst="rect">
                  <a:avLst/>
                </a:prstGeom>
                <a:noFill/>
                <a:ln w="38100" algn="ctr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5391" name="Line 15"/>
                <p:cNvSpPr>
                  <a:spLocks noChangeShapeType="1"/>
                </p:cNvSpPr>
                <p:nvPr/>
              </p:nvSpPr>
              <p:spPr bwMode="auto">
                <a:xfrm>
                  <a:off x="2993" y="1253"/>
                  <a:ext cx="0" cy="120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5392" name="Line 16"/>
                <p:cNvSpPr>
                  <a:spLocks noChangeShapeType="1"/>
                </p:cNvSpPr>
                <p:nvPr/>
              </p:nvSpPr>
              <p:spPr bwMode="auto">
                <a:xfrm rot="-5400000">
                  <a:off x="2563" y="822"/>
                  <a:ext cx="0" cy="86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5379" name="Line 20"/>
              <p:cNvSpPr>
                <a:spLocks noChangeShapeType="1"/>
              </p:cNvSpPr>
              <p:nvPr/>
            </p:nvSpPr>
            <p:spPr bwMode="auto">
              <a:xfrm flipH="1">
                <a:off x="1700" y="2523"/>
                <a:ext cx="1474" cy="13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5380" name="Line 21"/>
              <p:cNvSpPr>
                <a:spLocks noChangeShapeType="1"/>
              </p:cNvSpPr>
              <p:nvPr/>
            </p:nvSpPr>
            <p:spPr bwMode="auto">
              <a:xfrm flipH="1">
                <a:off x="816" y="1321"/>
                <a:ext cx="1474" cy="13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5381" name="Line 22"/>
              <p:cNvSpPr>
                <a:spLocks noChangeShapeType="1"/>
              </p:cNvSpPr>
              <p:nvPr/>
            </p:nvSpPr>
            <p:spPr bwMode="auto">
              <a:xfrm flipH="1">
                <a:off x="816" y="2523"/>
                <a:ext cx="1474" cy="13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5382" name="Text Box 33"/>
              <p:cNvSpPr txBox="1">
                <a:spLocks noChangeArrowheads="1"/>
              </p:cNvSpPr>
              <p:nvPr/>
            </p:nvSpPr>
            <p:spPr bwMode="auto">
              <a:xfrm>
                <a:off x="634" y="3702"/>
                <a:ext cx="181" cy="26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b="0"/>
                  <a:t>A</a:t>
                </a:r>
                <a:endParaRPr lang="ru-RU" b="0"/>
              </a:p>
            </p:txBody>
          </p:sp>
          <p:sp>
            <p:nvSpPr>
              <p:cNvPr id="15383" name="Text Box 34"/>
              <p:cNvSpPr txBox="1">
                <a:spLocks noChangeArrowheads="1"/>
              </p:cNvSpPr>
              <p:nvPr/>
            </p:nvSpPr>
            <p:spPr bwMode="auto">
              <a:xfrm>
                <a:off x="1768" y="3702"/>
                <a:ext cx="181" cy="26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b="0"/>
                  <a:t>D</a:t>
                </a:r>
                <a:endParaRPr lang="ru-RU" b="0"/>
              </a:p>
            </p:txBody>
          </p:sp>
          <p:sp>
            <p:nvSpPr>
              <p:cNvPr id="15384" name="Text Box 35"/>
              <p:cNvSpPr txBox="1">
                <a:spLocks noChangeArrowheads="1"/>
              </p:cNvSpPr>
              <p:nvPr/>
            </p:nvSpPr>
            <p:spPr bwMode="auto">
              <a:xfrm>
                <a:off x="1519" y="2364"/>
                <a:ext cx="181" cy="26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b="0"/>
                  <a:t>K</a:t>
                </a:r>
                <a:endParaRPr lang="ru-RU" b="0"/>
              </a:p>
            </p:txBody>
          </p:sp>
          <p:sp>
            <p:nvSpPr>
              <p:cNvPr id="15385" name="Text Box 36"/>
              <p:cNvSpPr txBox="1">
                <a:spLocks noChangeArrowheads="1"/>
              </p:cNvSpPr>
              <p:nvPr/>
            </p:nvSpPr>
            <p:spPr bwMode="auto">
              <a:xfrm>
                <a:off x="634" y="2364"/>
                <a:ext cx="181" cy="26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b="0"/>
                  <a:t>E</a:t>
                </a:r>
                <a:endParaRPr lang="ru-RU" b="0"/>
              </a:p>
            </p:txBody>
          </p:sp>
          <p:sp>
            <p:nvSpPr>
              <p:cNvPr id="15386" name="Text Box 37"/>
              <p:cNvSpPr txBox="1">
                <a:spLocks noChangeArrowheads="1"/>
              </p:cNvSpPr>
              <p:nvPr/>
            </p:nvSpPr>
            <p:spPr bwMode="auto">
              <a:xfrm>
                <a:off x="2108" y="1049"/>
                <a:ext cx="181" cy="26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b="0"/>
                  <a:t>F</a:t>
                </a:r>
                <a:endParaRPr lang="ru-RU" b="0"/>
              </a:p>
            </p:txBody>
          </p:sp>
          <p:sp>
            <p:nvSpPr>
              <p:cNvPr id="15387" name="Text Box 38"/>
              <p:cNvSpPr txBox="1">
                <a:spLocks noChangeArrowheads="1"/>
              </p:cNvSpPr>
              <p:nvPr/>
            </p:nvSpPr>
            <p:spPr bwMode="auto">
              <a:xfrm>
                <a:off x="3220" y="1049"/>
                <a:ext cx="181" cy="26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b="0"/>
                  <a:t>G</a:t>
                </a:r>
                <a:endParaRPr lang="ru-RU" b="0"/>
              </a:p>
            </p:txBody>
          </p:sp>
          <p:sp>
            <p:nvSpPr>
              <p:cNvPr id="15388" name="Text Box 39"/>
              <p:cNvSpPr txBox="1">
                <a:spLocks noChangeArrowheads="1"/>
              </p:cNvSpPr>
              <p:nvPr/>
            </p:nvSpPr>
            <p:spPr bwMode="auto">
              <a:xfrm>
                <a:off x="2335" y="2228"/>
                <a:ext cx="181" cy="26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b="0"/>
                  <a:t>B</a:t>
                </a:r>
                <a:endParaRPr lang="ru-RU" b="0"/>
              </a:p>
            </p:txBody>
          </p:sp>
          <p:sp>
            <p:nvSpPr>
              <p:cNvPr id="15389" name="Text Box 40"/>
              <p:cNvSpPr txBox="1">
                <a:spLocks noChangeArrowheads="1"/>
              </p:cNvSpPr>
              <p:nvPr/>
            </p:nvSpPr>
            <p:spPr bwMode="auto">
              <a:xfrm>
                <a:off x="3220" y="2228"/>
                <a:ext cx="181" cy="26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b="0"/>
                  <a:t>C</a:t>
                </a:r>
                <a:endParaRPr lang="ru-RU" b="0"/>
              </a:p>
            </p:txBody>
          </p:sp>
        </p:grpSp>
        <p:sp>
          <p:nvSpPr>
            <p:cNvPr id="15375" name="Line 13"/>
            <p:cNvSpPr>
              <a:spLocks noChangeShapeType="1"/>
            </p:cNvSpPr>
            <p:nvPr/>
          </p:nvSpPr>
          <p:spPr bwMode="auto">
            <a:xfrm>
              <a:off x="3175" y="1321"/>
              <a:ext cx="0" cy="12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endParaRPr lang="ru-RU"/>
            </a:p>
          </p:txBody>
        </p:sp>
      </p:grpSp>
      <p:sp>
        <p:nvSpPr>
          <p:cNvPr id="15364" name="Text Box 4"/>
          <p:cNvSpPr txBox="1">
            <a:spLocks noChangeArrowheads="1"/>
          </p:cNvSpPr>
          <p:nvPr/>
        </p:nvSpPr>
        <p:spPr bwMode="auto">
          <a:xfrm rot="-5400000">
            <a:off x="682625" y="4978400"/>
            <a:ext cx="936625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400" i="0">
                <a:latin typeface="Arial" charset="0"/>
              </a:rPr>
              <a:t>высота</a:t>
            </a:r>
          </a:p>
        </p:txBody>
      </p:sp>
      <p:sp>
        <p:nvSpPr>
          <p:cNvPr id="15365" name="Text Box 23"/>
          <p:cNvSpPr txBox="1">
            <a:spLocks noChangeArrowheads="1"/>
          </p:cNvSpPr>
          <p:nvPr/>
        </p:nvSpPr>
        <p:spPr bwMode="auto">
          <a:xfrm rot="-2515536">
            <a:off x="3563938" y="4941888"/>
            <a:ext cx="9366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600" i="0">
                <a:latin typeface="Arial" charset="0"/>
              </a:rPr>
              <a:t>длина</a:t>
            </a:r>
          </a:p>
        </p:txBody>
      </p:sp>
      <p:sp>
        <p:nvSpPr>
          <p:cNvPr id="15366" name="Text Box 24"/>
          <p:cNvSpPr txBox="1">
            <a:spLocks noChangeArrowheads="1"/>
          </p:cNvSpPr>
          <p:nvPr/>
        </p:nvSpPr>
        <p:spPr bwMode="auto">
          <a:xfrm>
            <a:off x="1620838" y="6092825"/>
            <a:ext cx="79216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400" i="0">
                <a:latin typeface="Arial" charset="0"/>
              </a:rPr>
              <a:t>ширина</a:t>
            </a:r>
          </a:p>
        </p:txBody>
      </p:sp>
      <p:sp>
        <p:nvSpPr>
          <p:cNvPr id="15367" name="Text Box 47"/>
          <p:cNvSpPr txBox="1">
            <a:spLocks noChangeArrowheads="1"/>
          </p:cNvSpPr>
          <p:nvPr/>
        </p:nvSpPr>
        <p:spPr bwMode="auto">
          <a:xfrm>
            <a:off x="3527425" y="4724400"/>
            <a:ext cx="32385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0"/>
              <a:t>a</a:t>
            </a:r>
            <a:endParaRPr lang="ru-RU" b="0"/>
          </a:p>
        </p:txBody>
      </p:sp>
      <p:sp>
        <p:nvSpPr>
          <p:cNvPr id="15368" name="Text Box 48"/>
          <p:cNvSpPr txBox="1">
            <a:spLocks noChangeArrowheads="1"/>
          </p:cNvSpPr>
          <p:nvPr/>
        </p:nvSpPr>
        <p:spPr bwMode="auto">
          <a:xfrm>
            <a:off x="1943100" y="5624513"/>
            <a:ext cx="32385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0"/>
              <a:t>b</a:t>
            </a:r>
            <a:endParaRPr lang="ru-RU" b="0"/>
          </a:p>
        </p:txBody>
      </p:sp>
      <p:sp>
        <p:nvSpPr>
          <p:cNvPr id="15369" name="Text Box 49"/>
          <p:cNvSpPr txBox="1">
            <a:spLocks noChangeArrowheads="1"/>
          </p:cNvSpPr>
          <p:nvPr/>
        </p:nvSpPr>
        <p:spPr bwMode="auto">
          <a:xfrm>
            <a:off x="1368425" y="4941888"/>
            <a:ext cx="32385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0"/>
              <a:t>c</a:t>
            </a:r>
            <a:endParaRPr lang="ru-RU" b="0"/>
          </a:p>
        </p:txBody>
      </p:sp>
      <p:sp>
        <p:nvSpPr>
          <p:cNvPr id="15370" name="Text Box 50"/>
          <p:cNvSpPr txBox="1">
            <a:spLocks noChangeArrowheads="1"/>
          </p:cNvSpPr>
          <p:nvPr/>
        </p:nvSpPr>
        <p:spPr bwMode="auto">
          <a:xfrm>
            <a:off x="336550" y="1274763"/>
            <a:ext cx="2087563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4000"/>
              <a:t>V = abc</a:t>
            </a:r>
            <a:endParaRPr lang="ru-RU" sz="4000"/>
          </a:p>
        </p:txBody>
      </p:sp>
      <p:sp>
        <p:nvSpPr>
          <p:cNvPr id="15371" name="TextBox 31"/>
          <p:cNvSpPr txBox="1">
            <a:spLocks noChangeArrowheads="1"/>
          </p:cNvSpPr>
          <p:nvPr/>
        </p:nvSpPr>
        <p:spPr bwMode="auto">
          <a:xfrm>
            <a:off x="5338763" y="1931988"/>
            <a:ext cx="2738437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Высота  прямоугольного параллелепипеда </a:t>
            </a:r>
          </a:p>
          <a:p>
            <a:r>
              <a:rPr lang="ru-RU" sz="1800"/>
              <a:t>больше его ширины в 1,5 раза, </a:t>
            </a:r>
          </a:p>
          <a:p>
            <a:r>
              <a:rPr lang="ru-RU" sz="1800"/>
              <a:t>а длина в 1,5 раза больше высоты. </a:t>
            </a:r>
          </a:p>
          <a:p>
            <a:r>
              <a:rPr lang="ru-RU" sz="1800"/>
              <a:t>Найдите объем параллелепипеда, </a:t>
            </a:r>
          </a:p>
          <a:p>
            <a:r>
              <a:rPr lang="ru-RU" sz="1800"/>
              <a:t>если его ширина </a:t>
            </a:r>
          </a:p>
          <a:p>
            <a:r>
              <a:rPr lang="ru-RU" sz="1800"/>
              <a:t>1,4 см.</a:t>
            </a:r>
          </a:p>
        </p:txBody>
      </p:sp>
      <p:pic>
        <p:nvPicPr>
          <p:cNvPr id="15372" name="Рисунок 30" descr="F7QNCA~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605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Овальная выноска 31"/>
          <p:cNvSpPr/>
          <p:nvPr/>
        </p:nvSpPr>
        <p:spPr>
          <a:xfrm>
            <a:off x="1906588" y="142875"/>
            <a:ext cx="6243637" cy="879475"/>
          </a:xfrm>
          <a:prstGeom prst="wedgeEllipseCallout">
            <a:avLst>
              <a:gd name="adj1" fmla="val -61717"/>
              <a:gd name="adj2" fmla="val -110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Решите самостоятельно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649413" y="763588"/>
          <a:ext cx="3689350" cy="1789112"/>
        </p:xfrm>
        <a:graphic>
          <a:graphicData uri="http://schemas.openxmlformats.org/presentationml/2006/ole">
            <p:oleObj spid="_x0000_s2050" name="Формула" r:id="rId3" imgW="2005516" imgH="1117828" progId="Equation.3">
              <p:embed/>
            </p:oleObj>
          </a:graphicData>
        </a:graphic>
      </p:graphicFrame>
      <p:graphicFrame>
        <p:nvGraphicFramePr>
          <p:cNvPr id="2051" name="Object 1"/>
          <p:cNvGraphicFramePr>
            <a:graphicFrameLocks noChangeAspect="1"/>
          </p:cNvGraphicFramePr>
          <p:nvPr/>
        </p:nvGraphicFramePr>
        <p:xfrm>
          <a:off x="1030288" y="3063875"/>
          <a:ext cx="6615112" cy="1935163"/>
        </p:xfrm>
        <a:graphic>
          <a:graphicData uri="http://schemas.openxmlformats.org/presentationml/2006/ole">
            <p:oleObj spid="_x0000_s2051" name="Формула" r:id="rId4" imgW="2882900" imgH="939800" progId="Equation.3">
              <p:embed/>
            </p:oleObj>
          </a:graphicData>
        </a:graphic>
      </p:graphicFrame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0" y="1457325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>
              <a:spcBef>
                <a:spcPct val="0"/>
              </a:spcBef>
            </a:pPr>
            <a:endParaRPr lang="ru-RU" sz="1800" b="0" i="0">
              <a:latin typeface="Arial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285750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>
              <a:spcBef>
                <a:spcPct val="0"/>
              </a:spcBef>
            </a:pPr>
            <a:endParaRPr lang="ru-RU" sz="1800" b="0" i="0">
              <a:latin typeface="Arial" charset="0"/>
            </a:endParaRPr>
          </a:p>
        </p:txBody>
      </p:sp>
      <p:grpSp>
        <p:nvGrpSpPr>
          <p:cNvPr id="2055" name="Group 6"/>
          <p:cNvGrpSpPr>
            <a:grpSpLocks noChangeAspect="1"/>
          </p:cNvGrpSpPr>
          <p:nvPr/>
        </p:nvGrpSpPr>
        <p:grpSpPr bwMode="auto">
          <a:xfrm>
            <a:off x="4681538" y="617538"/>
            <a:ext cx="3140075" cy="1862137"/>
            <a:chOff x="2354" y="7382"/>
            <a:chExt cx="3066" cy="1173"/>
          </a:xfrm>
        </p:grpSpPr>
        <p:sp>
          <p:nvSpPr>
            <p:cNvPr id="2056" name="AutoShape 7"/>
            <p:cNvSpPr>
              <a:spLocks noChangeAspect="1" noChangeArrowheads="1"/>
            </p:cNvSpPr>
            <p:nvPr/>
          </p:nvSpPr>
          <p:spPr bwMode="auto">
            <a:xfrm>
              <a:off x="2354" y="7382"/>
              <a:ext cx="3066" cy="1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" name="Line 8"/>
            <p:cNvSpPr>
              <a:spLocks noChangeShapeType="1"/>
            </p:cNvSpPr>
            <p:nvPr/>
          </p:nvSpPr>
          <p:spPr bwMode="auto">
            <a:xfrm>
              <a:off x="3832" y="7674"/>
              <a:ext cx="1512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" name="Line 9"/>
            <p:cNvSpPr>
              <a:spLocks noChangeShapeType="1"/>
            </p:cNvSpPr>
            <p:nvPr/>
          </p:nvSpPr>
          <p:spPr bwMode="auto">
            <a:xfrm flipH="1">
              <a:off x="4539" y="8263"/>
              <a:ext cx="788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" name="Line 10"/>
            <p:cNvSpPr>
              <a:spLocks noChangeShapeType="1"/>
            </p:cNvSpPr>
            <p:nvPr/>
          </p:nvSpPr>
          <p:spPr bwMode="auto">
            <a:xfrm flipV="1">
              <a:off x="5335" y="7683"/>
              <a:ext cx="3" cy="5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60" name="Group 11"/>
            <p:cNvGrpSpPr>
              <a:grpSpLocks/>
            </p:cNvGrpSpPr>
            <p:nvPr/>
          </p:nvGrpSpPr>
          <p:grpSpPr bwMode="auto">
            <a:xfrm>
              <a:off x="2871" y="7996"/>
              <a:ext cx="1444" cy="287"/>
              <a:chOff x="4052" y="7984"/>
              <a:chExt cx="788" cy="253"/>
            </a:xfrm>
          </p:grpSpPr>
          <p:sp>
            <p:nvSpPr>
              <p:cNvPr id="2061" name="Line 12"/>
              <p:cNvSpPr>
                <a:spLocks noChangeShapeType="1"/>
              </p:cNvSpPr>
              <p:nvPr/>
            </p:nvSpPr>
            <p:spPr bwMode="auto">
              <a:xfrm flipV="1">
                <a:off x="4840" y="7984"/>
                <a:ext cx="0" cy="2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" name="Line 13"/>
              <p:cNvSpPr>
                <a:spLocks noChangeShapeType="1"/>
              </p:cNvSpPr>
              <p:nvPr/>
            </p:nvSpPr>
            <p:spPr bwMode="auto">
              <a:xfrm flipH="1">
                <a:off x="4052" y="7984"/>
                <a:ext cx="7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" name="Line 14"/>
              <p:cNvSpPr>
                <a:spLocks noChangeShapeType="1"/>
              </p:cNvSpPr>
              <p:nvPr/>
            </p:nvSpPr>
            <p:spPr bwMode="auto">
              <a:xfrm>
                <a:off x="4603" y="8237"/>
                <a:ext cx="23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latin typeface="Comic Sans MS" pitchFamily="66" charset="0"/>
              </a:rPr>
              <a:t>РЕФЛЕКСИЯ.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4294967295"/>
          </p:nvPr>
        </p:nvSpPr>
        <p:spPr/>
        <p:txBody>
          <a:bodyPr/>
          <a:lstStyle/>
          <a:p>
            <a:pPr>
              <a:buFontTx/>
              <a:buNone/>
            </a:pPr>
            <a:endParaRPr lang="ru-RU" sz="2900" smtClean="0"/>
          </a:p>
        </p:txBody>
      </p:sp>
      <p:pic>
        <p:nvPicPr>
          <p:cNvPr id="16388" name="Picture 4" descr="1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013" y="0"/>
            <a:ext cx="16954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AutoShape 7"/>
          <p:cNvSpPr>
            <a:spLocks noChangeArrowheads="1"/>
          </p:cNvSpPr>
          <p:nvPr/>
        </p:nvSpPr>
        <p:spPr bwMode="auto">
          <a:xfrm>
            <a:off x="971550" y="1773238"/>
            <a:ext cx="1655763" cy="1366837"/>
          </a:xfrm>
          <a:prstGeom prst="smileyFace">
            <a:avLst>
              <a:gd name="adj" fmla="val 4653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AutoShape 8"/>
          <p:cNvSpPr>
            <a:spLocks noChangeArrowheads="1"/>
          </p:cNvSpPr>
          <p:nvPr/>
        </p:nvSpPr>
        <p:spPr bwMode="auto">
          <a:xfrm>
            <a:off x="971550" y="3357563"/>
            <a:ext cx="1655763" cy="1366837"/>
          </a:xfrm>
          <a:prstGeom prst="smileyFace">
            <a:avLst>
              <a:gd name="adj" fmla="val 19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AutoShape 9"/>
          <p:cNvSpPr>
            <a:spLocks noChangeArrowheads="1"/>
          </p:cNvSpPr>
          <p:nvPr/>
        </p:nvSpPr>
        <p:spPr bwMode="auto">
          <a:xfrm>
            <a:off x="971550" y="4941888"/>
            <a:ext cx="1655763" cy="1366837"/>
          </a:xfrm>
          <a:prstGeom prst="smileyFace">
            <a:avLst>
              <a:gd name="adj" fmla="val -4653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TextBox 10"/>
          <p:cNvSpPr txBox="1">
            <a:spLocks noChangeArrowheads="1"/>
          </p:cNvSpPr>
          <p:nvPr/>
        </p:nvSpPr>
        <p:spPr bwMode="auto">
          <a:xfrm>
            <a:off x="3001963" y="2151063"/>
            <a:ext cx="3760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Урок понравился</a:t>
            </a:r>
          </a:p>
        </p:txBody>
      </p:sp>
      <p:sp>
        <p:nvSpPr>
          <p:cNvPr id="16393" name="TextBox 11"/>
          <p:cNvSpPr txBox="1">
            <a:spLocks noChangeArrowheads="1"/>
          </p:cNvSpPr>
          <p:nvPr/>
        </p:nvSpPr>
        <p:spPr bwMode="auto">
          <a:xfrm>
            <a:off x="2782888" y="3684588"/>
            <a:ext cx="4162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Остались вопросы</a:t>
            </a:r>
          </a:p>
        </p:txBody>
      </p:sp>
      <p:sp>
        <p:nvSpPr>
          <p:cNvPr id="16394" name="TextBox 12"/>
          <p:cNvSpPr txBox="1">
            <a:spLocks noChangeArrowheads="1"/>
          </p:cNvSpPr>
          <p:nvPr/>
        </p:nvSpPr>
        <p:spPr bwMode="auto">
          <a:xfrm>
            <a:off x="3111500" y="5473700"/>
            <a:ext cx="4271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Урок не понравился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957263" y="1019175"/>
            <a:ext cx="6937375" cy="3103563"/>
          </a:xfrm>
        </p:spPr>
        <p:txBody>
          <a:bodyPr/>
          <a:lstStyle/>
          <a:p>
            <a:r>
              <a:rPr lang="ru-RU" sz="2800" b="1" dirty="0" smtClean="0">
                <a:latin typeface="Comic Sans MS" pitchFamily="66" charset="0"/>
              </a:rPr>
              <a:t>Урок-повторение.</a:t>
            </a:r>
            <a:r>
              <a:rPr lang="ru-RU" sz="2800" b="1" dirty="0" smtClean="0">
                <a:latin typeface="Comic Sans MS" pitchFamily="66" charset="0"/>
              </a:rPr>
              <a:t/>
            </a:r>
            <a:br>
              <a:rPr lang="ru-RU" sz="2800" b="1" dirty="0" smtClean="0">
                <a:latin typeface="Comic Sans MS" pitchFamily="66" charset="0"/>
              </a:rPr>
            </a:br>
            <a:r>
              <a:rPr lang="ru-RU" sz="2800" b="1" dirty="0" smtClean="0">
                <a:latin typeface="Comic Sans MS" pitchFamily="66" charset="0"/>
              </a:rPr>
              <a:t>Тема: «Умножение и деление десятичных дробей»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600" y="288925"/>
            <a:ext cx="8229600" cy="1143000"/>
          </a:xfrm>
        </p:spPr>
        <p:txBody>
          <a:bodyPr/>
          <a:lstStyle/>
          <a:p>
            <a:r>
              <a:rPr lang="ru-RU" sz="2800" b="1" i="1" smtClean="0">
                <a:latin typeface="Georgia" pitchFamily="18" charset="0"/>
              </a:rPr>
              <a:t>Математический футбол.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>
                <a:latin typeface="Georgia" pitchFamily="18" charset="0"/>
              </a:rPr>
              <a:t>Как умножить десятичную дробь на натуральное число?</a:t>
            </a:r>
          </a:p>
          <a:p>
            <a:r>
              <a:rPr lang="ru-RU" sz="2400" smtClean="0">
                <a:latin typeface="Georgia" pitchFamily="18" charset="0"/>
              </a:rPr>
              <a:t>Как умножить десятичную дробь на десятичную дробь?</a:t>
            </a:r>
          </a:p>
          <a:p>
            <a:r>
              <a:rPr lang="ru-RU" sz="2400" smtClean="0">
                <a:latin typeface="Georgia" pitchFamily="18" charset="0"/>
              </a:rPr>
              <a:t>Как умножить десятичную дробь на 10,100…</a:t>
            </a:r>
          </a:p>
          <a:p>
            <a:r>
              <a:rPr lang="ru-RU" sz="2400" smtClean="0">
                <a:latin typeface="Georgia" pitchFamily="18" charset="0"/>
              </a:rPr>
              <a:t>Как умножить десятичную дробь на 0,1 и т.д. </a:t>
            </a:r>
          </a:p>
          <a:p>
            <a:r>
              <a:rPr lang="ru-RU" sz="2400" smtClean="0">
                <a:latin typeface="Georgia" pitchFamily="18" charset="0"/>
              </a:rPr>
              <a:t>Расскажи алгоритм деления десятичной дроби на натуральное число.</a:t>
            </a:r>
          </a:p>
          <a:p>
            <a:r>
              <a:rPr lang="ru-RU" sz="2400" smtClean="0">
                <a:latin typeface="Georgia" pitchFamily="18" charset="0"/>
              </a:rPr>
              <a:t>Расскажи алгоритм деления десятичной дроби на десятичную дробь.</a:t>
            </a:r>
          </a:p>
        </p:txBody>
      </p:sp>
      <p:pic>
        <p:nvPicPr>
          <p:cNvPr id="6148" name="Рисунок 3" descr="F7QNCA~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925"/>
            <a:ext cx="15605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ьная выноска 6"/>
          <p:cNvSpPr/>
          <p:nvPr/>
        </p:nvSpPr>
        <p:spPr>
          <a:xfrm>
            <a:off x="1870075" y="215900"/>
            <a:ext cx="6243638" cy="1277938"/>
          </a:xfrm>
          <a:prstGeom prst="wedgeEllipseCallout">
            <a:avLst>
              <a:gd name="adj1" fmla="val -61717"/>
              <a:gd name="adj2" fmla="val -110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2089150" y="252413"/>
            <a:ext cx="5184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Восстановите цепочку вычислений</a:t>
            </a:r>
            <a:endParaRPr lang="ru-RU" sz="1800" dirty="0">
              <a:latin typeface="Bookman Old Style" pitchFamily="18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1285875" y="4816475"/>
            <a:ext cx="64770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i="0">
                <a:latin typeface="Arial" charset="0"/>
              </a:rPr>
              <a:t> 15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73063" y="690563"/>
            <a:ext cx="7921625" cy="5688012"/>
            <a:chOff x="431" y="346"/>
            <a:chExt cx="4990" cy="3583"/>
          </a:xfrm>
        </p:grpSpPr>
        <p:sp>
          <p:nvSpPr>
            <p:cNvPr id="7180" name="Text Box 21"/>
            <p:cNvSpPr txBox="1">
              <a:spLocks noChangeArrowheads="1"/>
            </p:cNvSpPr>
            <p:nvPr/>
          </p:nvSpPr>
          <p:spPr bwMode="auto">
            <a:xfrm>
              <a:off x="476" y="3634"/>
              <a:ext cx="431" cy="2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ru-RU" i="0">
                  <a:latin typeface="Arial" charset="0"/>
                </a:rPr>
                <a:t>  3</a:t>
              </a:r>
            </a:p>
          </p:txBody>
        </p:sp>
        <p:grpSp>
          <p:nvGrpSpPr>
            <p:cNvPr id="7181" name="Group 36"/>
            <p:cNvGrpSpPr>
              <a:grpSpLocks/>
            </p:cNvGrpSpPr>
            <p:nvPr/>
          </p:nvGrpSpPr>
          <p:grpSpPr bwMode="auto">
            <a:xfrm>
              <a:off x="431" y="346"/>
              <a:ext cx="4990" cy="3583"/>
              <a:chOff x="431" y="346"/>
              <a:chExt cx="4990" cy="3583"/>
            </a:xfrm>
          </p:grpSpPr>
          <p:grpSp>
            <p:nvGrpSpPr>
              <p:cNvPr id="7182" name="Group 35"/>
              <p:cNvGrpSpPr>
                <a:grpSpLocks/>
              </p:cNvGrpSpPr>
              <p:nvPr/>
            </p:nvGrpSpPr>
            <p:grpSpPr bwMode="auto">
              <a:xfrm>
                <a:off x="431" y="346"/>
                <a:ext cx="4898" cy="3583"/>
                <a:chOff x="431" y="346"/>
                <a:chExt cx="4898" cy="3583"/>
              </a:xfrm>
            </p:grpSpPr>
            <p:sp>
              <p:nvSpPr>
                <p:cNvPr id="7189" name="Rectangle 4"/>
                <p:cNvSpPr>
                  <a:spLocks noChangeArrowheads="1"/>
                </p:cNvSpPr>
                <p:nvPr/>
              </p:nvSpPr>
              <p:spPr bwMode="auto">
                <a:xfrm>
                  <a:off x="431" y="3612"/>
                  <a:ext cx="499" cy="31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0" name="Rectangle 5"/>
                <p:cNvSpPr>
                  <a:spLocks noChangeArrowheads="1"/>
                </p:cNvSpPr>
                <p:nvPr/>
              </p:nvSpPr>
              <p:spPr bwMode="auto">
                <a:xfrm>
                  <a:off x="930" y="2931"/>
                  <a:ext cx="499" cy="31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1" name="Rectangle 6"/>
                <p:cNvSpPr>
                  <a:spLocks noChangeArrowheads="1"/>
                </p:cNvSpPr>
                <p:nvPr/>
              </p:nvSpPr>
              <p:spPr bwMode="auto">
                <a:xfrm>
                  <a:off x="1701" y="2387"/>
                  <a:ext cx="499" cy="31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2" name="Rectangle 8"/>
                <p:cNvSpPr>
                  <a:spLocks noChangeArrowheads="1"/>
                </p:cNvSpPr>
                <p:nvPr/>
              </p:nvSpPr>
              <p:spPr bwMode="auto">
                <a:xfrm>
                  <a:off x="3515" y="1570"/>
                  <a:ext cx="499" cy="31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3" name="Rectangle 9"/>
                <p:cNvSpPr>
                  <a:spLocks noChangeArrowheads="1"/>
                </p:cNvSpPr>
                <p:nvPr/>
              </p:nvSpPr>
              <p:spPr bwMode="auto">
                <a:xfrm>
                  <a:off x="4286" y="1026"/>
                  <a:ext cx="499" cy="31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4" name="Rectangle 10"/>
                <p:cNvSpPr>
                  <a:spLocks noChangeArrowheads="1"/>
                </p:cNvSpPr>
                <p:nvPr/>
              </p:nvSpPr>
              <p:spPr bwMode="auto">
                <a:xfrm>
                  <a:off x="4830" y="346"/>
                  <a:ext cx="499" cy="31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5" name="Rectangle 11"/>
                <p:cNvSpPr>
                  <a:spLocks noChangeArrowheads="1"/>
                </p:cNvSpPr>
                <p:nvPr/>
              </p:nvSpPr>
              <p:spPr bwMode="auto">
                <a:xfrm>
                  <a:off x="2653" y="1979"/>
                  <a:ext cx="499" cy="31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6" name="Arc 14"/>
                <p:cNvSpPr>
                  <a:spLocks/>
                </p:cNvSpPr>
                <p:nvPr/>
              </p:nvSpPr>
              <p:spPr bwMode="auto">
                <a:xfrm rot="7465542">
                  <a:off x="598" y="3270"/>
                  <a:ext cx="528" cy="262"/>
                </a:xfrm>
                <a:custGeom>
                  <a:avLst/>
                  <a:gdLst>
                    <a:gd name="T0" fmla="*/ 0 w 26183"/>
                    <a:gd name="T1" fmla="*/ 0 h 21600"/>
                    <a:gd name="T2" fmla="*/ 11 w 26183"/>
                    <a:gd name="T3" fmla="*/ 2 h 21600"/>
                    <a:gd name="T4" fmla="*/ 3 w 26183"/>
                    <a:gd name="T5" fmla="*/ 3 h 21600"/>
                    <a:gd name="T6" fmla="*/ 0 60000 65536"/>
                    <a:gd name="T7" fmla="*/ 0 60000 65536"/>
                    <a:gd name="T8" fmla="*/ 0 60000 65536"/>
                    <a:gd name="T9" fmla="*/ 0 w 26183"/>
                    <a:gd name="T10" fmla="*/ 0 h 21600"/>
                    <a:gd name="T11" fmla="*/ 26183 w 26183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183" h="21600" fill="none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5031" y="0"/>
                        <a:pt x="22554" y="4690"/>
                        <a:pt x="26183" y="12090"/>
                      </a:cubicBezTo>
                    </a:path>
                    <a:path w="26183" h="21600" stroke="0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5031" y="0"/>
                        <a:pt x="22554" y="4690"/>
                        <a:pt x="26183" y="12090"/>
                      </a:cubicBezTo>
                      <a:lnTo>
                        <a:pt x="6789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 type="stealth" w="lg" len="lg"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7" name="Arc 15"/>
                <p:cNvSpPr>
                  <a:spLocks/>
                </p:cNvSpPr>
                <p:nvPr/>
              </p:nvSpPr>
              <p:spPr bwMode="auto">
                <a:xfrm rot="20225440" flipH="1">
                  <a:off x="1179" y="2704"/>
                  <a:ext cx="581" cy="219"/>
                </a:xfrm>
                <a:custGeom>
                  <a:avLst/>
                  <a:gdLst>
                    <a:gd name="T0" fmla="*/ 0 w 27308"/>
                    <a:gd name="T1" fmla="*/ 0 h 21600"/>
                    <a:gd name="T2" fmla="*/ 12 w 27308"/>
                    <a:gd name="T3" fmla="*/ 1 h 21600"/>
                    <a:gd name="T4" fmla="*/ 4 w 27308"/>
                    <a:gd name="T5" fmla="*/ 2 h 21600"/>
                    <a:gd name="T6" fmla="*/ 0 60000 65536"/>
                    <a:gd name="T7" fmla="*/ 0 60000 65536"/>
                    <a:gd name="T8" fmla="*/ 0 60000 65536"/>
                    <a:gd name="T9" fmla="*/ 0 w 27308"/>
                    <a:gd name="T10" fmla="*/ 0 h 21600"/>
                    <a:gd name="T11" fmla="*/ 27308 w 2730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7308" h="21600" fill="none" extrusionOk="0">
                      <a:moveTo>
                        <a:pt x="0" y="1502"/>
                      </a:moveTo>
                      <a:cubicBezTo>
                        <a:pt x="2520" y="509"/>
                        <a:pt x="5205" y="-1"/>
                        <a:pt x="7914" y="0"/>
                      </a:cubicBezTo>
                      <a:cubicBezTo>
                        <a:pt x="16156" y="0"/>
                        <a:pt x="23679" y="4690"/>
                        <a:pt x="27308" y="12090"/>
                      </a:cubicBezTo>
                    </a:path>
                    <a:path w="27308" h="21600" stroke="0" extrusionOk="0">
                      <a:moveTo>
                        <a:pt x="0" y="1502"/>
                      </a:moveTo>
                      <a:cubicBezTo>
                        <a:pt x="2520" y="509"/>
                        <a:pt x="5205" y="-1"/>
                        <a:pt x="7914" y="0"/>
                      </a:cubicBezTo>
                      <a:cubicBezTo>
                        <a:pt x="16156" y="0"/>
                        <a:pt x="23679" y="4690"/>
                        <a:pt x="27308" y="12090"/>
                      </a:cubicBezTo>
                      <a:lnTo>
                        <a:pt x="7914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 type="stealth" w="lg" len="lg"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8" name="Arc 16"/>
                <p:cNvSpPr>
                  <a:spLocks/>
                </p:cNvSpPr>
                <p:nvPr/>
              </p:nvSpPr>
              <p:spPr bwMode="auto">
                <a:xfrm rot="-2042866" flipH="1" flipV="1">
                  <a:off x="2132" y="2205"/>
                  <a:ext cx="656" cy="305"/>
                </a:xfrm>
                <a:custGeom>
                  <a:avLst/>
                  <a:gdLst>
                    <a:gd name="T0" fmla="*/ 0 w 17346"/>
                    <a:gd name="T1" fmla="*/ 0 h 21600"/>
                    <a:gd name="T2" fmla="*/ 25 w 17346"/>
                    <a:gd name="T3" fmla="*/ 2 h 21600"/>
                    <a:gd name="T4" fmla="*/ 0 w 17346"/>
                    <a:gd name="T5" fmla="*/ 4 h 21600"/>
                    <a:gd name="T6" fmla="*/ 0 60000 65536"/>
                    <a:gd name="T7" fmla="*/ 0 60000 65536"/>
                    <a:gd name="T8" fmla="*/ 0 60000 65536"/>
                    <a:gd name="T9" fmla="*/ 0 w 17346"/>
                    <a:gd name="T10" fmla="*/ 0 h 21600"/>
                    <a:gd name="T11" fmla="*/ 17346 w 17346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7346" h="21600" fill="none" extrusionOk="0">
                      <a:moveTo>
                        <a:pt x="0" y="0"/>
                      </a:moveTo>
                      <a:cubicBezTo>
                        <a:pt x="33" y="0"/>
                        <a:pt x="67" y="-1"/>
                        <a:pt x="101" y="0"/>
                      </a:cubicBezTo>
                      <a:cubicBezTo>
                        <a:pt x="6879" y="0"/>
                        <a:pt x="13264" y="3181"/>
                        <a:pt x="17345" y="8593"/>
                      </a:cubicBezTo>
                    </a:path>
                    <a:path w="17346" h="21600" stroke="0" extrusionOk="0">
                      <a:moveTo>
                        <a:pt x="0" y="0"/>
                      </a:moveTo>
                      <a:cubicBezTo>
                        <a:pt x="33" y="0"/>
                        <a:pt x="67" y="-1"/>
                        <a:pt x="101" y="0"/>
                      </a:cubicBezTo>
                      <a:cubicBezTo>
                        <a:pt x="6879" y="0"/>
                        <a:pt x="13264" y="3181"/>
                        <a:pt x="17345" y="8593"/>
                      </a:cubicBezTo>
                      <a:lnTo>
                        <a:pt x="101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 type="stealth" w="lg" len="lg"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9" name="Arc 17"/>
                <p:cNvSpPr>
                  <a:spLocks/>
                </p:cNvSpPr>
                <p:nvPr/>
              </p:nvSpPr>
              <p:spPr bwMode="auto">
                <a:xfrm rot="8941115">
                  <a:off x="3107" y="1911"/>
                  <a:ext cx="603" cy="156"/>
                </a:xfrm>
                <a:custGeom>
                  <a:avLst/>
                  <a:gdLst>
                    <a:gd name="T0" fmla="*/ 0 w 23618"/>
                    <a:gd name="T1" fmla="*/ 0 h 21600"/>
                    <a:gd name="T2" fmla="*/ 15 w 23618"/>
                    <a:gd name="T3" fmla="*/ 0 h 21600"/>
                    <a:gd name="T4" fmla="*/ 4 w 23618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3618"/>
                    <a:gd name="T10" fmla="*/ 0 h 21600"/>
                    <a:gd name="T11" fmla="*/ 23618 w 2361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618" h="21600" fill="none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3329" y="0"/>
                        <a:pt x="19518" y="2963"/>
                        <a:pt x="23618" y="8059"/>
                      </a:cubicBezTo>
                    </a:path>
                    <a:path w="23618" h="21600" stroke="0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3329" y="0"/>
                        <a:pt x="19518" y="2963"/>
                        <a:pt x="23618" y="8059"/>
                      </a:cubicBezTo>
                      <a:lnTo>
                        <a:pt x="6789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 type="stealth" w="lg" len="lg"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00" name="Arc 18"/>
                <p:cNvSpPr>
                  <a:spLocks/>
                </p:cNvSpPr>
                <p:nvPr/>
              </p:nvSpPr>
              <p:spPr bwMode="auto">
                <a:xfrm rot="8365566">
                  <a:off x="3923" y="1412"/>
                  <a:ext cx="603" cy="156"/>
                </a:xfrm>
                <a:custGeom>
                  <a:avLst/>
                  <a:gdLst>
                    <a:gd name="T0" fmla="*/ 0 w 23618"/>
                    <a:gd name="T1" fmla="*/ 0 h 21600"/>
                    <a:gd name="T2" fmla="*/ 15 w 23618"/>
                    <a:gd name="T3" fmla="*/ 0 h 21600"/>
                    <a:gd name="T4" fmla="*/ 4 w 23618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3618"/>
                    <a:gd name="T10" fmla="*/ 0 h 21600"/>
                    <a:gd name="T11" fmla="*/ 23618 w 2361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618" h="21600" fill="none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3329" y="0"/>
                        <a:pt x="19518" y="2963"/>
                        <a:pt x="23618" y="8059"/>
                      </a:cubicBezTo>
                    </a:path>
                    <a:path w="23618" h="21600" stroke="0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3329" y="0"/>
                        <a:pt x="19518" y="2963"/>
                        <a:pt x="23618" y="8059"/>
                      </a:cubicBezTo>
                      <a:lnTo>
                        <a:pt x="6789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 type="stealth" w="lg" len="lg"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01" name="Arc 19"/>
                <p:cNvSpPr>
                  <a:spLocks/>
                </p:cNvSpPr>
                <p:nvPr/>
              </p:nvSpPr>
              <p:spPr bwMode="auto">
                <a:xfrm rot="7132203">
                  <a:off x="4629" y="796"/>
                  <a:ext cx="558" cy="156"/>
                </a:xfrm>
                <a:custGeom>
                  <a:avLst/>
                  <a:gdLst>
                    <a:gd name="T0" fmla="*/ 0 w 23618"/>
                    <a:gd name="T1" fmla="*/ 0 h 21600"/>
                    <a:gd name="T2" fmla="*/ 13 w 23618"/>
                    <a:gd name="T3" fmla="*/ 0 h 21600"/>
                    <a:gd name="T4" fmla="*/ 4 w 23618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3618"/>
                    <a:gd name="T10" fmla="*/ 0 h 21600"/>
                    <a:gd name="T11" fmla="*/ 23618 w 2361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618" h="21600" fill="none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3329" y="0"/>
                        <a:pt x="19518" y="2963"/>
                        <a:pt x="23618" y="8059"/>
                      </a:cubicBezTo>
                    </a:path>
                    <a:path w="23618" h="21600" stroke="0" extrusionOk="0">
                      <a:moveTo>
                        <a:pt x="-1" y="1094"/>
                      </a:moveTo>
                      <a:cubicBezTo>
                        <a:pt x="2189" y="369"/>
                        <a:pt x="4482" y="-1"/>
                        <a:pt x="6789" y="0"/>
                      </a:cubicBezTo>
                      <a:cubicBezTo>
                        <a:pt x="13329" y="0"/>
                        <a:pt x="19518" y="2963"/>
                        <a:pt x="23618" y="8059"/>
                      </a:cubicBezTo>
                      <a:lnTo>
                        <a:pt x="6789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 type="stealth" w="lg" len="lg"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7183" name="Text Box 22"/>
              <p:cNvSpPr txBox="1">
                <a:spLocks noChangeArrowheads="1"/>
              </p:cNvSpPr>
              <p:nvPr/>
            </p:nvSpPr>
            <p:spPr bwMode="auto">
              <a:xfrm>
                <a:off x="1088" y="3317"/>
                <a:ext cx="409" cy="26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ru-RU" sz="1800" i="0"/>
                  <a:t>•</a:t>
                </a:r>
                <a:r>
                  <a:rPr lang="ru-RU" i="0"/>
                  <a:t> </a:t>
                </a:r>
                <a:r>
                  <a:rPr lang="ru-RU" i="0">
                    <a:latin typeface="Arial" charset="0"/>
                  </a:rPr>
                  <a:t>5</a:t>
                </a:r>
              </a:p>
            </p:txBody>
          </p:sp>
          <p:sp>
            <p:nvSpPr>
              <p:cNvPr id="7184" name="Text Box 24"/>
              <p:cNvSpPr txBox="1">
                <a:spLocks noChangeArrowheads="1"/>
              </p:cNvSpPr>
              <p:nvPr/>
            </p:nvSpPr>
            <p:spPr bwMode="auto">
              <a:xfrm>
                <a:off x="1429" y="2682"/>
                <a:ext cx="409" cy="26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ru-RU" sz="1800" i="0"/>
                  <a:t>•</a:t>
                </a:r>
                <a:r>
                  <a:rPr lang="ru-RU" i="0"/>
                  <a:t> </a:t>
                </a:r>
                <a:r>
                  <a:rPr lang="ru-RU" i="0">
                    <a:latin typeface="Arial" charset="0"/>
                  </a:rPr>
                  <a:t>3</a:t>
                </a:r>
              </a:p>
            </p:txBody>
          </p:sp>
          <p:sp>
            <p:nvSpPr>
              <p:cNvPr id="7185" name="Text Box 25"/>
              <p:cNvSpPr txBox="1">
                <a:spLocks noChangeArrowheads="1"/>
              </p:cNvSpPr>
              <p:nvPr/>
            </p:nvSpPr>
            <p:spPr bwMode="auto">
              <a:xfrm>
                <a:off x="2494" y="2432"/>
                <a:ext cx="409" cy="26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ru-RU" sz="1800" i="0"/>
                  <a:t>•</a:t>
                </a:r>
                <a:r>
                  <a:rPr lang="ru-RU" i="0"/>
                  <a:t> </a:t>
                </a:r>
                <a:r>
                  <a:rPr lang="ru-RU" i="0">
                    <a:latin typeface="Arial" charset="0"/>
                  </a:rPr>
                  <a:t>2</a:t>
                </a:r>
              </a:p>
            </p:txBody>
          </p:sp>
          <p:sp>
            <p:nvSpPr>
              <p:cNvPr id="7186" name="Text Box 26"/>
              <p:cNvSpPr txBox="1">
                <a:spLocks noChangeArrowheads="1"/>
              </p:cNvSpPr>
              <p:nvPr/>
            </p:nvSpPr>
            <p:spPr bwMode="auto">
              <a:xfrm>
                <a:off x="3424" y="2001"/>
                <a:ext cx="363" cy="26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ru-RU" sz="1800" i="0"/>
                  <a:t>•</a:t>
                </a:r>
                <a:r>
                  <a:rPr lang="ru-RU" i="0"/>
                  <a:t> </a:t>
                </a:r>
                <a:r>
                  <a:rPr lang="ru-RU" i="0">
                    <a:latin typeface="Arial" charset="0"/>
                  </a:rPr>
                  <a:t>3</a:t>
                </a:r>
              </a:p>
            </p:txBody>
          </p:sp>
          <p:sp>
            <p:nvSpPr>
              <p:cNvPr id="7187" name="Text Box 27"/>
              <p:cNvSpPr txBox="1">
                <a:spLocks noChangeArrowheads="1"/>
              </p:cNvSpPr>
              <p:nvPr/>
            </p:nvSpPr>
            <p:spPr bwMode="auto">
              <a:xfrm>
                <a:off x="4286" y="1457"/>
                <a:ext cx="409" cy="26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ru-RU" sz="1800" i="0"/>
                  <a:t>•</a:t>
                </a:r>
                <a:r>
                  <a:rPr lang="ru-RU" i="0"/>
                  <a:t> </a:t>
                </a:r>
                <a:r>
                  <a:rPr lang="ru-RU" i="0">
                    <a:latin typeface="Arial" charset="0"/>
                  </a:rPr>
                  <a:t>2</a:t>
                </a:r>
              </a:p>
            </p:txBody>
          </p:sp>
          <p:sp>
            <p:nvSpPr>
              <p:cNvPr id="7188" name="Text Box 28"/>
              <p:cNvSpPr txBox="1">
                <a:spLocks noChangeArrowheads="1"/>
              </p:cNvSpPr>
              <p:nvPr/>
            </p:nvSpPr>
            <p:spPr bwMode="auto">
              <a:xfrm>
                <a:off x="5012" y="777"/>
                <a:ext cx="409" cy="26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ru-RU" i="0"/>
                  <a:t>: </a:t>
                </a:r>
                <a:r>
                  <a:rPr lang="ru-RU" i="0">
                    <a:latin typeface="Arial" charset="0"/>
                  </a:rPr>
                  <a:t>5</a:t>
                </a:r>
              </a:p>
            </p:txBody>
          </p:sp>
        </p:grpSp>
      </p:grp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2490788" y="3976688"/>
            <a:ext cx="503237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i="0">
                <a:latin typeface="Arial" charset="0"/>
              </a:rPr>
              <a:t>45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4024313" y="3319463"/>
            <a:ext cx="53975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i="0">
                <a:latin typeface="Arial" charset="0"/>
              </a:rPr>
              <a:t> 90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5338763" y="2698750"/>
            <a:ext cx="64770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i="0">
                <a:latin typeface="Arial" charset="0"/>
              </a:rPr>
              <a:t>270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6507163" y="1785938"/>
            <a:ext cx="75565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i="0">
                <a:latin typeface="Arial" charset="0"/>
              </a:rPr>
              <a:t>540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7456488" y="727075"/>
            <a:ext cx="75565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i="0">
                <a:latin typeface="Arial" charset="0"/>
              </a:rPr>
              <a:t>108</a:t>
            </a:r>
          </a:p>
        </p:txBody>
      </p:sp>
      <p:pic>
        <p:nvPicPr>
          <p:cNvPr id="7178" name="Рисунок 31" descr="F7QNCA~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2413"/>
            <a:ext cx="15605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Овальная выноска 32"/>
          <p:cNvSpPr/>
          <p:nvPr/>
        </p:nvSpPr>
        <p:spPr>
          <a:xfrm>
            <a:off x="1870075" y="215900"/>
            <a:ext cx="5549900" cy="1022350"/>
          </a:xfrm>
          <a:prstGeom prst="wedgeEllipseCallout">
            <a:avLst>
              <a:gd name="adj1" fmla="val -61717"/>
              <a:gd name="adj2" fmla="val -110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3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/>
      <p:bldP spid="3095" grpId="0"/>
      <p:bldP spid="3101" grpId="0"/>
      <p:bldP spid="3102" grpId="0"/>
      <p:bldP spid="3103" grpId="0"/>
      <p:bldP spid="3104" grpId="0"/>
      <p:bldP spid="31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409575" y="142875"/>
            <a:ext cx="77041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Умножение десятичных дробей на 10, 100, 1000 и т.д.</a:t>
            </a:r>
            <a:endParaRPr lang="ru-RU" sz="1800" dirty="0">
              <a:latin typeface="Bookman Old Style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63525" y="1092200"/>
            <a:ext cx="3067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1,567 * 10=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00038" y="1968500"/>
            <a:ext cx="33226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0,54 * 100=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63525" y="2844800"/>
            <a:ext cx="3870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78,02 * 1000=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367088" y="1165225"/>
            <a:ext cx="17891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15,67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403600" y="2041525"/>
            <a:ext cx="1789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54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987800" y="2917825"/>
            <a:ext cx="1789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78020</a:t>
            </a: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373063" y="3721100"/>
            <a:ext cx="71564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Умножение десятичных дробей на 0,1; 0,01; 0,001 и т.д.</a:t>
            </a:r>
            <a:endParaRPr lang="ru-RU" sz="1800" dirty="0">
              <a:latin typeface="Bookman Old Style" pitchFamily="18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46088" y="4560888"/>
            <a:ext cx="3578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7,56 * 0,1=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695700" y="4633913"/>
            <a:ext cx="17891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0,756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36550" y="5437188"/>
            <a:ext cx="3578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68,5* 0,01=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914775" y="5473700"/>
            <a:ext cx="1789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0,685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0" grpId="0"/>
      <p:bldP spid="22" grpId="0"/>
      <p:bldP spid="24" grpId="0"/>
      <p:bldP spid="25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60350"/>
            <a:ext cx="3878263" cy="923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ru-RU" sz="2000"/>
              <a:t>Умножение десятичной дроби на натуральное число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608513" y="179388"/>
            <a:ext cx="3287712" cy="923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ru-RU" sz="2000"/>
              <a:t>Умножение десятичной дроби на десятичную дробь</a:t>
            </a:r>
          </a:p>
        </p:txBody>
      </p:sp>
      <p:grpSp>
        <p:nvGrpSpPr>
          <p:cNvPr id="2" name="Group 475"/>
          <p:cNvGrpSpPr>
            <a:grpSpLocks/>
          </p:cNvGrpSpPr>
          <p:nvPr/>
        </p:nvGrpSpPr>
        <p:grpSpPr bwMode="auto">
          <a:xfrm>
            <a:off x="4973638" y="1019175"/>
            <a:ext cx="2376487" cy="1390650"/>
            <a:chOff x="3923" y="1003"/>
            <a:chExt cx="1497" cy="876"/>
          </a:xfrm>
        </p:grpSpPr>
        <p:sp>
          <p:nvSpPr>
            <p:cNvPr id="9282" name="Text Box 405"/>
            <p:cNvSpPr txBox="1">
              <a:spLocks noChangeArrowheads="1"/>
            </p:cNvSpPr>
            <p:nvPr/>
          </p:nvSpPr>
          <p:spPr bwMode="auto">
            <a:xfrm>
              <a:off x="5080" y="1003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9283" name="Text Box 406"/>
            <p:cNvSpPr txBox="1">
              <a:spLocks noChangeArrowheads="1"/>
            </p:cNvSpPr>
            <p:nvPr/>
          </p:nvSpPr>
          <p:spPr bwMode="auto">
            <a:xfrm>
              <a:off x="4672" y="1003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284" name="Text Box 407"/>
            <p:cNvSpPr txBox="1">
              <a:spLocks noChangeArrowheads="1"/>
            </p:cNvSpPr>
            <p:nvPr/>
          </p:nvSpPr>
          <p:spPr bwMode="auto">
            <a:xfrm>
              <a:off x="4309" y="1003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9285" name="Text Box 408"/>
            <p:cNvSpPr txBox="1">
              <a:spLocks noChangeArrowheads="1"/>
            </p:cNvSpPr>
            <p:nvPr/>
          </p:nvSpPr>
          <p:spPr bwMode="auto">
            <a:xfrm>
              <a:off x="3923" y="1003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286" name="Text Box 423"/>
            <p:cNvSpPr txBox="1">
              <a:spLocks noChangeArrowheads="1"/>
            </p:cNvSpPr>
            <p:nvPr/>
          </p:nvSpPr>
          <p:spPr bwMode="auto">
            <a:xfrm>
              <a:off x="4059" y="1207"/>
              <a:ext cx="340" cy="6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000" i="0">
                  <a:latin typeface="Times New Roman" pitchFamily="18" charset="0"/>
                </a:rPr>
                <a:t>,</a:t>
              </a:r>
            </a:p>
          </p:txBody>
        </p:sp>
      </p:grpSp>
      <p:grpSp>
        <p:nvGrpSpPr>
          <p:cNvPr id="3" name="Group 657"/>
          <p:cNvGrpSpPr>
            <a:grpSpLocks/>
          </p:cNvGrpSpPr>
          <p:nvPr/>
        </p:nvGrpSpPr>
        <p:grpSpPr bwMode="auto">
          <a:xfrm>
            <a:off x="6178550" y="2005013"/>
            <a:ext cx="1116013" cy="1427162"/>
            <a:chOff x="4309" y="1207"/>
            <a:chExt cx="703" cy="899"/>
          </a:xfrm>
        </p:grpSpPr>
        <p:sp>
          <p:nvSpPr>
            <p:cNvPr id="9279" name="Text Box 410"/>
            <p:cNvSpPr txBox="1">
              <a:spLocks noChangeArrowheads="1"/>
            </p:cNvSpPr>
            <p:nvPr/>
          </p:nvSpPr>
          <p:spPr bwMode="auto">
            <a:xfrm>
              <a:off x="4672" y="1207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9280" name="Text Box 415"/>
            <p:cNvSpPr txBox="1">
              <a:spLocks noChangeArrowheads="1"/>
            </p:cNvSpPr>
            <p:nvPr/>
          </p:nvSpPr>
          <p:spPr bwMode="auto">
            <a:xfrm>
              <a:off x="4309" y="1207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9281" name="Text Box 424"/>
            <p:cNvSpPr txBox="1">
              <a:spLocks noChangeArrowheads="1"/>
            </p:cNvSpPr>
            <p:nvPr/>
          </p:nvSpPr>
          <p:spPr bwMode="auto">
            <a:xfrm>
              <a:off x="4490" y="1434"/>
              <a:ext cx="340" cy="6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000" i="0">
                  <a:latin typeface="Times New Roman" pitchFamily="18" charset="0"/>
                </a:rPr>
                <a:t>,</a:t>
              </a:r>
            </a:p>
          </p:txBody>
        </p:sp>
      </p:grpSp>
      <p:grpSp>
        <p:nvGrpSpPr>
          <p:cNvPr id="4" name="Group 673"/>
          <p:cNvGrpSpPr>
            <a:grpSpLocks/>
          </p:cNvGrpSpPr>
          <p:nvPr/>
        </p:nvGrpSpPr>
        <p:grpSpPr bwMode="auto">
          <a:xfrm>
            <a:off x="4718050" y="5327650"/>
            <a:ext cx="2951163" cy="1371600"/>
            <a:chOff x="3561" y="3203"/>
            <a:chExt cx="1859" cy="864"/>
          </a:xfrm>
        </p:grpSpPr>
        <p:sp>
          <p:nvSpPr>
            <p:cNvPr id="9274" name="Text Box 416"/>
            <p:cNvSpPr txBox="1">
              <a:spLocks noChangeArrowheads="1"/>
            </p:cNvSpPr>
            <p:nvPr/>
          </p:nvSpPr>
          <p:spPr bwMode="auto">
            <a:xfrm>
              <a:off x="5080" y="3203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9275" name="Text Box 417"/>
            <p:cNvSpPr txBox="1">
              <a:spLocks noChangeArrowheads="1"/>
            </p:cNvSpPr>
            <p:nvPr/>
          </p:nvSpPr>
          <p:spPr bwMode="auto">
            <a:xfrm>
              <a:off x="4695" y="3203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276" name="Text Box 418"/>
            <p:cNvSpPr txBox="1">
              <a:spLocks noChangeArrowheads="1"/>
            </p:cNvSpPr>
            <p:nvPr/>
          </p:nvSpPr>
          <p:spPr bwMode="auto">
            <a:xfrm>
              <a:off x="4332" y="3203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277" name="Text Box 419"/>
            <p:cNvSpPr txBox="1">
              <a:spLocks noChangeArrowheads="1"/>
            </p:cNvSpPr>
            <p:nvPr/>
          </p:nvSpPr>
          <p:spPr bwMode="auto">
            <a:xfrm>
              <a:off x="3946" y="3203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9278" name="Text Box 420"/>
            <p:cNvSpPr txBox="1">
              <a:spLocks noChangeArrowheads="1"/>
            </p:cNvSpPr>
            <p:nvPr/>
          </p:nvSpPr>
          <p:spPr bwMode="auto">
            <a:xfrm>
              <a:off x="3561" y="3203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7593" name="Text Box 425"/>
          <p:cNvSpPr txBox="1">
            <a:spLocks noChangeArrowheads="1"/>
          </p:cNvSpPr>
          <p:nvPr/>
        </p:nvSpPr>
        <p:spPr bwMode="auto">
          <a:xfrm>
            <a:off x="5046663" y="5510213"/>
            <a:ext cx="53975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Ctr="1">
            <a:spAutoFit/>
          </a:bodyPr>
          <a:lstStyle/>
          <a:p>
            <a:r>
              <a:rPr lang="ru-RU" sz="7000" i="0">
                <a:latin typeface="Times New Roman" pitchFamily="18" charset="0"/>
              </a:rPr>
              <a:t>,</a:t>
            </a:r>
          </a:p>
        </p:txBody>
      </p:sp>
      <p:sp>
        <p:nvSpPr>
          <p:cNvPr id="7594" name="Text Box 426"/>
          <p:cNvSpPr txBox="1">
            <a:spLocks noChangeArrowheads="1"/>
          </p:cNvSpPr>
          <p:nvPr/>
        </p:nvSpPr>
        <p:spPr bwMode="auto">
          <a:xfrm>
            <a:off x="4243388" y="1676400"/>
            <a:ext cx="53975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Ctr="1">
            <a:spAutoFit/>
          </a:bodyPr>
          <a:lstStyle/>
          <a:p>
            <a:r>
              <a:rPr lang="ru-RU" sz="5000" b="0" i="0">
                <a:latin typeface="Tahoma" pitchFamily="34" charset="0"/>
              </a:rPr>
              <a:t>х</a:t>
            </a:r>
          </a:p>
        </p:txBody>
      </p:sp>
      <p:sp>
        <p:nvSpPr>
          <p:cNvPr id="7595" name="Arc 427"/>
          <p:cNvSpPr>
            <a:spLocks/>
          </p:cNvSpPr>
          <p:nvPr/>
        </p:nvSpPr>
        <p:spPr bwMode="auto">
          <a:xfrm flipV="1">
            <a:off x="5703888" y="2114550"/>
            <a:ext cx="1763712" cy="179388"/>
          </a:xfrm>
          <a:custGeom>
            <a:avLst/>
            <a:gdLst>
              <a:gd name="T0" fmla="*/ 26660 w 43200"/>
              <a:gd name="T1" fmla="*/ 1434288 h 22436"/>
              <a:gd name="T2" fmla="*/ 72006476 w 43200"/>
              <a:gd name="T3" fmla="*/ 1380847 h 22436"/>
              <a:gd name="T4" fmla="*/ 36003238 w 43200"/>
              <a:gd name="T5" fmla="*/ 1380847 h 22436"/>
              <a:gd name="T6" fmla="*/ 0 60000 65536"/>
              <a:gd name="T7" fmla="*/ 0 60000 65536"/>
              <a:gd name="T8" fmla="*/ 0 60000 65536"/>
              <a:gd name="T9" fmla="*/ 0 w 43200"/>
              <a:gd name="T10" fmla="*/ 0 h 22436"/>
              <a:gd name="T11" fmla="*/ 43200 w 43200"/>
              <a:gd name="T12" fmla="*/ 22436 h 224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2436" fill="none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2436" stroke="0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7596" name="Arc 428"/>
          <p:cNvSpPr>
            <a:spLocks/>
          </p:cNvSpPr>
          <p:nvPr/>
        </p:nvSpPr>
        <p:spPr bwMode="auto">
          <a:xfrm flipV="1">
            <a:off x="5703888" y="2151063"/>
            <a:ext cx="1763712" cy="179387"/>
          </a:xfrm>
          <a:custGeom>
            <a:avLst/>
            <a:gdLst>
              <a:gd name="T0" fmla="*/ 26660 w 43200"/>
              <a:gd name="T1" fmla="*/ 1434288 h 22436"/>
              <a:gd name="T2" fmla="*/ 72006476 w 43200"/>
              <a:gd name="T3" fmla="*/ 1380847 h 22436"/>
              <a:gd name="T4" fmla="*/ 36003238 w 43200"/>
              <a:gd name="T5" fmla="*/ 1380847 h 22436"/>
              <a:gd name="T6" fmla="*/ 0 60000 65536"/>
              <a:gd name="T7" fmla="*/ 0 60000 65536"/>
              <a:gd name="T8" fmla="*/ 0 60000 65536"/>
              <a:gd name="T9" fmla="*/ 0 w 43200"/>
              <a:gd name="T10" fmla="*/ 0 h 22436"/>
              <a:gd name="T11" fmla="*/ 43200 w 43200"/>
              <a:gd name="T12" fmla="*/ 22436 h 224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2436" fill="none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2436" stroke="0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7597" name="Arc 429"/>
          <p:cNvSpPr>
            <a:spLocks/>
          </p:cNvSpPr>
          <p:nvPr/>
        </p:nvSpPr>
        <p:spPr bwMode="auto">
          <a:xfrm flipV="1">
            <a:off x="6799263" y="3027363"/>
            <a:ext cx="503237" cy="180975"/>
          </a:xfrm>
          <a:custGeom>
            <a:avLst/>
            <a:gdLst>
              <a:gd name="T0" fmla="*/ 2167 w 43200"/>
              <a:gd name="T1" fmla="*/ 1459795 h 22436"/>
              <a:gd name="T2" fmla="*/ 5862209 w 43200"/>
              <a:gd name="T3" fmla="*/ 1405404 h 22436"/>
              <a:gd name="T4" fmla="*/ 2931111 w 43200"/>
              <a:gd name="T5" fmla="*/ 1405404 h 22436"/>
              <a:gd name="T6" fmla="*/ 0 60000 65536"/>
              <a:gd name="T7" fmla="*/ 0 60000 65536"/>
              <a:gd name="T8" fmla="*/ 0 60000 65536"/>
              <a:gd name="T9" fmla="*/ 0 w 43200"/>
              <a:gd name="T10" fmla="*/ 0 h 22436"/>
              <a:gd name="T11" fmla="*/ 43200 w 43200"/>
              <a:gd name="T12" fmla="*/ 22436 h 224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2436" fill="none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2436" stroke="0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101600" cmpd="tri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7646" name="Line 478"/>
          <p:cNvSpPr>
            <a:spLocks noChangeShapeType="1"/>
          </p:cNvSpPr>
          <p:nvPr/>
        </p:nvSpPr>
        <p:spPr bwMode="auto">
          <a:xfrm>
            <a:off x="5010150" y="3246438"/>
            <a:ext cx="2447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sp>
        <p:nvSpPr>
          <p:cNvPr id="7647" name="Text Box 479"/>
          <p:cNvSpPr txBox="1">
            <a:spLocks noChangeArrowheads="1"/>
          </p:cNvSpPr>
          <p:nvPr/>
        </p:nvSpPr>
        <p:spPr bwMode="auto">
          <a:xfrm>
            <a:off x="900113" y="1773238"/>
            <a:ext cx="53975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Ctr="1">
            <a:spAutoFit/>
          </a:bodyPr>
          <a:lstStyle/>
          <a:p>
            <a:r>
              <a:rPr lang="ru-RU" sz="5000" b="0" i="0">
                <a:latin typeface="Tahoma" pitchFamily="34" charset="0"/>
              </a:rPr>
              <a:t>х</a:t>
            </a:r>
          </a:p>
        </p:txBody>
      </p:sp>
      <p:grpSp>
        <p:nvGrpSpPr>
          <p:cNvPr id="5" name="Group 486"/>
          <p:cNvGrpSpPr>
            <a:grpSpLocks/>
          </p:cNvGrpSpPr>
          <p:nvPr/>
        </p:nvGrpSpPr>
        <p:grpSpPr bwMode="auto">
          <a:xfrm>
            <a:off x="1547813" y="909638"/>
            <a:ext cx="1728787" cy="1390650"/>
            <a:chOff x="1315" y="1003"/>
            <a:chExt cx="1089" cy="876"/>
          </a:xfrm>
        </p:grpSpPr>
        <p:sp>
          <p:nvSpPr>
            <p:cNvPr id="9270" name="Text Box 482"/>
            <p:cNvSpPr txBox="1">
              <a:spLocks noChangeArrowheads="1"/>
            </p:cNvSpPr>
            <p:nvPr/>
          </p:nvSpPr>
          <p:spPr bwMode="auto">
            <a:xfrm>
              <a:off x="2064" y="1003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9271" name="Text Box 483"/>
            <p:cNvSpPr txBox="1">
              <a:spLocks noChangeArrowheads="1"/>
            </p:cNvSpPr>
            <p:nvPr/>
          </p:nvSpPr>
          <p:spPr bwMode="auto">
            <a:xfrm>
              <a:off x="1701" y="1003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9272" name="Text Box 484"/>
            <p:cNvSpPr txBox="1">
              <a:spLocks noChangeArrowheads="1"/>
            </p:cNvSpPr>
            <p:nvPr/>
          </p:nvSpPr>
          <p:spPr bwMode="auto">
            <a:xfrm>
              <a:off x="1315" y="1003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273" name="Text Box 485"/>
            <p:cNvSpPr txBox="1">
              <a:spLocks noChangeArrowheads="1"/>
            </p:cNvSpPr>
            <p:nvPr/>
          </p:nvSpPr>
          <p:spPr bwMode="auto">
            <a:xfrm>
              <a:off x="1451" y="1207"/>
              <a:ext cx="340" cy="6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000" i="0">
                  <a:latin typeface="Times New Roman" pitchFamily="18" charset="0"/>
                </a:rPr>
                <a:t>,</a:t>
              </a:r>
            </a:p>
          </p:txBody>
        </p:sp>
      </p:grpSp>
      <p:grpSp>
        <p:nvGrpSpPr>
          <p:cNvPr id="6" name="Group 510"/>
          <p:cNvGrpSpPr>
            <a:grpSpLocks/>
          </p:cNvGrpSpPr>
          <p:nvPr/>
        </p:nvGrpSpPr>
        <p:grpSpPr bwMode="auto">
          <a:xfrm>
            <a:off x="1547813" y="3033713"/>
            <a:ext cx="1692275" cy="1371600"/>
            <a:chOff x="975" y="2659"/>
            <a:chExt cx="1066" cy="864"/>
          </a:xfrm>
        </p:grpSpPr>
        <p:sp>
          <p:nvSpPr>
            <p:cNvPr id="9267" name="Text Box 488"/>
            <p:cNvSpPr txBox="1">
              <a:spLocks noChangeArrowheads="1"/>
            </p:cNvSpPr>
            <p:nvPr/>
          </p:nvSpPr>
          <p:spPr bwMode="auto">
            <a:xfrm>
              <a:off x="1701" y="2659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9268" name="Text Box 489"/>
            <p:cNvSpPr txBox="1">
              <a:spLocks noChangeArrowheads="1"/>
            </p:cNvSpPr>
            <p:nvPr/>
          </p:nvSpPr>
          <p:spPr bwMode="auto">
            <a:xfrm>
              <a:off x="1361" y="2659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9269" name="Text Box 490"/>
            <p:cNvSpPr txBox="1">
              <a:spLocks noChangeArrowheads="1"/>
            </p:cNvSpPr>
            <p:nvPr/>
          </p:nvSpPr>
          <p:spPr bwMode="auto">
            <a:xfrm>
              <a:off x="975" y="2659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7659" name="Text Box 491"/>
          <p:cNvSpPr txBox="1">
            <a:spLocks noChangeArrowheads="1"/>
          </p:cNvSpPr>
          <p:nvPr/>
        </p:nvSpPr>
        <p:spPr bwMode="auto">
          <a:xfrm>
            <a:off x="1727200" y="5516563"/>
            <a:ext cx="53975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Ctr="1">
            <a:spAutoFit/>
          </a:bodyPr>
          <a:lstStyle/>
          <a:p>
            <a:r>
              <a:rPr lang="ru-RU" sz="7000" i="0">
                <a:latin typeface="Times New Roman" pitchFamily="18" charset="0"/>
              </a:rPr>
              <a:t>,</a:t>
            </a:r>
          </a:p>
        </p:txBody>
      </p:sp>
      <p:sp>
        <p:nvSpPr>
          <p:cNvPr id="7660" name="Arc 492"/>
          <p:cNvSpPr>
            <a:spLocks/>
          </p:cNvSpPr>
          <p:nvPr/>
        </p:nvSpPr>
        <p:spPr bwMode="auto">
          <a:xfrm flipV="1">
            <a:off x="2159000" y="2024063"/>
            <a:ext cx="1044575" cy="215900"/>
          </a:xfrm>
          <a:custGeom>
            <a:avLst/>
            <a:gdLst>
              <a:gd name="T0" fmla="*/ 9358 w 43200"/>
              <a:gd name="T1" fmla="*/ 2077590 h 22436"/>
              <a:gd name="T2" fmla="*/ 25257796 w 43200"/>
              <a:gd name="T3" fmla="*/ 2000173 h 22436"/>
              <a:gd name="T4" fmla="*/ 12628910 w 43200"/>
              <a:gd name="T5" fmla="*/ 2000173 h 22436"/>
              <a:gd name="T6" fmla="*/ 0 60000 65536"/>
              <a:gd name="T7" fmla="*/ 0 60000 65536"/>
              <a:gd name="T8" fmla="*/ 0 60000 65536"/>
              <a:gd name="T9" fmla="*/ 0 w 43200"/>
              <a:gd name="T10" fmla="*/ 0 h 22436"/>
              <a:gd name="T11" fmla="*/ 43200 w 43200"/>
              <a:gd name="T12" fmla="*/ 22436 h 224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2436" fill="none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2436" stroke="0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7662" name="Line 494"/>
          <p:cNvSpPr>
            <a:spLocks noChangeShapeType="1"/>
          </p:cNvSpPr>
          <p:nvPr/>
        </p:nvSpPr>
        <p:spPr bwMode="auto">
          <a:xfrm>
            <a:off x="1368425" y="3141663"/>
            <a:ext cx="19081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grpSp>
        <p:nvGrpSpPr>
          <p:cNvPr id="7" name="Group 509"/>
          <p:cNvGrpSpPr>
            <a:grpSpLocks/>
          </p:cNvGrpSpPr>
          <p:nvPr/>
        </p:nvGrpSpPr>
        <p:grpSpPr bwMode="auto">
          <a:xfrm>
            <a:off x="2087563" y="1952625"/>
            <a:ext cx="1152525" cy="1371600"/>
            <a:chOff x="1315" y="1684"/>
            <a:chExt cx="726" cy="864"/>
          </a:xfrm>
        </p:grpSpPr>
        <p:sp>
          <p:nvSpPr>
            <p:cNvPr id="9265" name="Text Box 481"/>
            <p:cNvSpPr txBox="1">
              <a:spLocks noChangeArrowheads="1"/>
            </p:cNvSpPr>
            <p:nvPr/>
          </p:nvSpPr>
          <p:spPr bwMode="auto">
            <a:xfrm>
              <a:off x="1701" y="1684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9266" name="Text Box 495"/>
            <p:cNvSpPr txBox="1">
              <a:spLocks noChangeArrowheads="1"/>
            </p:cNvSpPr>
            <p:nvPr/>
          </p:nvSpPr>
          <p:spPr bwMode="auto">
            <a:xfrm>
              <a:off x="1315" y="1684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8" name="Group 655"/>
          <p:cNvGrpSpPr>
            <a:grpSpLocks/>
          </p:cNvGrpSpPr>
          <p:nvPr/>
        </p:nvGrpSpPr>
        <p:grpSpPr bwMode="auto">
          <a:xfrm>
            <a:off x="971550" y="4076700"/>
            <a:ext cx="1692275" cy="1371600"/>
            <a:chOff x="612" y="2568"/>
            <a:chExt cx="1066" cy="864"/>
          </a:xfrm>
        </p:grpSpPr>
        <p:sp>
          <p:nvSpPr>
            <p:cNvPr id="9262" name="Text Box 512"/>
            <p:cNvSpPr txBox="1">
              <a:spLocks noChangeArrowheads="1"/>
            </p:cNvSpPr>
            <p:nvPr/>
          </p:nvSpPr>
          <p:spPr bwMode="auto">
            <a:xfrm>
              <a:off x="1338" y="2568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9263" name="Text Box 513"/>
            <p:cNvSpPr txBox="1">
              <a:spLocks noChangeArrowheads="1"/>
            </p:cNvSpPr>
            <p:nvPr/>
          </p:nvSpPr>
          <p:spPr bwMode="auto">
            <a:xfrm>
              <a:off x="952" y="2568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9264" name="Text Box 514"/>
            <p:cNvSpPr txBox="1">
              <a:spLocks noChangeArrowheads="1"/>
            </p:cNvSpPr>
            <p:nvPr/>
          </p:nvSpPr>
          <p:spPr bwMode="auto">
            <a:xfrm>
              <a:off x="612" y="2568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7711" name="Line 543"/>
          <p:cNvSpPr>
            <a:spLocks noChangeShapeType="1"/>
          </p:cNvSpPr>
          <p:nvPr/>
        </p:nvSpPr>
        <p:spPr bwMode="auto">
          <a:xfrm>
            <a:off x="863600" y="5265738"/>
            <a:ext cx="241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grpSp>
        <p:nvGrpSpPr>
          <p:cNvPr id="9" name="Group 656"/>
          <p:cNvGrpSpPr>
            <a:grpSpLocks/>
          </p:cNvGrpSpPr>
          <p:nvPr/>
        </p:nvGrpSpPr>
        <p:grpSpPr bwMode="auto">
          <a:xfrm>
            <a:off x="863600" y="5229225"/>
            <a:ext cx="2376488" cy="1371600"/>
            <a:chOff x="544" y="3294"/>
            <a:chExt cx="1497" cy="864"/>
          </a:xfrm>
        </p:grpSpPr>
        <p:sp>
          <p:nvSpPr>
            <p:cNvPr id="9258" name="Text Box 545"/>
            <p:cNvSpPr txBox="1">
              <a:spLocks noChangeArrowheads="1"/>
            </p:cNvSpPr>
            <p:nvPr/>
          </p:nvSpPr>
          <p:spPr bwMode="auto">
            <a:xfrm>
              <a:off x="1701" y="3294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9259" name="Text Box 546"/>
            <p:cNvSpPr txBox="1">
              <a:spLocks noChangeArrowheads="1"/>
            </p:cNvSpPr>
            <p:nvPr/>
          </p:nvSpPr>
          <p:spPr bwMode="auto">
            <a:xfrm>
              <a:off x="1338" y="3294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9260" name="Text Box 547"/>
            <p:cNvSpPr txBox="1">
              <a:spLocks noChangeArrowheads="1"/>
            </p:cNvSpPr>
            <p:nvPr/>
          </p:nvSpPr>
          <p:spPr bwMode="auto">
            <a:xfrm>
              <a:off x="907" y="3294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261" name="Text Box 548"/>
            <p:cNvSpPr txBox="1">
              <a:spLocks noChangeArrowheads="1"/>
            </p:cNvSpPr>
            <p:nvPr/>
          </p:nvSpPr>
          <p:spPr bwMode="auto">
            <a:xfrm>
              <a:off x="544" y="3294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7719" name="Text Box 551"/>
          <p:cNvSpPr txBox="1">
            <a:spLocks noChangeArrowheads="1"/>
          </p:cNvSpPr>
          <p:nvPr/>
        </p:nvSpPr>
        <p:spPr bwMode="auto">
          <a:xfrm>
            <a:off x="287338" y="3752850"/>
            <a:ext cx="53975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Ctr="1">
            <a:spAutoFit/>
          </a:bodyPr>
          <a:lstStyle/>
          <a:p>
            <a:r>
              <a:rPr lang="en-US" sz="5000" b="0" i="0">
                <a:latin typeface="Tahoma" pitchFamily="34" charset="0"/>
              </a:rPr>
              <a:t>+</a:t>
            </a:r>
          </a:p>
        </p:txBody>
      </p:sp>
      <p:sp>
        <p:nvSpPr>
          <p:cNvPr id="7826" name="Arc 658"/>
          <p:cNvSpPr>
            <a:spLocks/>
          </p:cNvSpPr>
          <p:nvPr/>
        </p:nvSpPr>
        <p:spPr bwMode="auto">
          <a:xfrm flipV="1">
            <a:off x="6799263" y="3027363"/>
            <a:ext cx="503237" cy="180975"/>
          </a:xfrm>
          <a:custGeom>
            <a:avLst/>
            <a:gdLst>
              <a:gd name="T0" fmla="*/ 2167 w 43200"/>
              <a:gd name="T1" fmla="*/ 1459795 h 22436"/>
              <a:gd name="T2" fmla="*/ 5862209 w 43200"/>
              <a:gd name="T3" fmla="*/ 1405404 h 22436"/>
              <a:gd name="T4" fmla="*/ 2931111 w 43200"/>
              <a:gd name="T5" fmla="*/ 1405404 h 22436"/>
              <a:gd name="T6" fmla="*/ 0 60000 65536"/>
              <a:gd name="T7" fmla="*/ 0 60000 65536"/>
              <a:gd name="T8" fmla="*/ 0 60000 65536"/>
              <a:gd name="T9" fmla="*/ 0 w 43200"/>
              <a:gd name="T10" fmla="*/ 0 h 22436"/>
              <a:gd name="T11" fmla="*/ 43200 w 43200"/>
              <a:gd name="T12" fmla="*/ 22436 h 224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2436" fill="none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2436" stroke="0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101600" cmpd="tri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7827" name="Line 659"/>
          <p:cNvSpPr>
            <a:spLocks noChangeShapeType="1"/>
          </p:cNvSpPr>
          <p:nvPr/>
        </p:nvSpPr>
        <p:spPr bwMode="auto">
          <a:xfrm>
            <a:off x="4535488" y="5291138"/>
            <a:ext cx="31686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grpSp>
        <p:nvGrpSpPr>
          <p:cNvPr id="10" name="Group 666"/>
          <p:cNvGrpSpPr>
            <a:grpSpLocks/>
          </p:cNvGrpSpPr>
          <p:nvPr/>
        </p:nvGrpSpPr>
        <p:grpSpPr bwMode="auto">
          <a:xfrm>
            <a:off x="4864100" y="3136900"/>
            <a:ext cx="2376488" cy="1371600"/>
            <a:chOff x="3923" y="1933"/>
            <a:chExt cx="1497" cy="864"/>
          </a:xfrm>
        </p:grpSpPr>
        <p:sp>
          <p:nvSpPr>
            <p:cNvPr id="9254" name="Text Box 661"/>
            <p:cNvSpPr txBox="1">
              <a:spLocks noChangeArrowheads="1"/>
            </p:cNvSpPr>
            <p:nvPr/>
          </p:nvSpPr>
          <p:spPr bwMode="auto">
            <a:xfrm>
              <a:off x="5080" y="1933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9255" name="Text Box 662"/>
            <p:cNvSpPr txBox="1">
              <a:spLocks noChangeArrowheads="1"/>
            </p:cNvSpPr>
            <p:nvPr/>
          </p:nvSpPr>
          <p:spPr bwMode="auto">
            <a:xfrm>
              <a:off x="4672" y="1933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9256" name="Text Box 663"/>
            <p:cNvSpPr txBox="1">
              <a:spLocks noChangeArrowheads="1"/>
            </p:cNvSpPr>
            <p:nvPr/>
          </p:nvSpPr>
          <p:spPr bwMode="auto">
            <a:xfrm>
              <a:off x="4309" y="1933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9257" name="Text Box 664"/>
            <p:cNvSpPr txBox="1">
              <a:spLocks noChangeArrowheads="1"/>
            </p:cNvSpPr>
            <p:nvPr/>
          </p:nvSpPr>
          <p:spPr bwMode="auto">
            <a:xfrm>
              <a:off x="3923" y="1933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11" name="Group 667"/>
          <p:cNvGrpSpPr>
            <a:grpSpLocks/>
          </p:cNvGrpSpPr>
          <p:nvPr/>
        </p:nvGrpSpPr>
        <p:grpSpPr bwMode="auto">
          <a:xfrm>
            <a:off x="4973638" y="4122738"/>
            <a:ext cx="2376487" cy="1371600"/>
            <a:chOff x="3923" y="1933"/>
            <a:chExt cx="1497" cy="864"/>
          </a:xfrm>
        </p:grpSpPr>
        <p:sp>
          <p:nvSpPr>
            <p:cNvPr id="9250" name="Text Box 668"/>
            <p:cNvSpPr txBox="1">
              <a:spLocks noChangeArrowheads="1"/>
            </p:cNvSpPr>
            <p:nvPr/>
          </p:nvSpPr>
          <p:spPr bwMode="auto">
            <a:xfrm>
              <a:off x="5080" y="1933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9251" name="Text Box 669"/>
            <p:cNvSpPr txBox="1">
              <a:spLocks noChangeArrowheads="1"/>
            </p:cNvSpPr>
            <p:nvPr/>
          </p:nvSpPr>
          <p:spPr bwMode="auto">
            <a:xfrm>
              <a:off x="4672" y="1933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9252" name="Text Box 670"/>
            <p:cNvSpPr txBox="1">
              <a:spLocks noChangeArrowheads="1"/>
            </p:cNvSpPr>
            <p:nvPr/>
          </p:nvSpPr>
          <p:spPr bwMode="auto">
            <a:xfrm>
              <a:off x="4309" y="1933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9253" name="Text Box 671"/>
            <p:cNvSpPr txBox="1">
              <a:spLocks noChangeArrowheads="1"/>
            </p:cNvSpPr>
            <p:nvPr/>
          </p:nvSpPr>
          <p:spPr bwMode="auto">
            <a:xfrm>
              <a:off x="3923" y="1933"/>
              <a:ext cx="340" cy="8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9000" i="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7840" name="Text Box 672"/>
          <p:cNvSpPr txBox="1">
            <a:spLocks noChangeArrowheads="1"/>
          </p:cNvSpPr>
          <p:nvPr/>
        </p:nvSpPr>
        <p:spPr bwMode="auto">
          <a:xfrm>
            <a:off x="4170363" y="3976688"/>
            <a:ext cx="53975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Ctr="1">
            <a:spAutoFit/>
          </a:bodyPr>
          <a:lstStyle/>
          <a:p>
            <a:r>
              <a:rPr lang="en-US" sz="5000" b="0" i="0">
                <a:latin typeface="Tahoma" pitchFamily="34" charset="0"/>
              </a:rPr>
              <a:t>+</a:t>
            </a:r>
          </a:p>
        </p:txBody>
      </p:sp>
      <p:sp>
        <p:nvSpPr>
          <p:cNvPr id="7842" name="Arc 674"/>
          <p:cNvSpPr>
            <a:spLocks/>
          </p:cNvSpPr>
          <p:nvPr/>
        </p:nvSpPr>
        <p:spPr bwMode="auto">
          <a:xfrm flipV="1">
            <a:off x="2124075" y="6308725"/>
            <a:ext cx="1044575" cy="215900"/>
          </a:xfrm>
          <a:custGeom>
            <a:avLst/>
            <a:gdLst>
              <a:gd name="T0" fmla="*/ 9358 w 43200"/>
              <a:gd name="T1" fmla="*/ 2077590 h 22436"/>
              <a:gd name="T2" fmla="*/ 25257796 w 43200"/>
              <a:gd name="T3" fmla="*/ 2000173 h 22436"/>
              <a:gd name="T4" fmla="*/ 12628910 w 43200"/>
              <a:gd name="T5" fmla="*/ 2000173 h 22436"/>
              <a:gd name="T6" fmla="*/ 0 60000 65536"/>
              <a:gd name="T7" fmla="*/ 0 60000 65536"/>
              <a:gd name="T8" fmla="*/ 0 60000 65536"/>
              <a:gd name="T9" fmla="*/ 0 w 43200"/>
              <a:gd name="T10" fmla="*/ 0 h 22436"/>
              <a:gd name="T11" fmla="*/ 43200 w 43200"/>
              <a:gd name="T12" fmla="*/ 22436 h 224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2436" fill="none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2436" stroke="0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7844" name="Arc 676"/>
          <p:cNvSpPr>
            <a:spLocks/>
          </p:cNvSpPr>
          <p:nvPr/>
        </p:nvSpPr>
        <p:spPr bwMode="auto">
          <a:xfrm flipV="1">
            <a:off x="2159000" y="2024063"/>
            <a:ext cx="1044575" cy="215900"/>
          </a:xfrm>
          <a:custGeom>
            <a:avLst/>
            <a:gdLst>
              <a:gd name="T0" fmla="*/ 9358 w 43200"/>
              <a:gd name="T1" fmla="*/ 2077590 h 22436"/>
              <a:gd name="T2" fmla="*/ 25257796 w 43200"/>
              <a:gd name="T3" fmla="*/ 2000173 h 22436"/>
              <a:gd name="T4" fmla="*/ 12628910 w 43200"/>
              <a:gd name="T5" fmla="*/ 2000173 h 22436"/>
              <a:gd name="T6" fmla="*/ 0 60000 65536"/>
              <a:gd name="T7" fmla="*/ 0 60000 65536"/>
              <a:gd name="T8" fmla="*/ 0 60000 65536"/>
              <a:gd name="T9" fmla="*/ 0 w 43200"/>
              <a:gd name="T10" fmla="*/ 0 h 22436"/>
              <a:gd name="T11" fmla="*/ 43200 w 43200"/>
              <a:gd name="T12" fmla="*/ 22436 h 224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2436" fill="none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2436" stroke="0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ru-RU"/>
          </a:p>
        </p:txBody>
      </p:sp>
      <p:grpSp>
        <p:nvGrpSpPr>
          <p:cNvPr id="12" name="Group 679"/>
          <p:cNvGrpSpPr>
            <a:grpSpLocks/>
          </p:cNvGrpSpPr>
          <p:nvPr/>
        </p:nvGrpSpPr>
        <p:grpSpPr bwMode="auto">
          <a:xfrm>
            <a:off x="5375275" y="6386513"/>
            <a:ext cx="2339975" cy="180975"/>
            <a:chOff x="3969" y="3906"/>
            <a:chExt cx="1474" cy="114"/>
          </a:xfrm>
        </p:grpSpPr>
        <p:sp>
          <p:nvSpPr>
            <p:cNvPr id="9248" name="Arc 677"/>
            <p:cNvSpPr>
              <a:spLocks/>
            </p:cNvSpPr>
            <p:nvPr/>
          </p:nvSpPr>
          <p:spPr bwMode="auto">
            <a:xfrm flipV="1">
              <a:off x="3969" y="3906"/>
              <a:ext cx="317" cy="114"/>
            </a:xfrm>
            <a:custGeom>
              <a:avLst/>
              <a:gdLst>
                <a:gd name="T0" fmla="*/ 0 w 43200"/>
                <a:gd name="T1" fmla="*/ 1 h 22436"/>
                <a:gd name="T2" fmla="*/ 2 w 43200"/>
                <a:gd name="T3" fmla="*/ 1 h 22436"/>
                <a:gd name="T4" fmla="*/ 1 w 43200"/>
                <a:gd name="T5" fmla="*/ 1 h 22436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36"/>
                <a:gd name="T11" fmla="*/ 43200 w 43200"/>
                <a:gd name="T12" fmla="*/ 22436 h 224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36" fill="none" extrusionOk="0">
                  <a:moveTo>
                    <a:pt x="16" y="22435"/>
                  </a:moveTo>
                  <a:cubicBezTo>
                    <a:pt x="5" y="22157"/>
                    <a:pt x="0" y="2187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36" stroke="0" extrusionOk="0">
                  <a:moveTo>
                    <a:pt x="16" y="22435"/>
                  </a:moveTo>
                  <a:cubicBezTo>
                    <a:pt x="5" y="22157"/>
                    <a:pt x="0" y="2187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01600" cmpd="tri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ru-RU"/>
            </a:p>
          </p:txBody>
        </p:sp>
        <p:sp>
          <p:nvSpPr>
            <p:cNvPr id="9249" name="Arc 678"/>
            <p:cNvSpPr>
              <a:spLocks/>
            </p:cNvSpPr>
            <p:nvPr/>
          </p:nvSpPr>
          <p:spPr bwMode="auto">
            <a:xfrm flipV="1">
              <a:off x="4332" y="3906"/>
              <a:ext cx="1111" cy="113"/>
            </a:xfrm>
            <a:custGeom>
              <a:avLst/>
              <a:gdLst>
                <a:gd name="T0" fmla="*/ 0 w 43200"/>
                <a:gd name="T1" fmla="*/ 1 h 22436"/>
                <a:gd name="T2" fmla="*/ 29 w 43200"/>
                <a:gd name="T3" fmla="*/ 1 h 22436"/>
                <a:gd name="T4" fmla="*/ 14 w 43200"/>
                <a:gd name="T5" fmla="*/ 1 h 22436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36"/>
                <a:gd name="T11" fmla="*/ 43200 w 43200"/>
                <a:gd name="T12" fmla="*/ 22436 h 224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36" fill="none" extrusionOk="0">
                  <a:moveTo>
                    <a:pt x="16" y="22435"/>
                  </a:moveTo>
                  <a:cubicBezTo>
                    <a:pt x="5" y="22157"/>
                    <a:pt x="0" y="2187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36" stroke="0" extrusionOk="0">
                  <a:moveTo>
                    <a:pt x="16" y="22435"/>
                  </a:moveTo>
                  <a:cubicBezTo>
                    <a:pt x="5" y="22157"/>
                    <a:pt x="0" y="2187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2 -0.02085 C 0.10868 0.04819 0.15833 0.11747 0.17483 0.20621 C 0.19132 0.29495 0.17778 0.43721 0.15781 0.51112 C 0.13785 0.58503 0.08316 0.62952 0.05521 0.64991 C 0.02726 0.67029 0.00868 0.65222 -0.00972 0.63415 " pathEditMode="relative" rAng="0" ptsTypes="aaaaA">
                                      <p:cBhvr>
                                        <p:cTn id="62" dur="2000" fill="hold"/>
                                        <p:tgtEl>
                                          <p:spTgt spid="76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34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3" presetClass="entr" presetSubtype="16" repeatCount="2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repeatCount="5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7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2000"/>
                                        <p:tgtEl>
                                          <p:spTgt spid="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3" presetClass="entr" presetSubtype="16" repeatCount="2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2000"/>
                                        <p:tgtEl>
                                          <p:spTgt spid="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23" presetClass="entr" presetSubtype="16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8.34106E-8 C -0.02413 0.00602 -0.04826 0.01228 -0.07135 0.02618 C -0.09444 0.04008 -0.12031 0.06487 -0.13888 0.08341 C -0.15746 0.10195 -0.16649 0.1133 -0.18316 0.13693 C -0.19982 0.16057 -0.22517 0.19532 -0.23888 0.22544 C -0.2526 0.25556 -0.26041 0.28568 -0.26493 0.31719 C -0.26944 0.3487 -0.26892 0.38299 -0.26614 0.41427 C -0.26336 0.44555 -0.25729 0.47637 -0.24809 0.5044 C -0.23888 0.53244 -0.22343 0.56024 -0.21041 0.58248 C -0.19739 0.60473 -0.19218 0.62419 -0.17013 0.63786 C -0.14809 0.65153 -0.10642 0.66798 -0.07795 0.66404 C -0.04947 0.6601 -0.01545 0.62419 0.00105 0.61353 " pathEditMode="relative" rAng="0" ptsTypes="aaaaaaaaaaaa">
                                      <p:cBhvr>
                                        <p:cTn id="149" dur="3000" fill="hold"/>
                                        <p:tgtEl>
                                          <p:spTgt spid="7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3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8"/>
                                            </p:cond>
                                          </p:stCondLst>
                                        </p:cTn>
                                        <p:tgtEl>
                                          <p:spTgt spid="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500"/>
                            </p:stCondLst>
                            <p:childTnLst>
                              <p:par>
                                <p:cTn id="1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000"/>
                            </p:stCondLst>
                            <p:childTnLst>
                              <p:par>
                                <p:cTn id="15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1574 C -0.01858 0.01967 -0.03872 0.02361 -0.06719 0.02963 C -0.09566 0.03565 -0.13889 0.04236 -0.16979 0.05208 C -0.2007 0.0618 -0.22726 0.07153 -0.25295 0.08842 C -0.27865 0.10532 -0.30608 0.13541 -0.32431 0.1544 C -0.34254 0.17338 -0.34879 0.18055 -0.36268 0.20301 C -0.37656 0.22546 -0.39792 0.25787 -0.40816 0.28958 C -0.4184 0.32129 -0.42535 0.36157 -0.42379 0.39375 C -0.42222 0.42569 -0.41198 0.45926 -0.39844 0.48194 C -0.3849 0.50463 -0.36198 0.52083 -0.34254 0.53055 C -0.32309 0.54028 -0.30226 0.54143 -0.28212 0.54074 C -0.26198 0.54004 -0.23611 0.53773 -0.2217 0.52639 C -0.20729 0.51504 -0.20087 0.48379 -0.19531 0.47268 " pathEditMode="relative" rAng="0" ptsTypes="aaaaaaaaaaaaa">
                                      <p:cBhvr>
                                        <p:cTn id="158" dur="3000" fill="hold"/>
                                        <p:tgtEl>
                                          <p:spTgt spid="7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" y="26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7"/>
                                            </p:cond>
                                          </p:stCondLst>
                                        </p:cTn>
                                        <p:tgtEl>
                                          <p:spTgt spid="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7000"/>
                            </p:stCondLst>
                            <p:childTnLst>
                              <p:par>
                                <p:cTn id="160" presetID="22" presetClass="entr" presetSubtype="2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0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4" presetID="53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7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7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23" presetClass="entr" presetSubtype="32" repeatCount="3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7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593" grpId="0"/>
      <p:bldP spid="7593" grpId="1"/>
      <p:bldP spid="7594" grpId="0"/>
      <p:bldP spid="7595" grpId="0" animBg="1"/>
      <p:bldP spid="7595" grpId="1" animBg="1"/>
      <p:bldP spid="7596" grpId="0" animBg="1"/>
      <p:bldP spid="7596" grpId="1" animBg="1"/>
      <p:bldP spid="7597" grpId="0" animBg="1"/>
      <p:bldP spid="7597" grpId="1" animBg="1"/>
      <p:bldP spid="7646" grpId="0" animBg="1"/>
      <p:bldP spid="7647" grpId="0"/>
      <p:bldP spid="7659" grpId="0"/>
      <p:bldP spid="7660" grpId="0" animBg="1"/>
      <p:bldP spid="7660" grpId="1" animBg="1"/>
      <p:bldP spid="7662" grpId="0" animBg="1"/>
      <p:bldP spid="7711" grpId="0" animBg="1"/>
      <p:bldP spid="7719" grpId="0"/>
      <p:bldP spid="7826" grpId="0" animBg="1"/>
      <p:bldP spid="7826" grpId="1" animBg="1"/>
      <p:bldP spid="7827" grpId="0" animBg="1"/>
      <p:bldP spid="7840" grpId="0"/>
      <p:bldP spid="7842" grpId="0" animBg="1"/>
      <p:bldP spid="78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651000" y="260350"/>
            <a:ext cx="6097588" cy="615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ru-RU" sz="2000"/>
              <a:t>Деление  десятичной дроби на натуральное число </a:t>
            </a:r>
          </a:p>
        </p:txBody>
      </p:sp>
      <p:sp>
        <p:nvSpPr>
          <p:cNvPr id="7659" name="Text Box 491"/>
          <p:cNvSpPr txBox="1">
            <a:spLocks noChangeArrowheads="1"/>
          </p:cNvSpPr>
          <p:nvPr/>
        </p:nvSpPr>
        <p:spPr bwMode="auto">
          <a:xfrm>
            <a:off x="4498975" y="1785938"/>
            <a:ext cx="53975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Ctr="1">
            <a:spAutoFit/>
          </a:bodyPr>
          <a:lstStyle/>
          <a:p>
            <a:r>
              <a:rPr lang="ru-RU" sz="7000" i="0">
                <a:latin typeface="Times New Roman" pitchFamily="18" charset="0"/>
              </a:rPr>
              <a:t>,</a:t>
            </a:r>
          </a:p>
        </p:txBody>
      </p:sp>
      <p:sp>
        <p:nvSpPr>
          <p:cNvPr id="10244" name="TextBox 70"/>
          <p:cNvSpPr txBox="1">
            <a:spLocks noChangeArrowheads="1"/>
          </p:cNvSpPr>
          <p:nvPr/>
        </p:nvSpPr>
        <p:spPr bwMode="auto">
          <a:xfrm>
            <a:off x="1212850" y="1238250"/>
            <a:ext cx="2308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/>
              <a:t>823,4 </a:t>
            </a:r>
            <a:r>
              <a:rPr lang="ru-RU"/>
              <a:t> </a:t>
            </a:r>
          </a:p>
        </p:txBody>
      </p:sp>
      <p:sp>
        <p:nvSpPr>
          <p:cNvPr id="10245" name="TextBox 71"/>
          <p:cNvSpPr txBox="1">
            <a:spLocks noChangeArrowheads="1"/>
          </p:cNvSpPr>
          <p:nvPr/>
        </p:nvSpPr>
        <p:spPr bwMode="auto">
          <a:xfrm>
            <a:off x="3695700" y="1019175"/>
            <a:ext cx="1241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/>
              <a:t>23  </a:t>
            </a: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 rot="10800000" flipV="1">
            <a:off x="3622675" y="1384300"/>
            <a:ext cx="1588" cy="833438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V="1">
            <a:off x="3622675" y="1931988"/>
            <a:ext cx="1387475" cy="6350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TextBox 78"/>
          <p:cNvSpPr txBox="1">
            <a:spLocks noChangeArrowheads="1"/>
          </p:cNvSpPr>
          <p:nvPr/>
        </p:nvSpPr>
        <p:spPr bwMode="auto">
          <a:xfrm>
            <a:off x="3732213" y="1712913"/>
            <a:ext cx="5842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/>
              <a:t>3  </a:t>
            </a:r>
          </a:p>
        </p:txBody>
      </p:sp>
      <p:sp>
        <p:nvSpPr>
          <p:cNvPr id="10249" name="TextBox 79"/>
          <p:cNvSpPr txBox="1">
            <a:spLocks noChangeArrowheads="1"/>
          </p:cNvSpPr>
          <p:nvPr/>
        </p:nvSpPr>
        <p:spPr bwMode="auto">
          <a:xfrm>
            <a:off x="1176338" y="1858963"/>
            <a:ext cx="1241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/>
              <a:t>69  </a:t>
            </a:r>
          </a:p>
        </p:txBody>
      </p:sp>
      <p:sp>
        <p:nvSpPr>
          <p:cNvPr id="10250" name="TextBox 80"/>
          <p:cNvSpPr txBox="1">
            <a:spLocks noChangeArrowheads="1"/>
          </p:cNvSpPr>
          <p:nvPr/>
        </p:nvSpPr>
        <p:spPr bwMode="auto">
          <a:xfrm>
            <a:off x="1212850" y="2771775"/>
            <a:ext cx="16430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/>
              <a:t>133  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V="1">
            <a:off x="1285875" y="2662238"/>
            <a:ext cx="1533525" cy="42862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2" name="TextBox 82"/>
          <p:cNvSpPr txBox="1">
            <a:spLocks noChangeArrowheads="1"/>
          </p:cNvSpPr>
          <p:nvPr/>
        </p:nvSpPr>
        <p:spPr bwMode="auto">
          <a:xfrm>
            <a:off x="4170363" y="1749425"/>
            <a:ext cx="657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/>
              <a:t>5  </a:t>
            </a:r>
          </a:p>
        </p:txBody>
      </p:sp>
      <p:sp>
        <p:nvSpPr>
          <p:cNvPr id="10253" name="TextBox 83"/>
          <p:cNvSpPr txBox="1">
            <a:spLocks noChangeArrowheads="1"/>
          </p:cNvSpPr>
          <p:nvPr/>
        </p:nvSpPr>
        <p:spPr bwMode="auto">
          <a:xfrm>
            <a:off x="1249363" y="3429000"/>
            <a:ext cx="18621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/>
              <a:t>115  </a:t>
            </a:r>
          </a:p>
        </p:txBody>
      </p:sp>
      <p:sp>
        <p:nvSpPr>
          <p:cNvPr id="10254" name="TextBox 84"/>
          <p:cNvSpPr txBox="1">
            <a:spLocks noChangeArrowheads="1"/>
          </p:cNvSpPr>
          <p:nvPr/>
        </p:nvSpPr>
        <p:spPr bwMode="auto">
          <a:xfrm>
            <a:off x="1541463" y="4268788"/>
            <a:ext cx="19351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/>
              <a:t>184  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>
            <a:off x="1322388" y="4305300"/>
            <a:ext cx="1350962" cy="30163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6" name="TextBox 88"/>
          <p:cNvSpPr txBox="1">
            <a:spLocks noChangeArrowheads="1"/>
          </p:cNvSpPr>
          <p:nvPr/>
        </p:nvSpPr>
        <p:spPr bwMode="auto">
          <a:xfrm>
            <a:off x="1468438" y="5035550"/>
            <a:ext cx="19351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/>
              <a:t>184  </a:t>
            </a:r>
          </a:p>
        </p:txBody>
      </p:sp>
      <p:sp>
        <p:nvSpPr>
          <p:cNvPr id="10257" name="TextBox 90"/>
          <p:cNvSpPr txBox="1">
            <a:spLocks noChangeArrowheads="1"/>
          </p:cNvSpPr>
          <p:nvPr/>
        </p:nvSpPr>
        <p:spPr bwMode="auto">
          <a:xfrm>
            <a:off x="4827588" y="1895475"/>
            <a:ext cx="19351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/>
              <a:t>8  </a:t>
            </a:r>
          </a:p>
        </p:txBody>
      </p:sp>
      <p:sp>
        <p:nvSpPr>
          <p:cNvPr id="10258" name="TextBox 91"/>
          <p:cNvSpPr txBox="1">
            <a:spLocks noChangeArrowheads="1"/>
          </p:cNvSpPr>
          <p:nvPr/>
        </p:nvSpPr>
        <p:spPr bwMode="auto">
          <a:xfrm>
            <a:off x="2271713" y="5765800"/>
            <a:ext cx="19351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/>
              <a:t>0  </a:t>
            </a:r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1614488" y="5838825"/>
            <a:ext cx="1350962" cy="30163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Минус 93"/>
          <p:cNvSpPr/>
          <p:nvPr/>
        </p:nvSpPr>
        <p:spPr>
          <a:xfrm>
            <a:off x="774700" y="2078038"/>
            <a:ext cx="401638" cy="46037"/>
          </a:xfrm>
          <a:prstGeom prst="mathMinus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5" name="Минус 94"/>
          <p:cNvSpPr/>
          <p:nvPr/>
        </p:nvSpPr>
        <p:spPr>
          <a:xfrm>
            <a:off x="774700" y="3648075"/>
            <a:ext cx="401638" cy="46038"/>
          </a:xfrm>
          <a:prstGeom prst="mathMinus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6" name="Минус 95"/>
          <p:cNvSpPr/>
          <p:nvPr/>
        </p:nvSpPr>
        <p:spPr>
          <a:xfrm>
            <a:off x="1030288" y="5035550"/>
            <a:ext cx="401637" cy="46038"/>
          </a:xfrm>
          <a:prstGeom prst="mathMinus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repeatCount="5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6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28650" y="179388"/>
            <a:ext cx="7267575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ru-RU" sz="2000"/>
              <a:t>Деление десятичной дроби на десятичную дробь</a:t>
            </a: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 rot="10800000" flipV="1">
            <a:off x="3622675" y="1384300"/>
            <a:ext cx="1588" cy="833438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V="1">
            <a:off x="3622675" y="1931988"/>
            <a:ext cx="1387475" cy="6350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V="1">
            <a:off x="1906588" y="5510213"/>
            <a:ext cx="1533525" cy="42862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884238" y="2552700"/>
            <a:ext cx="1350962" cy="30163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1" name="TextBox 91"/>
          <p:cNvSpPr txBox="1">
            <a:spLocks noChangeArrowheads="1"/>
          </p:cNvSpPr>
          <p:nvPr/>
        </p:nvSpPr>
        <p:spPr bwMode="auto">
          <a:xfrm>
            <a:off x="2527300" y="5400675"/>
            <a:ext cx="19351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/>
              <a:t>0  </a:t>
            </a:r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1468438" y="3940175"/>
            <a:ext cx="1350962" cy="30163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3" name="TextBox 22"/>
          <p:cNvSpPr txBox="1">
            <a:spLocks noChangeArrowheads="1"/>
          </p:cNvSpPr>
          <p:nvPr/>
        </p:nvSpPr>
        <p:spPr bwMode="auto">
          <a:xfrm>
            <a:off x="409575" y="581025"/>
            <a:ext cx="7119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24,704: 0,64=2470,4:64</a:t>
            </a:r>
          </a:p>
        </p:txBody>
      </p:sp>
      <p:sp>
        <p:nvSpPr>
          <p:cNvPr id="11274" name="TextBox 24"/>
          <p:cNvSpPr txBox="1">
            <a:spLocks noChangeArrowheads="1"/>
          </p:cNvSpPr>
          <p:nvPr/>
        </p:nvSpPr>
        <p:spPr bwMode="auto">
          <a:xfrm>
            <a:off x="1103313" y="1311275"/>
            <a:ext cx="2373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/>
              <a:t>2470,4</a:t>
            </a:r>
          </a:p>
        </p:txBody>
      </p:sp>
      <p:sp>
        <p:nvSpPr>
          <p:cNvPr id="11275" name="TextBox 25"/>
          <p:cNvSpPr txBox="1">
            <a:spLocks noChangeArrowheads="1"/>
          </p:cNvSpPr>
          <p:nvPr/>
        </p:nvSpPr>
        <p:spPr bwMode="auto">
          <a:xfrm>
            <a:off x="3622675" y="1092200"/>
            <a:ext cx="23733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/>
              <a:t>64</a:t>
            </a:r>
          </a:p>
        </p:txBody>
      </p:sp>
      <p:sp>
        <p:nvSpPr>
          <p:cNvPr id="11276" name="TextBox 26"/>
          <p:cNvSpPr txBox="1">
            <a:spLocks noChangeArrowheads="1"/>
          </p:cNvSpPr>
          <p:nvPr/>
        </p:nvSpPr>
        <p:spPr bwMode="auto">
          <a:xfrm>
            <a:off x="993775" y="1785938"/>
            <a:ext cx="23733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/>
              <a:t>192</a:t>
            </a:r>
          </a:p>
        </p:txBody>
      </p:sp>
      <p:sp>
        <p:nvSpPr>
          <p:cNvPr id="11277" name="TextBox 27"/>
          <p:cNvSpPr txBox="1">
            <a:spLocks noChangeArrowheads="1"/>
          </p:cNvSpPr>
          <p:nvPr/>
        </p:nvSpPr>
        <p:spPr bwMode="auto">
          <a:xfrm>
            <a:off x="3659188" y="1968500"/>
            <a:ext cx="2373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/>
              <a:t>38,6</a:t>
            </a:r>
          </a:p>
        </p:txBody>
      </p:sp>
      <p:sp>
        <p:nvSpPr>
          <p:cNvPr id="11278" name="TextBox 29"/>
          <p:cNvSpPr txBox="1">
            <a:spLocks noChangeArrowheads="1"/>
          </p:cNvSpPr>
          <p:nvPr/>
        </p:nvSpPr>
        <p:spPr bwMode="auto">
          <a:xfrm>
            <a:off x="1395413" y="3136900"/>
            <a:ext cx="2373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/>
              <a:t>512</a:t>
            </a:r>
          </a:p>
        </p:txBody>
      </p:sp>
      <p:sp>
        <p:nvSpPr>
          <p:cNvPr id="11279" name="TextBox 30"/>
          <p:cNvSpPr txBox="1">
            <a:spLocks noChangeArrowheads="1"/>
          </p:cNvSpPr>
          <p:nvPr/>
        </p:nvSpPr>
        <p:spPr bwMode="auto">
          <a:xfrm>
            <a:off x="1395413" y="2479675"/>
            <a:ext cx="2373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/>
              <a:t>550</a:t>
            </a:r>
          </a:p>
        </p:txBody>
      </p:sp>
      <p:sp>
        <p:nvSpPr>
          <p:cNvPr id="11280" name="TextBox 31"/>
          <p:cNvSpPr txBox="1">
            <a:spLocks noChangeArrowheads="1"/>
          </p:cNvSpPr>
          <p:nvPr/>
        </p:nvSpPr>
        <p:spPr bwMode="auto">
          <a:xfrm>
            <a:off x="1943100" y="3976688"/>
            <a:ext cx="23733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/>
              <a:t>384</a:t>
            </a:r>
          </a:p>
        </p:txBody>
      </p:sp>
      <p:sp>
        <p:nvSpPr>
          <p:cNvPr id="11281" name="TextBox 34"/>
          <p:cNvSpPr txBox="1">
            <a:spLocks noChangeArrowheads="1"/>
          </p:cNvSpPr>
          <p:nvPr/>
        </p:nvSpPr>
        <p:spPr bwMode="auto">
          <a:xfrm>
            <a:off x="1979613" y="4706938"/>
            <a:ext cx="23733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/>
              <a:t>384</a:t>
            </a:r>
          </a:p>
        </p:txBody>
      </p:sp>
      <p:sp>
        <p:nvSpPr>
          <p:cNvPr id="36" name="Минус 35"/>
          <p:cNvSpPr/>
          <p:nvPr/>
        </p:nvSpPr>
        <p:spPr>
          <a:xfrm>
            <a:off x="592138" y="2041525"/>
            <a:ext cx="401637" cy="46038"/>
          </a:xfrm>
          <a:prstGeom prst="mathMinus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Минус 36"/>
          <p:cNvSpPr/>
          <p:nvPr/>
        </p:nvSpPr>
        <p:spPr>
          <a:xfrm>
            <a:off x="847725" y="3282950"/>
            <a:ext cx="401638" cy="46038"/>
          </a:xfrm>
          <a:prstGeom prst="mathMinus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Минус 37"/>
          <p:cNvSpPr/>
          <p:nvPr/>
        </p:nvSpPr>
        <p:spPr>
          <a:xfrm>
            <a:off x="1358900" y="4816475"/>
            <a:ext cx="401638" cy="46038"/>
          </a:xfrm>
          <a:prstGeom prst="mathMinus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28650" y="179388"/>
            <a:ext cx="7267575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ru-RU" sz="2000"/>
              <a:t>Деление десятичной дроби на 10, 100, 1000 и т.д.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2600" y="873125"/>
            <a:ext cx="2117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22,7:10=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28938" y="873125"/>
            <a:ext cx="2117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2,27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6088" y="1749425"/>
            <a:ext cx="2117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304:100=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92425" y="1822450"/>
            <a:ext cx="2117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3,04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9575" y="2552700"/>
            <a:ext cx="2117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2,5:100=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673350" y="2516188"/>
            <a:ext cx="2117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0,025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9575" y="4086225"/>
            <a:ext cx="2519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0,66:0,1=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111500" y="4013200"/>
            <a:ext cx="2117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6,6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00038" y="3465513"/>
            <a:ext cx="7267575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ru-RU" sz="2000"/>
              <a:t>Деление десятичной дроби на 0,1; 0,01; 0,001  и т.д.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46088" y="4962525"/>
            <a:ext cx="2482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5,96:0,01=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01963" y="4962525"/>
            <a:ext cx="2117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596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1126</TotalTime>
  <Words>396</Words>
  <Application>Microsoft Office PowerPoint</Application>
  <PresentationFormat>Экран (4:3)</PresentationFormat>
  <Paragraphs>172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Georgia</vt:lpstr>
      <vt:lpstr>Arial</vt:lpstr>
      <vt:lpstr>Calibri</vt:lpstr>
      <vt:lpstr>Comic Sans MS</vt:lpstr>
      <vt:lpstr>Bookman Old Style</vt:lpstr>
      <vt:lpstr>Times New Roman</vt:lpstr>
      <vt:lpstr>Tahoma</vt:lpstr>
      <vt:lpstr>Тема Office</vt:lpstr>
      <vt:lpstr>Microsoft Equation 3.0</vt:lpstr>
      <vt:lpstr>Слайд 1</vt:lpstr>
      <vt:lpstr>Урок-повторение. Тема: «Умножение и деление десятичных дробей»</vt:lpstr>
      <vt:lpstr>Математический футбол.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РЕФЛЕКСИЯ.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Фонова Наталья</dc:creator>
  <cp:lastModifiedBy>Elena</cp:lastModifiedBy>
  <cp:revision>50</cp:revision>
  <dcterms:created xsi:type="dcterms:W3CDTF">2006-03-09T06:29:17Z</dcterms:created>
  <dcterms:modified xsi:type="dcterms:W3CDTF">2012-05-25T20:23:46Z</dcterms:modified>
</cp:coreProperties>
</file>