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320" r:id="rId3"/>
    <p:sldId id="321" r:id="rId4"/>
    <p:sldId id="322" r:id="rId5"/>
    <p:sldId id="326" r:id="rId6"/>
    <p:sldId id="323" r:id="rId7"/>
    <p:sldId id="324" r:id="rId8"/>
    <p:sldId id="325" r:id="rId9"/>
    <p:sldId id="331" r:id="rId10"/>
    <p:sldId id="327" r:id="rId11"/>
    <p:sldId id="328" r:id="rId12"/>
    <p:sldId id="330" r:id="rId13"/>
    <p:sldId id="329" r:id="rId14"/>
    <p:sldId id="333" r:id="rId15"/>
    <p:sldId id="332" r:id="rId16"/>
    <p:sldId id="334" r:id="rId17"/>
    <p:sldId id="335" r:id="rId18"/>
    <p:sldId id="336" r:id="rId19"/>
    <p:sldId id="337" r:id="rId20"/>
    <p:sldId id="344" r:id="rId21"/>
    <p:sldId id="345" r:id="rId22"/>
    <p:sldId id="346" r:id="rId23"/>
    <p:sldId id="347" r:id="rId24"/>
    <p:sldId id="348" r:id="rId25"/>
    <p:sldId id="338" r:id="rId26"/>
    <p:sldId id="349" r:id="rId27"/>
    <p:sldId id="339" r:id="rId28"/>
    <p:sldId id="340" r:id="rId29"/>
    <p:sldId id="341" r:id="rId30"/>
    <p:sldId id="342" r:id="rId31"/>
    <p:sldId id="350" r:id="rId32"/>
    <p:sldId id="343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66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9E5ABC-CD42-45B8-BC5E-D6657A3D7E03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55F6C2-9E2A-437D-BF3D-F2E5B715D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5F6C2-9E2A-437D-BF3D-F2E5B715D13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8C4AF-12E5-444C-BA16-8190A84CD66D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3503B-9EB8-43CC-BB74-A77C38982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8C4AF-12E5-444C-BA16-8190A84CD66D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3503B-9EB8-43CC-BB74-A77C38982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8C4AF-12E5-444C-BA16-8190A84CD66D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3503B-9EB8-43CC-BB74-A77C38982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8C4AF-12E5-444C-BA16-8190A84CD66D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3503B-9EB8-43CC-BB74-A77C38982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8C4AF-12E5-444C-BA16-8190A84CD66D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3503B-9EB8-43CC-BB74-A77C38982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8C4AF-12E5-444C-BA16-8190A84CD66D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3503B-9EB8-43CC-BB74-A77C38982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8C4AF-12E5-444C-BA16-8190A84CD66D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3503B-9EB8-43CC-BB74-A77C38982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8C4AF-12E5-444C-BA16-8190A84CD66D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3503B-9EB8-43CC-BB74-A77C38982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8C4AF-12E5-444C-BA16-8190A84CD66D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3503B-9EB8-43CC-BB74-A77C38982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8C4AF-12E5-444C-BA16-8190A84CD66D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3503B-9EB8-43CC-BB74-A77C389825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8C4AF-12E5-444C-BA16-8190A84CD66D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73503B-9EB8-43CC-BB74-A77C389825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B78C4AF-12E5-444C-BA16-8190A84CD66D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73503B-9EB8-43CC-BB74-A77C3898250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hyperlink" Target="http://ru.wikipedia.org/wiki/%D0%A4%D0%B0%D0%B9%D0%BB:Begbie_statue.jpg" TargetMode="External"/><Relationship Id="rId7" Type="http://schemas.openxmlformats.org/officeDocument/2006/relationships/hyperlink" Target="http://artcemiy.com/1.3.4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hyperlink" Target="http://ru.wikipedia.org/wiki/%D0%A4%D0%B0%D0%B9%D0%BB:Corinthian_helmet_BM_2838.jpg" TargetMode="External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f/f7/Rhodes0211.jpg" TargetMode="External"/><Relationship Id="rId13" Type="http://schemas.openxmlformats.org/officeDocument/2006/relationships/image" Target="../media/image49.jpeg"/><Relationship Id="rId3" Type="http://schemas.openxmlformats.org/officeDocument/2006/relationships/image" Target="../media/image44.png"/><Relationship Id="rId7" Type="http://schemas.openxmlformats.org/officeDocument/2006/relationships/image" Target="../media/image46.jpeg"/><Relationship Id="rId12" Type="http://schemas.openxmlformats.org/officeDocument/2006/relationships/hyperlink" Target="http://ohramah.ru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artprojekt.ru/library/arthistory1/pic/st064_07.jpg" TargetMode="External"/><Relationship Id="rId11" Type="http://schemas.openxmlformats.org/officeDocument/2006/relationships/image" Target="../media/image48.jpeg"/><Relationship Id="rId5" Type="http://schemas.openxmlformats.org/officeDocument/2006/relationships/image" Target="../media/image45.jpeg"/><Relationship Id="rId10" Type="http://schemas.openxmlformats.org/officeDocument/2006/relationships/hyperlink" Target="http://ru.wikipedia.org/wiki/%D0%A4%D0%B0%D0%B9%D0%BB:Bronze_Horseman002.jpg" TargetMode="External"/><Relationship Id="rId4" Type="http://schemas.openxmlformats.org/officeDocument/2006/relationships/hyperlink" Target="http://ru.wikipedia.org/wiki/%D0%A4%D0%B0%D0%B9%D0%BB:Statue_of_Liberty3.jpg" TargetMode="External"/><Relationship Id="rId9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hyperlink" Target="http://www.kursi-moscow.ru/wp-content/uploads/ikebana_ohara_01.jpg" TargetMode="External"/><Relationship Id="rId7" Type="http://schemas.openxmlformats.org/officeDocument/2006/relationships/hyperlink" Target="http://img-fotki.yandex.ru/get/3807/smirnowa-nina2010.11/0_2fb90_a8a35135_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jpeg"/><Relationship Id="rId5" Type="http://schemas.openxmlformats.org/officeDocument/2006/relationships/hyperlink" Target="http://belyh27.narod.ru/photo295.jpg" TargetMode="External"/><Relationship Id="rId4" Type="http://schemas.openxmlformats.org/officeDocument/2006/relationships/image" Target="../media/image5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5105/roshniwood.48/0_40948_f7ee6785_XL.jp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hyperlink" Target="http://upload.wikimedia.org/wikipedia/commons/5/5f/Seikantunnel_-_Tsugaru_street_detail.PNG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-rast.ru/pics/clever.jpg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mporiumuk.biz/Images/Themes_Lavender/Lavender.jpg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stat17.privet.ru/lr/0924844ca07ae43f38ccf5654af12712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6.jpeg"/><Relationship Id="rId4" Type="http://schemas.openxmlformats.org/officeDocument/2006/relationships/hyperlink" Target="http://img-fotki.yandex.ru/get/3811/dragongv52.8/0_4452d_98fe3448_XL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8.jpeg"/><Relationship Id="rId4" Type="http://schemas.openxmlformats.org/officeDocument/2006/relationships/hyperlink" Target="http://www.tvoyhram.ru/img_travnik/nogotki.jpg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te1.com.ua/files/6_1149_Angel%20Falls,%20Venezuela.JPG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image" Target="../media/image101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Relationship Id="rId14" Type="http://schemas.openxmlformats.org/officeDocument/2006/relationships/image" Target="../media/image10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za.ru/pics/2009/06/07/98.jpg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linternaute.com/actualite/grand-projet/dossier/les-records-de-l-architecture/image/tunnel-seikan-361390.jpg" TargetMode="Externa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7.png"/><Relationship Id="rId11" Type="http://schemas.openxmlformats.org/officeDocument/2006/relationships/image" Target="../media/image112.png"/><Relationship Id="rId5" Type="http://schemas.openxmlformats.org/officeDocument/2006/relationships/image" Target="../media/image106.png"/><Relationship Id="rId10" Type="http://schemas.openxmlformats.org/officeDocument/2006/relationships/image" Target="../media/image111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4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12" Type="http://schemas.openxmlformats.org/officeDocument/2006/relationships/image" Target="../media/image1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7.png"/><Relationship Id="rId11" Type="http://schemas.openxmlformats.org/officeDocument/2006/relationships/image" Target="../media/image112.png"/><Relationship Id="rId5" Type="http://schemas.openxmlformats.org/officeDocument/2006/relationships/image" Target="../media/image106.png"/><Relationship Id="rId10" Type="http://schemas.openxmlformats.org/officeDocument/2006/relationships/image" Target="../media/image111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Relationship Id="rId14" Type="http://schemas.openxmlformats.org/officeDocument/2006/relationships/image" Target="../media/image1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des.org.uk/peak-info-6000/ojos.jpg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os1.i.ua/3/1/4268296_66f9f579.jpg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enlight.ru/camera/163/jul27_9327.jpg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85728"/>
            <a:ext cx="8286808" cy="6215106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dirty="0" smtClean="0"/>
              <a:t> </a:t>
            </a:r>
            <a:endParaRPr lang="ru-RU" dirty="0" smtClean="0"/>
          </a:p>
          <a:p>
            <a:pPr algn="ctr"/>
            <a:r>
              <a:rPr lang="ru-RU" sz="8000" b="1" dirty="0" smtClean="0">
                <a:solidFill>
                  <a:srgbClr val="FFFF00"/>
                </a:solidFill>
                <a:latin typeface="Georgia" pitchFamily="18" charset="0"/>
              </a:rPr>
              <a:t>По страницам учебника</a:t>
            </a:r>
          </a:p>
          <a:p>
            <a:pPr algn="ctr"/>
            <a:r>
              <a:rPr lang="ru-RU" sz="8000" b="1" dirty="0" smtClean="0">
                <a:solidFill>
                  <a:srgbClr val="FFFF00"/>
                </a:solidFill>
                <a:latin typeface="Georgia" pitchFamily="18" charset="0"/>
              </a:rPr>
              <a:t>Алгебра</a:t>
            </a:r>
          </a:p>
          <a:p>
            <a:pPr algn="ctr"/>
            <a:r>
              <a:rPr lang="ru-RU" sz="6600" dirty="0" smtClean="0">
                <a:solidFill>
                  <a:srgbClr val="FFFF00"/>
                </a:solidFill>
                <a:latin typeface="Georgia" pitchFamily="18" charset="0"/>
              </a:rPr>
              <a:t>8 класс</a:t>
            </a:r>
          </a:p>
          <a:p>
            <a:pPr algn="ctr"/>
            <a:endParaRPr lang="ru-RU" sz="6600" dirty="0" smtClean="0">
              <a:solidFill>
                <a:srgbClr val="FFFF00"/>
              </a:solidFill>
              <a:latin typeface="Georgia" pitchFamily="18" charset="0"/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Выполнила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учитель математики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Мелкова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Анжелика Николаевна </a:t>
            </a:r>
            <a:endParaRPr lang="ru-RU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2" name="Содержимое 51"/>
          <p:cNvSpPr>
            <a:spLocks noGrp="1"/>
          </p:cNvSpPr>
          <p:nvPr>
            <p:ph sz="half" idx="2"/>
          </p:nvPr>
        </p:nvSpPr>
        <p:spPr>
          <a:xfrm>
            <a:off x="142844" y="0"/>
            <a:ext cx="9001156" cy="6858000"/>
          </a:xfrm>
        </p:spPr>
        <p:txBody>
          <a:bodyPr>
            <a:noAutofit/>
          </a:bodyPr>
          <a:lstStyle/>
          <a:p>
            <a:pPr fontAlgn="t">
              <a:buNone/>
            </a:pPr>
            <a:r>
              <a:rPr lang="ru-RU" sz="3200" b="1" i="1" dirty="0" smtClean="0">
                <a:solidFill>
                  <a:srgbClr val="C00000"/>
                </a:solidFill>
              </a:rPr>
              <a:t>Олово + Медь = Бронза</a:t>
            </a:r>
          </a:p>
          <a:p>
            <a:pPr fontAlgn="t">
              <a:buNone/>
            </a:pPr>
            <a:r>
              <a:rPr lang="ru-RU" sz="1600" dirty="0" smtClean="0">
                <a:latin typeface="Georgia" pitchFamily="18" charset="0"/>
              </a:rPr>
              <a:t>В начале II тысячелетия до нашей эры медь стала </a:t>
            </a:r>
          </a:p>
          <a:p>
            <a:pPr fontAlgn="t">
              <a:buNone/>
            </a:pPr>
            <a:r>
              <a:rPr lang="ru-RU" sz="1600" dirty="0" smtClean="0">
                <a:latin typeface="Georgia" pitchFamily="18" charset="0"/>
              </a:rPr>
              <a:t>заменяться бронзой. У</a:t>
            </a:r>
            <a:r>
              <a:rPr lang="ru-RU" sz="1600" dirty="0" smtClean="0"/>
              <a:t>потребляется для отливки пушек, </a:t>
            </a:r>
          </a:p>
          <a:p>
            <a:pPr fontAlgn="t">
              <a:buNone/>
            </a:pPr>
            <a:r>
              <a:rPr lang="ru-RU" sz="1600" dirty="0" smtClean="0"/>
              <a:t>колоколов, статуй, подшипников, </a:t>
            </a:r>
          </a:p>
          <a:p>
            <a:pPr fontAlgn="t">
              <a:buNone/>
            </a:pPr>
            <a:r>
              <a:rPr lang="ru-RU" sz="1600" dirty="0" smtClean="0"/>
              <a:t>различных частей машин и т.п.</a:t>
            </a:r>
          </a:p>
          <a:p>
            <a:pPr fontAlgn="t">
              <a:buNone/>
            </a:pPr>
            <a:r>
              <a:rPr lang="ru-RU" sz="3200" b="1" i="1" dirty="0" smtClean="0">
                <a:solidFill>
                  <a:srgbClr val="C00000"/>
                </a:solidFill>
              </a:rPr>
              <a:t>Цинк + Медь = Латунь</a:t>
            </a:r>
          </a:p>
          <a:p>
            <a:pPr fontAlgn="t">
              <a:buNone/>
            </a:pPr>
            <a:r>
              <a:rPr lang="ru-RU" sz="1600" dirty="0" smtClean="0">
                <a:latin typeface="Georgia" pitchFamily="18" charset="0"/>
              </a:rPr>
              <a:t>Несмотря на то, что цинк был открыт только в XVI веке, </a:t>
            </a:r>
          </a:p>
          <a:p>
            <a:pPr fontAlgn="t">
              <a:buNone/>
            </a:pPr>
            <a:r>
              <a:rPr lang="ru-RU" sz="1600" dirty="0" smtClean="0">
                <a:latin typeface="Georgia" pitchFamily="18" charset="0"/>
              </a:rPr>
              <a:t>латунь была известна уже древним римлянам. </a:t>
            </a:r>
          </a:p>
          <a:p>
            <a:pPr fontAlgn="t">
              <a:buNone/>
            </a:pPr>
            <a:r>
              <a:rPr lang="ru-RU" sz="1600" dirty="0" smtClean="0">
                <a:latin typeface="Georgia" pitchFamily="18" charset="0"/>
              </a:rPr>
              <a:t> Латунь впервые была получена в Англии в 1781 году. В XIX веке в Западной Европе и</a:t>
            </a:r>
          </a:p>
          <a:p>
            <a:pPr fontAlgn="t">
              <a:buNone/>
            </a:pPr>
            <a:r>
              <a:rPr lang="ru-RU" sz="1600" dirty="0" smtClean="0">
                <a:latin typeface="Georgia" pitchFamily="18" charset="0"/>
              </a:rPr>
              <a:t>России латунь использовали в качестве поддельного золота.   </a:t>
            </a:r>
          </a:p>
          <a:p>
            <a:pPr fontAlgn="t">
              <a:buNone/>
            </a:pPr>
            <a:r>
              <a:rPr lang="ru-RU" sz="1600" dirty="0" smtClean="0">
                <a:latin typeface="Georgia" pitchFamily="18" charset="0"/>
              </a:rPr>
              <a:t>                                                                   </a:t>
            </a:r>
            <a:r>
              <a:rPr lang="ru-RU" sz="3200" b="1" i="1" dirty="0" smtClean="0">
                <a:solidFill>
                  <a:srgbClr val="C00000"/>
                </a:solidFill>
              </a:rPr>
              <a:t>Никель + Медь = Мельхиор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sz="32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7282" name="Picture 2" descr="http://upload.wikimedia.org/wikipedia/commons/thumb/a/a4/Begbie_statue.jpg/200px-Begbie_statue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50" y="0"/>
            <a:ext cx="1785950" cy="2232438"/>
          </a:xfrm>
          <a:prstGeom prst="rect">
            <a:avLst/>
          </a:prstGeom>
          <a:noFill/>
        </p:spPr>
      </p:pic>
      <p:pic>
        <p:nvPicPr>
          <p:cNvPr id="97284" name="Picture 4" descr="http://upload.wikimedia.org/wikipedia/commons/thumb/4/48/Corinthian_helmet_BM_2838.jpg/200px-Corinthian_helmet_BM_2838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571480"/>
            <a:ext cx="1714512" cy="2288874"/>
          </a:xfrm>
          <a:prstGeom prst="rect">
            <a:avLst/>
          </a:prstGeom>
          <a:noFill/>
        </p:spPr>
      </p:pic>
      <p:pic>
        <p:nvPicPr>
          <p:cNvPr id="97288" name="Picture 8" descr="Картинка 8 из 21446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4071942"/>
            <a:ext cx="2678926" cy="2143140"/>
          </a:xfrm>
          <a:prstGeom prst="rect">
            <a:avLst/>
          </a:prstGeom>
          <a:noFill/>
        </p:spPr>
      </p:pic>
      <p:sp>
        <p:nvSpPr>
          <p:cNvPr id="62" name="Прямоугольник 61"/>
          <p:cNvSpPr/>
          <p:nvPr/>
        </p:nvSpPr>
        <p:spPr>
          <a:xfrm>
            <a:off x="3357554" y="4000504"/>
            <a:ext cx="564360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Заменяет во многих случаях серебро. Высокая стойкость против коррозии на воздухе </a:t>
            </a:r>
          </a:p>
          <a:p>
            <a:r>
              <a:rPr lang="ru-RU" dirty="0" smtClean="0"/>
              <a:t>и в воде, хорошая обрабатываемость. </a:t>
            </a:r>
          </a:p>
          <a:p>
            <a:r>
              <a:rPr lang="ru-RU" dirty="0" smtClean="0"/>
              <a:t>Применяется в морском судостроении, а также для изготовления медицинских инструментов, монет, посуды и т. </a:t>
            </a:r>
            <a:r>
              <a:rPr lang="ru-RU" dirty="0" err="1" smtClean="0"/>
              <a:t>д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2" name="Содержимое 51"/>
          <p:cNvSpPr>
            <a:spLocks noGrp="1"/>
          </p:cNvSpPr>
          <p:nvPr>
            <p:ph sz="half" idx="2"/>
          </p:nvPr>
        </p:nvSpPr>
        <p:spPr>
          <a:xfrm>
            <a:off x="142844" y="1431745"/>
            <a:ext cx="3786214" cy="328313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Бронза обладает рядом преимуществ. Твёрдость и прочность этого сплава, упругость и слабая подверженность коррозии были издавна замечены людьми. Поэтому из бронзы отливали  оружия разных калибров, колокола, а ваятели создавали скульптуры.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Узнайте какие скульптуры были отлиты из бронзы</a:t>
            </a:r>
            <a:r>
              <a:rPr lang="ru-RU" sz="1600" b="1" dirty="0" smtClean="0">
                <a:solidFill>
                  <a:srgbClr val="7030A0"/>
                </a:solidFill>
                <a:latin typeface="Georgia" pitchFamily="18" charset="0"/>
              </a:rPr>
              <a:t>.</a:t>
            </a:r>
            <a:endParaRPr lang="ru-RU" sz="16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214290"/>
            <a:ext cx="8802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Неравенства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000496" y="1071546"/>
            <a:ext cx="5000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Решите неравенства. Используя найденные ответы, заполните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таблицу.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3" name="Таблица 52"/>
          <p:cNvGraphicFramePr>
            <a:graphicFrameLocks noGrp="1"/>
          </p:cNvGraphicFramePr>
          <p:nvPr/>
        </p:nvGraphicFramePr>
        <p:xfrm>
          <a:off x="4071934" y="1785927"/>
          <a:ext cx="4929222" cy="4929306"/>
        </p:xfrm>
        <a:graphic>
          <a:graphicData uri="http://schemas.openxmlformats.org/drawingml/2006/table">
            <a:tbl>
              <a:tblPr/>
              <a:tblGrid>
                <a:gridCol w="2392923"/>
                <a:gridCol w="2536299"/>
              </a:tblGrid>
              <a:tr h="6429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Статуя Свободы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Georg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4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Статуя Зевса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Georg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7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Дискобол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Georg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9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«Колосс Родосский»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Georg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9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«Медный всадник»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Georg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7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Статуя Будды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Georg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5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Великий Сфинкс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Georg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1785926"/>
            <a:ext cx="809625" cy="676275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2428868"/>
            <a:ext cx="1143000" cy="676275"/>
          </a:xfrm>
          <a:prstGeom prst="rect">
            <a:avLst/>
          </a:prstGeom>
          <a:noFill/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3143248"/>
            <a:ext cx="1304925" cy="685800"/>
          </a:xfrm>
          <a:prstGeom prst="rect">
            <a:avLst/>
          </a:prstGeom>
          <a:noFill/>
        </p:spPr>
      </p:pic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3857628"/>
            <a:ext cx="1438275" cy="685800"/>
          </a:xfrm>
          <a:prstGeom prst="rect">
            <a:avLst/>
          </a:prstGeom>
          <a:noFill/>
        </p:spPr>
      </p:pic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4572008"/>
            <a:ext cx="1219200" cy="628650"/>
          </a:xfrm>
          <a:prstGeom prst="rect">
            <a:avLst/>
          </a:prstGeom>
          <a:noFill/>
        </p:spPr>
      </p:pic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5286388"/>
            <a:ext cx="1209675" cy="628650"/>
          </a:xfrm>
          <a:prstGeom prst="rect">
            <a:avLst/>
          </a:prstGeom>
          <a:noFill/>
        </p:spPr>
      </p:pic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65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6000768"/>
            <a:ext cx="2305050" cy="685800"/>
          </a:xfrm>
          <a:prstGeom prst="rect">
            <a:avLst/>
          </a:prstGeom>
          <a:noFill/>
        </p:spPr>
      </p:pic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2" name="Содержимое 51"/>
          <p:cNvSpPr>
            <a:spLocks noGrp="1"/>
          </p:cNvSpPr>
          <p:nvPr>
            <p:ph sz="half" idx="2"/>
          </p:nvPr>
        </p:nvSpPr>
        <p:spPr>
          <a:xfrm>
            <a:off x="142844" y="214291"/>
            <a:ext cx="4929222" cy="6215106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(7,5 ; +      )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Статуя Свободы</a:t>
            </a:r>
          </a:p>
          <a:p>
            <a:pPr>
              <a:buNone/>
            </a:pPr>
            <a:r>
              <a:rPr lang="ru-RU" sz="1600" b="1" dirty="0" smtClean="0"/>
              <a:t> 46 –метровая статуя. Созданная в конце </a:t>
            </a:r>
            <a:r>
              <a:rPr lang="en-US" sz="1600" b="1" dirty="0" smtClean="0"/>
              <a:t>XIX</a:t>
            </a:r>
            <a:r>
              <a:rPr lang="ru-RU" sz="1600" b="1" dirty="0" smtClean="0"/>
              <a:t> </a:t>
            </a:r>
          </a:p>
          <a:p>
            <a:pPr>
              <a:buNone/>
            </a:pPr>
            <a:r>
              <a:rPr lang="ru-RU" sz="1600" b="1" dirty="0" smtClean="0"/>
              <a:t>в.  французским скульптором </a:t>
            </a:r>
            <a:r>
              <a:rPr lang="ru-RU" sz="1600" b="1" dirty="0" err="1" smtClean="0"/>
              <a:t>Бартольди</a:t>
            </a:r>
            <a:r>
              <a:rPr lang="ru-RU" sz="1600" b="1" dirty="0" smtClean="0"/>
              <a:t>.</a:t>
            </a:r>
          </a:p>
          <a:p>
            <a:r>
              <a:rPr lang="ru-RU" sz="1600" b="1" dirty="0" smtClean="0"/>
              <a:t>[0,4; +       )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Дискобол</a:t>
            </a:r>
          </a:p>
          <a:p>
            <a:pPr>
              <a:buNone/>
            </a:pPr>
            <a:r>
              <a:rPr lang="ru-RU" sz="1600" b="1" dirty="0" smtClean="0"/>
              <a:t>Была создана в </a:t>
            </a:r>
            <a:r>
              <a:rPr lang="en-US" sz="1600" b="1" dirty="0" smtClean="0"/>
              <a:t>V</a:t>
            </a:r>
            <a:r>
              <a:rPr lang="ru-RU" sz="1600" b="1" dirty="0" smtClean="0"/>
              <a:t> в. до н.э. скульптором </a:t>
            </a:r>
          </a:p>
          <a:p>
            <a:pPr>
              <a:buNone/>
            </a:pPr>
            <a:r>
              <a:rPr lang="ru-RU" sz="1600" b="1" dirty="0" smtClean="0"/>
              <a:t>Мироном. </a:t>
            </a:r>
          </a:p>
          <a:p>
            <a:r>
              <a:rPr lang="ru-RU" sz="1600" b="1" dirty="0" smtClean="0"/>
              <a:t>(- 1 ; +      )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«Колосс Родосский»</a:t>
            </a:r>
          </a:p>
          <a:p>
            <a:pPr>
              <a:buNone/>
            </a:pPr>
            <a:r>
              <a:rPr lang="ru-RU" sz="1600" b="1" dirty="0" smtClean="0"/>
              <a:t> В начале </a:t>
            </a:r>
            <a:r>
              <a:rPr lang="en-US" sz="1600" b="1" dirty="0" smtClean="0"/>
              <a:t>III</a:t>
            </a:r>
            <a:r>
              <a:rPr lang="ru-RU" sz="1600" b="1" dirty="0" smtClean="0"/>
              <a:t> в. до н. э. под руководством </a:t>
            </a:r>
          </a:p>
          <a:p>
            <a:pPr>
              <a:buNone/>
            </a:pPr>
            <a:r>
              <a:rPr lang="ru-RU" sz="1600" b="1" dirty="0" smtClean="0"/>
              <a:t>ваятеля </a:t>
            </a:r>
            <a:r>
              <a:rPr lang="ru-RU" sz="1600" b="1" dirty="0" err="1" smtClean="0"/>
              <a:t>Хароса</a:t>
            </a:r>
            <a:r>
              <a:rPr lang="ru-RU" sz="1600" b="1" dirty="0" smtClean="0"/>
              <a:t> была воздвигнута 36 м статуя.</a:t>
            </a:r>
          </a:p>
          <a:p>
            <a:r>
              <a:rPr lang="ru-RU" sz="1600" b="1" dirty="0" smtClean="0"/>
              <a:t>(12 ; +      )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«Медный всадник»</a:t>
            </a:r>
          </a:p>
          <a:p>
            <a:pPr>
              <a:buNone/>
            </a:pPr>
            <a:r>
              <a:rPr lang="ru-RU" sz="1600" b="1" dirty="0" smtClean="0"/>
              <a:t> Бессмертное творение скульптора Фальконе </a:t>
            </a:r>
          </a:p>
          <a:p>
            <a:pPr>
              <a:buNone/>
            </a:pPr>
            <a:r>
              <a:rPr lang="ru-RU" sz="1600" b="1" dirty="0" smtClean="0"/>
              <a:t>Символ города Санкт – Петербурга.</a:t>
            </a:r>
          </a:p>
          <a:p>
            <a:r>
              <a:rPr lang="ru-RU" sz="1600" b="1" dirty="0" smtClean="0"/>
              <a:t>[- 9 ; +       )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Статуя Будды</a:t>
            </a:r>
          </a:p>
          <a:p>
            <a:pPr>
              <a:buNone/>
            </a:pPr>
            <a:r>
              <a:rPr lang="ru-RU" sz="1600" b="1" dirty="0" smtClean="0"/>
              <a:t>В </a:t>
            </a:r>
            <a:r>
              <a:rPr lang="en-US" sz="1600" b="1" dirty="0" smtClean="0"/>
              <a:t>VIII</a:t>
            </a:r>
            <a:r>
              <a:rPr lang="ru-RU" sz="1600" b="1" dirty="0" smtClean="0"/>
              <a:t> в. нашей эры отлита эта скульптура, </a:t>
            </a:r>
          </a:p>
          <a:p>
            <a:pPr>
              <a:buNone/>
            </a:pPr>
            <a:r>
              <a:rPr lang="ru-RU" sz="1600" b="1" dirty="0" smtClean="0"/>
              <a:t>находится в храме </a:t>
            </a:r>
            <a:r>
              <a:rPr lang="ru-RU" sz="1600" b="1" dirty="0" err="1" smtClean="0"/>
              <a:t>Тодайдзи</a:t>
            </a:r>
            <a:r>
              <a:rPr lang="ru-RU" sz="1600" b="1" dirty="0" smtClean="0"/>
              <a:t>, весит более 400 </a:t>
            </a:r>
          </a:p>
          <a:p>
            <a:pPr>
              <a:buNone/>
            </a:pPr>
            <a:r>
              <a:rPr lang="ru-RU" sz="1600" b="1" dirty="0" smtClean="0"/>
              <a:t>тонн.</a:t>
            </a:r>
          </a:p>
          <a:p>
            <a:pPr>
              <a:buNone/>
            </a:pPr>
            <a:r>
              <a:rPr lang="ru-RU" sz="1600" dirty="0" smtClean="0"/>
              <a:t> </a:t>
            </a:r>
          </a:p>
          <a:p>
            <a:pPr algn="ctr">
              <a:buNone/>
            </a:pPr>
            <a:endParaRPr lang="ru-RU" sz="16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428736"/>
            <a:ext cx="238125" cy="381000"/>
          </a:xfrm>
          <a:prstGeom prst="rect">
            <a:avLst/>
          </a:prstGeom>
          <a:noFill/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571744"/>
            <a:ext cx="238125" cy="381000"/>
          </a:xfrm>
          <a:prstGeom prst="rect">
            <a:avLst/>
          </a:prstGeom>
          <a:noFill/>
        </p:spPr>
      </p:pic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714752"/>
            <a:ext cx="238125" cy="381000"/>
          </a:xfrm>
          <a:prstGeom prst="rect">
            <a:avLst/>
          </a:prstGeom>
          <a:noFill/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4929198"/>
            <a:ext cx="238125" cy="381000"/>
          </a:xfrm>
          <a:prstGeom prst="rect">
            <a:avLst/>
          </a:prstGeom>
          <a:noFill/>
        </p:spPr>
      </p:pic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214290"/>
            <a:ext cx="238125" cy="381000"/>
          </a:xfrm>
          <a:prstGeom prst="rect">
            <a:avLst/>
          </a:prstGeom>
          <a:noFill/>
        </p:spPr>
      </p:pic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15" name="Picture 19" descr="http://upload.wikimedia.org/wikipedia/commons/thumb/7/7d/Statue_of_Liberty3.jpg/300px-Statue_of_Liberty3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642918"/>
            <a:ext cx="3857652" cy="5143536"/>
          </a:xfrm>
          <a:prstGeom prst="rect">
            <a:avLst/>
          </a:prstGeom>
          <a:noFill/>
        </p:spPr>
      </p:pic>
      <p:pic>
        <p:nvPicPr>
          <p:cNvPr id="4117" name="Picture 21" descr="Картинка 2 из 97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28" y="642918"/>
            <a:ext cx="3929090" cy="5143536"/>
          </a:xfrm>
          <a:prstGeom prst="rect">
            <a:avLst/>
          </a:prstGeom>
          <a:noFill/>
        </p:spPr>
      </p:pic>
      <p:pic>
        <p:nvPicPr>
          <p:cNvPr id="4119" name="Picture 23" descr="Файл:Rhodes0211.jpg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28" y="642918"/>
            <a:ext cx="3929090" cy="5261430"/>
          </a:xfrm>
          <a:prstGeom prst="rect">
            <a:avLst/>
          </a:prstGeom>
          <a:noFill/>
        </p:spPr>
      </p:pic>
      <p:pic>
        <p:nvPicPr>
          <p:cNvPr id="4121" name="Picture 25" descr="Bronze Horseman002.jpg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929190" y="642918"/>
            <a:ext cx="4024324" cy="5360401"/>
          </a:xfrm>
          <a:prstGeom prst="rect">
            <a:avLst/>
          </a:prstGeom>
          <a:noFill/>
        </p:spPr>
      </p:pic>
      <p:pic>
        <p:nvPicPr>
          <p:cNvPr id="4123" name="Picture 27" descr="Храм Тодайдзи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786314" y="642918"/>
            <a:ext cx="4357686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736"/>
            <a:ext cx="3500462" cy="441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2" name="Содержимое 51"/>
          <p:cNvSpPr>
            <a:spLocks noGrp="1"/>
          </p:cNvSpPr>
          <p:nvPr>
            <p:ph sz="half" idx="2"/>
          </p:nvPr>
        </p:nvSpPr>
        <p:spPr>
          <a:xfrm>
            <a:off x="3571868" y="1860349"/>
            <a:ext cx="5572132" cy="499765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В Японии искусство расстановки цветов  в вазы – икебана - в переводе означает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« Жизнь цветов». Сочетание различных растений в букетах образуют символические благопожелания.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Узнайте какие пожелания передают некоторые цветочные композиции.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214290"/>
            <a:ext cx="90011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Неравенства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2" name="Содержимое 51"/>
          <p:cNvSpPr>
            <a:spLocks noGrp="1"/>
          </p:cNvSpPr>
          <p:nvPr>
            <p:ph sz="half" idx="2"/>
          </p:nvPr>
        </p:nvSpPr>
        <p:spPr>
          <a:xfrm>
            <a:off x="142844" y="1214423"/>
            <a:ext cx="8786874" cy="521497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 smtClean="0">
                <a:latin typeface="Georgia" pitchFamily="18" charset="0"/>
              </a:rPr>
              <a:t>Решите системы неравенств и по совпадающим ответам соотнесите цветы и пожелания, которые они передают.</a:t>
            </a:r>
          </a:p>
          <a:p>
            <a:pPr>
              <a:buNone/>
            </a:pPr>
            <a:endParaRPr lang="ru-RU" sz="2000" b="1" dirty="0" smtClean="0">
              <a:solidFill>
                <a:srgbClr val="7030A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« Сосна и роза»                                                  Процветание и мир</a:t>
            </a:r>
          </a:p>
          <a:p>
            <a:pPr>
              <a:buNone/>
            </a:pPr>
            <a:endParaRPr lang="ru-RU" sz="2000" b="1" dirty="0" smtClean="0">
              <a:solidFill>
                <a:srgbClr val="7030A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                                     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« Пион и бамбук»                                                     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                                                                                      Радость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                                                                      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« Хризантемы и орхидеи»                                  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                                                                                    Долголетие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                                                   </a:t>
            </a:r>
          </a:p>
          <a:p>
            <a:pPr>
              <a:buNone/>
            </a:pPr>
            <a:endParaRPr lang="ru-RU" sz="2000" b="1" dirty="0" smtClean="0">
              <a:solidFill>
                <a:srgbClr val="7030A0"/>
              </a:solidFill>
              <a:latin typeface="Georgia" pitchFamily="18" charset="0"/>
            </a:endParaRPr>
          </a:p>
          <a:p>
            <a:pPr>
              <a:buNone/>
            </a:pPr>
            <a:endParaRPr lang="ru-RU" sz="2000" b="1" dirty="0" smtClean="0">
              <a:solidFill>
                <a:srgbClr val="7030A0"/>
              </a:solidFill>
              <a:latin typeface="Georgia" pitchFamily="18" charset="0"/>
            </a:endParaRPr>
          </a:p>
          <a:p>
            <a:pPr>
              <a:buNone/>
            </a:pPr>
            <a:endParaRPr lang="ru-RU" sz="2000" b="1" dirty="0" smtClean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214290"/>
            <a:ext cx="8802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Неравенства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0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2571744"/>
            <a:ext cx="1562100" cy="1085850"/>
          </a:xfrm>
          <a:prstGeom prst="rect">
            <a:avLst/>
          </a:prstGeom>
          <a:noFill/>
        </p:spPr>
      </p:pic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4143380"/>
            <a:ext cx="1543050" cy="666750"/>
          </a:xfrm>
          <a:prstGeom prst="rect">
            <a:avLst/>
          </a:prstGeom>
          <a:noFill/>
        </p:spPr>
      </p:pic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0" y="1123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07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5214950"/>
            <a:ext cx="2562225" cy="1057275"/>
          </a:xfrm>
          <a:prstGeom prst="rect">
            <a:avLst/>
          </a:prstGeom>
          <a:noFill/>
        </p:spPr>
      </p:pic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10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2500306"/>
            <a:ext cx="3257550" cy="1476375"/>
          </a:xfrm>
          <a:prstGeom prst="rect">
            <a:avLst/>
          </a:prstGeom>
          <a:noFill/>
        </p:spPr>
      </p:pic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13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4357694"/>
            <a:ext cx="2314575" cy="762000"/>
          </a:xfrm>
          <a:prstGeom prst="rect">
            <a:avLst/>
          </a:prstGeom>
          <a:noFill/>
        </p:spPr>
      </p:pic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16" name="Picture 1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5643578"/>
            <a:ext cx="2438400" cy="714375"/>
          </a:xfrm>
          <a:prstGeom prst="rect">
            <a:avLst/>
          </a:prstGeom>
          <a:noFill/>
        </p:spPr>
      </p:pic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0" y="1171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9330" name="Picture 2" descr="http://www.kursi-moscow.ru/wp-content/uploads/ikebana_ohara_01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14290"/>
            <a:ext cx="2781300" cy="3810000"/>
          </a:xfrm>
          <a:prstGeom prst="rect">
            <a:avLst/>
          </a:prstGeom>
          <a:noFill/>
        </p:spPr>
      </p:pic>
      <p:pic>
        <p:nvPicPr>
          <p:cNvPr id="99332" name="Picture 4" descr="Картинка 2 из 593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8" y="214290"/>
            <a:ext cx="2447925" cy="3800476"/>
          </a:xfrm>
          <a:prstGeom prst="rect">
            <a:avLst/>
          </a:prstGeom>
          <a:noFill/>
        </p:spPr>
      </p:pic>
      <p:pic>
        <p:nvPicPr>
          <p:cNvPr id="99334" name="Picture 6" descr="Картинка 5 из 2959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00364" y="2428868"/>
            <a:ext cx="3331868" cy="3143272"/>
          </a:xfrm>
          <a:prstGeom prst="rect">
            <a:avLst/>
          </a:prstGeom>
          <a:noFill/>
        </p:spPr>
      </p:pic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214282" y="4143380"/>
            <a:ext cx="271464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Сосна и роза - Долголетие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99336" name="Rectangle 8"/>
          <p:cNvSpPr>
            <a:spLocks noChangeArrowheads="1"/>
          </p:cNvSpPr>
          <p:nvPr/>
        </p:nvSpPr>
        <p:spPr bwMode="auto">
          <a:xfrm>
            <a:off x="6429388" y="4286256"/>
            <a:ext cx="25717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Пион и бамбук – Процветание и мир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3000364" y="1071546"/>
            <a:ext cx="335758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Хризантемы и  орхидеи - Радость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9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9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99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9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9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99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2" name="Содержимое 51"/>
          <p:cNvSpPr>
            <a:spLocks noGrp="1"/>
          </p:cNvSpPr>
          <p:nvPr>
            <p:ph sz="half" idx="2"/>
          </p:nvPr>
        </p:nvSpPr>
        <p:spPr>
          <a:xfrm>
            <a:off x="0" y="1000108"/>
            <a:ext cx="4143404" cy="521497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Знаменитые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итальянские мастера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Страдивари, Амати,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Гварнери свои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музыкальные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инструменты -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скрипки и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виолончели – всегда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делали из дерева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одной породы.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О каком дереве идёт речь ?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1"/>
            <a:ext cx="8802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Неравенства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62" name="Picture 14" descr="Картинка 7 из 930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928670"/>
            <a:ext cx="4714908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Параллелограмм 95"/>
          <p:cNvSpPr/>
          <p:nvPr/>
        </p:nvSpPr>
        <p:spPr>
          <a:xfrm>
            <a:off x="7286644" y="6072206"/>
            <a:ext cx="714380" cy="14287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араллелограмм 93"/>
          <p:cNvSpPr/>
          <p:nvPr/>
        </p:nvSpPr>
        <p:spPr>
          <a:xfrm>
            <a:off x="4357686" y="6072206"/>
            <a:ext cx="714380" cy="14287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араллелограмм 91"/>
          <p:cNvSpPr/>
          <p:nvPr/>
        </p:nvSpPr>
        <p:spPr>
          <a:xfrm>
            <a:off x="2643174" y="6072206"/>
            <a:ext cx="714380" cy="14287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1"/>
            <a:ext cx="8802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Неравенства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1428728" y="6286520"/>
            <a:ext cx="4219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18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1214422"/>
            <a:ext cx="82153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Найдите область определения функции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f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Используя найденный ответ и данные таблицы, узнайте, как называется дерево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2643182"/>
            <a:ext cx="4638675" cy="1323975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785786" y="5072074"/>
          <a:ext cx="7643868" cy="1643074"/>
        </p:xfrm>
        <a:graphic>
          <a:graphicData uri="http://schemas.openxmlformats.org/drawingml/2006/table">
            <a:tbl>
              <a:tblPr/>
              <a:tblGrid>
                <a:gridCol w="1714513"/>
                <a:gridCol w="1342715"/>
                <a:gridCol w="1528614"/>
                <a:gridCol w="1528614"/>
                <a:gridCol w="1529412"/>
              </a:tblGrid>
              <a:tr h="9256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otype Corsiva" pitchFamily="66" charset="0"/>
                          <a:ea typeface="Calibri"/>
                          <a:cs typeface="Times New Roman"/>
                        </a:rPr>
                        <a:t>Итальянская сосна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otype Corsiva" pitchFamily="66" charset="0"/>
                          <a:ea typeface="Calibri"/>
                          <a:cs typeface="Times New Roman"/>
                        </a:rPr>
                        <a:t>Тополь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otype Corsiva" pitchFamily="66" charset="0"/>
                          <a:ea typeface="Calibri"/>
                          <a:cs typeface="Times New Roman"/>
                        </a:rPr>
                        <a:t>Ель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otype Corsiva" pitchFamily="66" charset="0"/>
                          <a:ea typeface="Calibri"/>
                          <a:cs typeface="Times New Roman"/>
                        </a:rPr>
                        <a:t>Морёный дуб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Monotype Corsiva" pitchFamily="66" charset="0"/>
                          <a:ea typeface="Calibri"/>
                          <a:cs typeface="Times New Roman"/>
                        </a:rPr>
                        <a:t>Красное дерево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4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74" name="Прямая со стрелкой 73"/>
          <p:cNvCxnSpPr/>
          <p:nvPr/>
        </p:nvCxnSpPr>
        <p:spPr>
          <a:xfrm>
            <a:off x="785786" y="6215082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2500298" y="6215082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4000496" y="6215082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5572132" y="6215082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7072330" y="6215082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Блок-схема: узел 83"/>
          <p:cNvSpPr/>
          <p:nvPr/>
        </p:nvSpPr>
        <p:spPr>
          <a:xfrm>
            <a:off x="5000628" y="6143644"/>
            <a:ext cx="214314" cy="14287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Блок-схема: узел 84"/>
          <p:cNvSpPr/>
          <p:nvPr/>
        </p:nvSpPr>
        <p:spPr>
          <a:xfrm>
            <a:off x="4143372" y="6143644"/>
            <a:ext cx="214314" cy="14287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Блок-схема: узел 85"/>
          <p:cNvSpPr/>
          <p:nvPr/>
        </p:nvSpPr>
        <p:spPr>
          <a:xfrm>
            <a:off x="3214678" y="6143644"/>
            <a:ext cx="214314" cy="14287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Блок-схема: узел 86"/>
          <p:cNvSpPr/>
          <p:nvPr/>
        </p:nvSpPr>
        <p:spPr>
          <a:xfrm>
            <a:off x="7858148" y="6143644"/>
            <a:ext cx="214314" cy="14287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Блок-схема: узел 87"/>
          <p:cNvSpPr/>
          <p:nvPr/>
        </p:nvSpPr>
        <p:spPr>
          <a:xfrm>
            <a:off x="7215206" y="6143644"/>
            <a:ext cx="214314" cy="14287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Блок-схема: узел 88"/>
          <p:cNvSpPr/>
          <p:nvPr/>
        </p:nvSpPr>
        <p:spPr>
          <a:xfrm>
            <a:off x="6500826" y="6143644"/>
            <a:ext cx="142876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Блок-схема: узел 89"/>
          <p:cNvSpPr/>
          <p:nvPr/>
        </p:nvSpPr>
        <p:spPr>
          <a:xfrm>
            <a:off x="5572131" y="6143644"/>
            <a:ext cx="142875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араллелограмм 90"/>
          <p:cNvSpPr/>
          <p:nvPr/>
        </p:nvSpPr>
        <p:spPr>
          <a:xfrm>
            <a:off x="857224" y="6072206"/>
            <a:ext cx="714380" cy="14287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Блок-схема: узел 82"/>
          <p:cNvSpPr/>
          <p:nvPr/>
        </p:nvSpPr>
        <p:spPr>
          <a:xfrm>
            <a:off x="1500166" y="6143644"/>
            <a:ext cx="214314" cy="14287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араллелограмм 94"/>
          <p:cNvSpPr/>
          <p:nvPr/>
        </p:nvSpPr>
        <p:spPr>
          <a:xfrm>
            <a:off x="5715008" y="6072206"/>
            <a:ext cx="785818" cy="14287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7072330" y="6286520"/>
            <a:ext cx="5000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18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429256" y="6286520"/>
            <a:ext cx="4286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18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4000496" y="6286520"/>
            <a:ext cx="4286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18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3143240" y="6286520"/>
            <a:ext cx="714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20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7786710" y="6286520"/>
            <a:ext cx="5000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20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6286512" y="6286520"/>
            <a:ext cx="5715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20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4857752" y="6286520"/>
            <a:ext cx="5000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20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Заголовок 53"/>
          <p:cNvSpPr>
            <a:spLocks noGrp="1"/>
          </p:cNvSpPr>
          <p:nvPr>
            <p:ph type="title"/>
          </p:nvPr>
        </p:nvSpPr>
        <p:spPr>
          <a:xfrm>
            <a:off x="457200" y="214290"/>
            <a:ext cx="3257544" cy="1285884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latin typeface="Monotype Corsiva" pitchFamily="66" charset="0"/>
              </a:rPr>
              <a:t>Ель</a:t>
            </a:r>
            <a:endParaRPr lang="ru-RU" sz="9600" b="1" dirty="0">
              <a:latin typeface="Monotype Corsiva" pitchFamily="66" charset="0"/>
            </a:endParaRPr>
          </a:p>
        </p:txBody>
      </p:sp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5" name="Содержимое 54"/>
          <p:cNvSpPr>
            <a:spLocks noGrp="1"/>
          </p:cNvSpPr>
          <p:nvPr>
            <p:ph sz="half" idx="2"/>
          </p:nvPr>
        </p:nvSpPr>
        <p:spPr>
          <a:xfrm>
            <a:off x="2928926" y="3428999"/>
            <a:ext cx="6072230" cy="2925925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/>
              <a:t>Ель — дерево исключительное по своим свойствам. Одним </a:t>
            </a:r>
          </a:p>
          <a:p>
            <a:pPr algn="ctr">
              <a:buNone/>
            </a:pPr>
            <a:r>
              <a:rPr lang="ru-RU" dirty="0" smtClean="0"/>
              <a:t>из таких свойств является музыкальность. Из ели с </a:t>
            </a:r>
          </a:p>
          <a:p>
            <a:pPr algn="ctr">
              <a:buNone/>
            </a:pPr>
            <a:r>
              <a:rPr lang="ru-RU" dirty="0" smtClean="0"/>
              <a:t>древнейших времен делают музыкальные инструменты.</a:t>
            </a:r>
          </a:p>
          <a:p>
            <a:pPr algn="ctr">
              <a:buNone/>
            </a:pPr>
            <a:r>
              <a:rPr lang="ru-RU" dirty="0" smtClean="0"/>
              <a:t>Новгородские гусли средневековой Руси чаще всего делали </a:t>
            </a:r>
          </a:p>
          <a:p>
            <a:pPr algn="ctr">
              <a:buNone/>
            </a:pPr>
            <a:r>
              <a:rPr lang="ru-RU" dirty="0" smtClean="0"/>
              <a:t>из ели.</a:t>
            </a:r>
            <a:br>
              <a:rPr lang="ru-RU" dirty="0" smtClean="0"/>
            </a:br>
            <a:endParaRPr lang="ru-RU" dirty="0" smtClean="0"/>
          </a:p>
          <a:p>
            <a:pPr algn="ctr">
              <a:buNone/>
            </a:pPr>
            <a:r>
              <a:rPr lang="ru-RU" dirty="0" smtClean="0"/>
              <a:t>Французский исследователь XIX века </a:t>
            </a:r>
            <a:r>
              <a:rPr lang="ru-RU" dirty="0" err="1" smtClean="0"/>
              <a:t>Савар</a:t>
            </a:r>
            <a:r>
              <a:rPr lang="ru-RU" dirty="0" smtClean="0"/>
              <a:t> подсчитал </a:t>
            </a:r>
          </a:p>
          <a:p>
            <a:pPr algn="ctr">
              <a:buNone/>
            </a:pPr>
            <a:r>
              <a:rPr lang="ru-RU" dirty="0" smtClean="0"/>
              <a:t>скорость прохождения звука в еловой древесине. </a:t>
            </a:r>
          </a:p>
          <a:p>
            <a:pPr algn="ctr">
              <a:buNone/>
            </a:pPr>
            <a:r>
              <a:rPr lang="ru-RU" dirty="0" smtClean="0"/>
              <a:t>Оказалось, что она в 15 — 16 раз больше, чем скорость звука </a:t>
            </a:r>
          </a:p>
          <a:p>
            <a:pPr algn="ctr">
              <a:buNone/>
            </a:pPr>
            <a:r>
              <a:rPr lang="ru-RU" dirty="0" smtClean="0"/>
              <a:t>в воздухе. Было множество попыток заменить древесину </a:t>
            </a:r>
          </a:p>
          <a:p>
            <a:pPr algn="ctr">
              <a:buNone/>
            </a:pPr>
            <a:r>
              <a:rPr lang="ru-RU" dirty="0" smtClean="0"/>
              <a:t>ели древесиной других пород, но ни одна из них не </a:t>
            </a:r>
          </a:p>
          <a:p>
            <a:pPr algn="ctr">
              <a:buNone/>
            </a:pPr>
            <a:r>
              <a:rPr lang="ru-RU" dirty="0" smtClean="0"/>
              <a:t>увенчалась успехом.</a:t>
            </a:r>
            <a:endParaRPr lang="ru-RU" dirty="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5474" name="Picture 2" descr="http://www.stroyvitrina.ru/userpics/7318-1657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2581275" cy="4762500"/>
          </a:xfrm>
          <a:prstGeom prst="rect">
            <a:avLst/>
          </a:prstGeom>
          <a:noFill/>
        </p:spPr>
      </p:pic>
      <p:pic>
        <p:nvPicPr>
          <p:cNvPr id="1054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285728"/>
            <a:ext cx="469403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0"/>
            <a:ext cx="8802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Неравенства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3643306" y="1933575"/>
            <a:ext cx="55006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Содержимое 63"/>
          <p:cNvSpPr>
            <a:spLocks noGrp="1"/>
          </p:cNvSpPr>
          <p:nvPr>
            <p:ph sz="half" idx="2"/>
          </p:nvPr>
        </p:nvSpPr>
        <p:spPr>
          <a:xfrm>
            <a:off x="0" y="1000108"/>
            <a:ext cx="3929058" cy="585789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Если Вам трудно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выразить свои чувства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словами, воспользуйтесь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языком цветов, как это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часто делали в прежние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времена.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В Европе язык цветов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известен с </a:t>
            </a:r>
            <a:r>
              <a:rPr lang="en-US" b="1" dirty="0" smtClean="0">
                <a:solidFill>
                  <a:srgbClr val="7030A0"/>
                </a:solidFill>
                <a:latin typeface="Georgia" pitchFamily="18" charset="0"/>
              </a:rPr>
              <a:t>XVIII</a:t>
            </a: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 века. Он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широко использовался в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обществе – на балах, в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письмах. Определённый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цветок означал целую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фразу, заключал в себе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вопрос, ответ или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пожелания.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Узнайте, что может рассказать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тот или иной цветок, если в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решающий момент не хватит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слов или мужества.</a:t>
            </a: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0" name="Таблица 69"/>
          <p:cNvGraphicFramePr>
            <a:graphicFrameLocks noGrp="1"/>
          </p:cNvGraphicFramePr>
          <p:nvPr/>
        </p:nvGraphicFramePr>
        <p:xfrm>
          <a:off x="3857620" y="1785926"/>
          <a:ext cx="5000660" cy="3654641"/>
        </p:xfrm>
        <a:graphic>
          <a:graphicData uri="http://schemas.openxmlformats.org/drawingml/2006/table">
            <a:tbl>
              <a:tblPr/>
              <a:tblGrid>
                <a:gridCol w="1611852"/>
                <a:gridCol w="338880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rgbClr val="C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Василёк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i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i="1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9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rgbClr val="C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Лаванда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i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i="1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rgbClr val="C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Ноготок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i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i="1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rgbClr val="C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Колокольчик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i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i="1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rgbClr val="C00000"/>
                          </a:solidFill>
                          <a:latin typeface="Georgia"/>
                          <a:ea typeface="Calibri"/>
                          <a:cs typeface="Times New Roman"/>
                        </a:rPr>
                        <a:t>Клевер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i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i="1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1861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1857364"/>
            <a:ext cx="1819275" cy="447675"/>
          </a:xfrm>
          <a:prstGeom prst="rect">
            <a:avLst/>
          </a:prstGeom>
          <a:noFill/>
        </p:spPr>
      </p:pic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0" y="904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1864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2357430"/>
            <a:ext cx="1714500" cy="752475"/>
          </a:xfrm>
          <a:prstGeom prst="rect">
            <a:avLst/>
          </a:prstGeom>
          <a:noFill/>
        </p:spPr>
      </p:pic>
      <p:sp>
        <p:nvSpPr>
          <p:cNvPr id="121866" name="Rectangle 10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1867" name="Picture 1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3143248"/>
            <a:ext cx="1714500" cy="752475"/>
          </a:xfrm>
          <a:prstGeom prst="rect">
            <a:avLst/>
          </a:prstGeom>
          <a:noFill/>
        </p:spPr>
      </p:pic>
      <p:sp>
        <p:nvSpPr>
          <p:cNvPr id="121869" name="Rectangle 13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1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1870" name="Picture 1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3929066"/>
            <a:ext cx="1914525" cy="752475"/>
          </a:xfrm>
          <a:prstGeom prst="rect">
            <a:avLst/>
          </a:prstGeom>
          <a:noFill/>
        </p:spPr>
      </p:pic>
      <p:sp>
        <p:nvSpPr>
          <p:cNvPr id="121872" name="Rectangle 16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1873" name="Picture 1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4643446"/>
            <a:ext cx="1123950" cy="809625"/>
          </a:xfrm>
          <a:prstGeom prst="rect">
            <a:avLst/>
          </a:prstGeom>
          <a:noFill/>
        </p:spPr>
      </p:pic>
      <p:sp>
        <p:nvSpPr>
          <p:cNvPr id="121875" name="Rectangle 19"/>
          <p:cNvSpPr>
            <a:spLocks noChangeArrowheads="1"/>
          </p:cNvSpPr>
          <p:nvPr/>
        </p:nvSpPr>
        <p:spPr bwMode="auto">
          <a:xfrm>
            <a:off x="0" y="1266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6" name="Rectangle 20"/>
          <p:cNvSpPr>
            <a:spLocks noChangeArrowheads="1"/>
          </p:cNvSpPr>
          <p:nvPr/>
        </p:nvSpPr>
        <p:spPr bwMode="auto">
          <a:xfrm>
            <a:off x="3857620" y="928670"/>
            <a:ext cx="500066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Решите неравенства и системы неравенств. Используя найденные ответы, вы узнаете как с помощью цветов рассказать о мыслях и чувствах.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6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6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6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6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6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6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6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61" name="Picture 21" descr="Файл:Seikantunnel - Tsugaru street detail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85794"/>
            <a:ext cx="2405588" cy="1685933"/>
          </a:xfrm>
          <a:prstGeom prst="rect">
            <a:avLst/>
          </a:prstGeom>
          <a:noFill/>
        </p:spPr>
      </p:pic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2" name="Содержимое 51"/>
          <p:cNvSpPr>
            <a:spLocks noGrp="1"/>
          </p:cNvSpPr>
          <p:nvPr>
            <p:ph sz="half" idx="2"/>
          </p:nvPr>
        </p:nvSpPr>
        <p:spPr>
          <a:xfrm>
            <a:off x="357158" y="928670"/>
            <a:ext cx="4500594" cy="5426255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                  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                       Гордостью                      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                      Японии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                      являются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                     семь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                       сверхскоростных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железнодорожных линий, на которых экспрессы развивают самую высокую в мире скорость до 300 км/ч.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В 80-х гг.</a:t>
            </a:r>
            <a:r>
              <a:rPr lang="en-US" sz="2000" b="1" dirty="0" smtClean="0">
                <a:solidFill>
                  <a:srgbClr val="7030A0"/>
                </a:solidFill>
                <a:latin typeface="Georgia" pitchFamily="18" charset="0"/>
              </a:rPr>
              <a:t> XX</a:t>
            </a: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века 4 главных острова страны были соединены железнодорожными линиями, а между островами Хоккайдо и Хонсю под проливом </a:t>
            </a:r>
            <a:r>
              <a:rPr lang="ru-RU" sz="2000" b="1" dirty="0" err="1" smtClean="0">
                <a:solidFill>
                  <a:srgbClr val="7030A0"/>
                </a:solidFill>
                <a:latin typeface="Georgia" pitchFamily="18" charset="0"/>
              </a:rPr>
              <a:t>Цугуру</a:t>
            </a: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был проложен самый длинный в мире туннель.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Как японцы называют данный туннель?</a:t>
            </a:r>
            <a:endParaRPr lang="ru-RU" sz="20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Неравенства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5000628" y="1000108"/>
            <a:ext cx="385765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Выберите карточки с верными высказываниями.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Запишите последовательно буквы с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верных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карточек.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4" name="Таблица 53"/>
          <p:cNvGraphicFramePr>
            <a:graphicFrameLocks noGrp="1"/>
          </p:cNvGraphicFramePr>
          <p:nvPr/>
        </p:nvGraphicFramePr>
        <p:xfrm>
          <a:off x="5214942" y="2000241"/>
          <a:ext cx="3714776" cy="4826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/>
                <a:gridCol w="3000396"/>
              </a:tblGrid>
              <a:tr h="498742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С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3а &gt; 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2b  =&gt;  4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,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5a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&gt; 3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b</a:t>
                      </a:r>
                      <a:endParaRPr lang="ru-RU" sz="2000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98742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Э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a &lt; 3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=&gt; - 5a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&gt;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-15</a:t>
                      </a:r>
                      <a:endParaRPr lang="ru-RU" sz="2000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98742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Д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Georgia" pitchFamily="18" charset="0"/>
                        </a:rPr>
                        <a:t>a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&gt;</a:t>
                      </a:r>
                      <a:r>
                        <a:rPr lang="en-US" sz="1800" b="1" dirty="0" smtClean="0">
                          <a:latin typeface="Georgia" pitchFamily="18" charset="0"/>
                        </a:rPr>
                        <a:t> 0 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=&gt; (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П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- 3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,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1)a </a:t>
                      </a:r>
                      <a:r>
                        <a:rPr lang="en-US" sz="1800" b="1" dirty="0" smtClean="0">
                          <a:latin typeface="Georgia" pitchFamily="18" charset="0"/>
                        </a:rPr>
                        <a:t>&lt;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0</a:t>
                      </a:r>
                      <a:endParaRPr lang="ru-RU" sz="1800" b="1" dirty="0" smtClean="0">
                        <a:latin typeface="Georgia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53696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Й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Georgia" pitchFamily="18" charset="0"/>
                        </a:rPr>
                        <a:t> a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&gt;</a:t>
                      </a:r>
                      <a:r>
                        <a:rPr lang="en-US" sz="1800" b="1" dirty="0" smtClean="0">
                          <a:latin typeface="Georgia" pitchFamily="18" charset="0"/>
                        </a:rPr>
                        <a:t> 2  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=&gt;  0 </a:t>
                      </a:r>
                      <a:r>
                        <a:rPr lang="en-US" sz="1800" b="1" dirty="0" smtClean="0">
                          <a:latin typeface="Georgia" pitchFamily="18" charset="0"/>
                        </a:rPr>
                        <a:t>&lt;      &lt;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 0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,5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Georgia" pitchFamily="18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</a:t>
                      </a:r>
                      <a:endParaRPr lang="ru-RU" sz="1800" b="1" dirty="0" smtClean="0">
                        <a:latin typeface="Georgia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79221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К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a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&gt;</a:t>
                      </a:r>
                      <a:r>
                        <a:rPr lang="en-US" sz="1800" b="1" dirty="0" smtClean="0">
                          <a:latin typeface="Georgia" pitchFamily="18" charset="0"/>
                        </a:rPr>
                        <a:t> 3 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b</a:t>
                      </a:r>
                      <a:r>
                        <a:rPr lang="en-US" sz="1800" b="1" dirty="0" smtClean="0">
                          <a:latin typeface="Georgia" pitchFamily="18" charset="0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&gt;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  </a:t>
                      </a:r>
                      <a:r>
                        <a:rPr lang="en-US" sz="1800" b="1" dirty="0" smtClean="0">
                          <a:latin typeface="Georgia" pitchFamily="18" charset="0"/>
                        </a:rPr>
                        <a:t>      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=&gt; 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ab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&gt;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4</a:t>
                      </a:r>
                      <a:endParaRPr lang="ru-RU" sz="1800" b="1" dirty="0" smtClean="0">
                        <a:latin typeface="Georgia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А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Georgia" pitchFamily="18" charset="0"/>
                        </a:rPr>
                        <a:t>a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&gt;</a:t>
                      </a:r>
                      <a:r>
                        <a:rPr lang="en-US" sz="1800" b="1" dirty="0" smtClean="0">
                          <a:latin typeface="Georgia" pitchFamily="18" charset="0"/>
                        </a:rPr>
                        <a:t> 0</a:t>
                      </a:r>
                      <a:r>
                        <a:rPr lang="ru-RU" sz="1800" b="1" dirty="0" smtClean="0">
                          <a:latin typeface="Georgia" pitchFamily="18" charset="0"/>
                        </a:rPr>
                        <a:t>,</a:t>
                      </a:r>
                      <a:r>
                        <a:rPr lang="en-US" sz="1800" b="1" dirty="0" smtClean="0">
                          <a:latin typeface="Georgia" pitchFamily="18" charset="0"/>
                        </a:rPr>
                        <a:t>5</a:t>
                      </a:r>
                      <a:r>
                        <a:rPr lang="en-US" sz="1800" b="1" baseline="0" dirty="0" smtClean="0">
                          <a:latin typeface="Georgia" pitchFamily="18" charset="0"/>
                        </a:rPr>
                        <a:t>   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=&gt;       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&gt;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 </a:t>
                      </a:r>
                      <a:endParaRPr lang="ru-RU" sz="1800" dirty="0">
                        <a:latin typeface="Georgia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520646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У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b</a:t>
                      </a:r>
                      <a:r>
                        <a:rPr lang="en-US" sz="1800" b="1" dirty="0" smtClean="0">
                          <a:latin typeface="Georgia" pitchFamily="18" charset="0"/>
                        </a:rPr>
                        <a:t>&lt; 2  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=&gt;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b – 3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&gt;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0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6232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Monotype Corsiva" pitchFamily="66" charset="0"/>
                        </a:rPr>
                        <a:t>Н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latin typeface="Georgia" pitchFamily="18" charset="0"/>
                        </a:rPr>
                        <a:t>a</a:t>
                      </a:r>
                      <a:r>
                        <a:rPr lang="en-US" sz="1800" b="1" dirty="0" smtClean="0">
                          <a:latin typeface="Georgia" pitchFamily="18" charset="0"/>
                        </a:rPr>
                        <a:t>&lt; 1</a:t>
                      </a:r>
                      <a:r>
                        <a:rPr lang="en-US" sz="1800" b="1" baseline="0" dirty="0" smtClean="0">
                          <a:latin typeface="Georgia" pitchFamily="18" charset="0"/>
                        </a:rPr>
                        <a:t>  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=&gt;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(a -1)(a –4)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&gt;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0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885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704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3571876"/>
            <a:ext cx="152400" cy="619125"/>
          </a:xfrm>
          <a:prstGeom prst="rect">
            <a:avLst/>
          </a:prstGeom>
          <a:noFill/>
        </p:spPr>
      </p:pic>
      <p:sp>
        <p:nvSpPr>
          <p:cNvPr id="87047" name="Rectangle 7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4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7048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429132"/>
            <a:ext cx="342900" cy="619125"/>
          </a:xfrm>
          <a:prstGeom prst="rect">
            <a:avLst/>
          </a:prstGeom>
          <a:noFill/>
        </p:spPr>
      </p:pic>
      <p:sp>
        <p:nvSpPr>
          <p:cNvPr id="8705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52" name="Rectangle 12"/>
          <p:cNvSpPr>
            <a:spLocks noChangeArrowheads="1"/>
          </p:cNvSpPr>
          <p:nvPr/>
        </p:nvSpPr>
        <p:spPr bwMode="auto">
          <a:xfrm>
            <a:off x="0" y="8096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5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7053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5072074"/>
            <a:ext cx="266700" cy="390525"/>
          </a:xfrm>
          <a:prstGeom prst="rect">
            <a:avLst/>
          </a:prstGeom>
          <a:noFill/>
        </p:spPr>
      </p:pic>
      <p:sp>
        <p:nvSpPr>
          <p:cNvPr id="87055" name="Rectangle 15"/>
          <p:cNvSpPr>
            <a:spLocks noChangeArrowheads="1"/>
          </p:cNvSpPr>
          <p:nvPr/>
        </p:nvSpPr>
        <p:spPr bwMode="auto">
          <a:xfrm>
            <a:off x="0" y="847724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5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5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7058" name="Picture 1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2462" y="5000636"/>
            <a:ext cx="152400" cy="619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21" name="Picture 17" descr="Картинка 3 из 294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214422"/>
            <a:ext cx="5720757" cy="4786346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3643306" y="1933575"/>
            <a:ext cx="55006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0" y="4286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6" name="Rectangle 10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9" name="Rectangle 13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1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72" name="Rectangle 16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7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0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1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15" name="Rectangle 11"/>
          <p:cNvSpPr>
            <a:spLocks noChangeArrowheads="1"/>
          </p:cNvSpPr>
          <p:nvPr/>
        </p:nvSpPr>
        <p:spPr bwMode="auto">
          <a:xfrm>
            <a:off x="5857884" y="1500174"/>
            <a:ext cx="328611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0070C0"/>
                </a:solidFill>
                <a:latin typeface="Georgia" pitchFamily="18" charset="0"/>
                <a:ea typeface="Calibri"/>
                <a:cs typeface="Times New Roman"/>
              </a:rPr>
              <a:t>Желаю счастья!</a:t>
            </a:r>
          </a:p>
          <a:p>
            <a:pPr algn="ctr"/>
            <a:endParaRPr lang="ru-RU" sz="4800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2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3928" name="Picture 2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357166"/>
            <a:ext cx="3248025" cy="619125"/>
          </a:xfrm>
          <a:prstGeom prst="rect">
            <a:avLst/>
          </a:prstGeom>
          <a:noFill/>
        </p:spPr>
      </p:pic>
      <p:sp>
        <p:nvSpPr>
          <p:cNvPr id="123930" name="Rectangle 2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25" name="Picture 21" descr="Картинка 5 из 9600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857232"/>
            <a:ext cx="6929486" cy="4758335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3643306" y="1933575"/>
            <a:ext cx="55006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0" y="4286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6" name="Rectangle 10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9" name="Rectangle 13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1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72" name="Rectangle 16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7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0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1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285720" y="5429264"/>
            <a:ext cx="8143932" cy="1285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7200" b="1" i="1" dirty="0" smtClean="0">
                <a:solidFill>
                  <a:srgbClr val="0070C0"/>
                </a:solidFill>
                <a:latin typeface="Georgia"/>
                <a:ea typeface="Calibri"/>
                <a:cs typeface="Times New Roman"/>
              </a:rPr>
              <a:t>Помню о тебе!</a:t>
            </a:r>
            <a:endParaRPr lang="ru-RU" sz="7200" b="1" i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32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2097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142852"/>
            <a:ext cx="1019175" cy="619125"/>
          </a:xfrm>
          <a:prstGeom prst="rect">
            <a:avLst/>
          </a:prstGeom>
          <a:noFill/>
        </p:spPr>
      </p:pic>
      <p:sp>
        <p:nvSpPr>
          <p:cNvPr id="132099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27" name="Picture 23" descr="Картинка 4 из 17758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142984"/>
            <a:ext cx="5957215" cy="4547492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3643306" y="1933575"/>
            <a:ext cx="55006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0" y="4286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6" name="Rectangle 10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9" name="Rectangle 13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1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7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75" name="Rectangle 19"/>
          <p:cNvSpPr>
            <a:spLocks noChangeArrowheads="1"/>
          </p:cNvSpPr>
          <p:nvPr/>
        </p:nvSpPr>
        <p:spPr bwMode="auto">
          <a:xfrm>
            <a:off x="0" y="85723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0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1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19" name="Rectangle 15"/>
          <p:cNvSpPr>
            <a:spLocks noChangeArrowheads="1"/>
          </p:cNvSpPr>
          <p:nvPr/>
        </p:nvSpPr>
        <p:spPr bwMode="auto">
          <a:xfrm>
            <a:off x="6286512" y="1643050"/>
            <a:ext cx="285748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i="1" dirty="0" smtClean="0">
                <a:solidFill>
                  <a:srgbClr val="0070C0"/>
                </a:solidFill>
                <a:latin typeface="Georgia"/>
                <a:ea typeface="Calibri"/>
                <a:cs typeface="Times New Roman"/>
              </a:rPr>
              <a:t>Верь мне!</a:t>
            </a:r>
            <a:endParaRPr lang="ru-RU" sz="7200" b="1" i="1" dirty="0" smtClean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0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0049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285728"/>
            <a:ext cx="3571875" cy="619125"/>
          </a:xfrm>
          <a:prstGeom prst="rect">
            <a:avLst/>
          </a:prstGeom>
          <a:noFill/>
        </p:spPr>
      </p:pic>
      <p:sp>
        <p:nvSpPr>
          <p:cNvPr id="13005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3643306" y="1933575"/>
            <a:ext cx="55006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0" y="4286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6" name="Rectangle 10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9" name="Rectangle 13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1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7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75" name="Rectangle 19"/>
          <p:cNvSpPr>
            <a:spLocks noChangeArrowheads="1"/>
          </p:cNvSpPr>
          <p:nvPr/>
        </p:nvSpPr>
        <p:spPr bwMode="auto">
          <a:xfrm>
            <a:off x="0" y="85723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0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1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357158" y="5643578"/>
            <a:ext cx="8215370" cy="887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4800" b="1" i="1" dirty="0" smtClean="0">
                <a:solidFill>
                  <a:srgbClr val="0070C0"/>
                </a:solidFill>
                <a:latin typeface="Georgia"/>
                <a:ea typeface="Calibri"/>
                <a:cs typeface="Times New Roman"/>
              </a:rPr>
              <a:t>Храню тебе верность!</a:t>
            </a:r>
            <a:endParaRPr lang="ru-RU" sz="4800" b="1" i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800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214290"/>
            <a:ext cx="3752850" cy="619125"/>
          </a:xfrm>
          <a:prstGeom prst="rect">
            <a:avLst/>
          </a:prstGeom>
          <a:noFill/>
        </p:spPr>
      </p:pic>
      <p:pic>
        <p:nvPicPr>
          <p:cNvPr id="128005" name="Picture 5" descr="Картинка 8 из 9600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857232"/>
            <a:ext cx="7215238" cy="48327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500034" y="5857892"/>
            <a:ext cx="8286808" cy="500066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400" b="1" i="1" dirty="0" smtClean="0">
                <a:solidFill>
                  <a:srgbClr val="0070C0"/>
                </a:solidFill>
                <a:latin typeface="Georgia"/>
                <a:ea typeface="Calibri"/>
                <a:cs typeface="Times New Roman"/>
              </a:rPr>
              <a:t>Ты нужна мне!</a:t>
            </a:r>
            <a:endParaRPr lang="ru-RU" sz="5400" b="1" i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3643306" y="1933575"/>
            <a:ext cx="55006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0" y="4286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6" name="Rectangle 10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6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69" name="Rectangle 13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1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72" name="Rectangle 16"/>
          <p:cNvSpPr>
            <a:spLocks noChangeArrowheads="1"/>
          </p:cNvSpPr>
          <p:nvPr/>
        </p:nvSpPr>
        <p:spPr bwMode="auto">
          <a:xfrm>
            <a:off x="0" y="1209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1875" name="Rectangle 19"/>
          <p:cNvSpPr>
            <a:spLocks noChangeArrowheads="1"/>
          </p:cNvSpPr>
          <p:nvPr/>
        </p:nvSpPr>
        <p:spPr bwMode="auto">
          <a:xfrm>
            <a:off x="0" y="85723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187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0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391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91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59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595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0"/>
            <a:ext cx="1876425" cy="619125"/>
          </a:xfrm>
          <a:prstGeom prst="rect">
            <a:avLst/>
          </a:prstGeom>
          <a:noFill/>
        </p:spPr>
      </p:pic>
      <p:sp>
        <p:nvSpPr>
          <p:cNvPr id="1259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5957" name="Picture 5" descr="Картинка 5 из 527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571480"/>
            <a:ext cx="5643602" cy="5479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1"/>
            <a:ext cx="8802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СТЕПЕНИ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Содержимое 63"/>
          <p:cNvSpPr>
            <a:spLocks noGrp="1"/>
          </p:cNvSpPr>
          <p:nvPr>
            <p:ph sz="half" idx="2"/>
          </p:nvPr>
        </p:nvSpPr>
        <p:spPr>
          <a:xfrm>
            <a:off x="285720" y="1142984"/>
            <a:ext cx="3786214" cy="53578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Это самый высокий водопад на Земле.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Был открыт в 1935 году лётчиком, именем которого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и был назван.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Этот водопад находится в Южной Америке.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О каком водопаде идёт речь?</a:t>
            </a:r>
          </a:p>
          <a:p>
            <a:pPr>
              <a:buNone/>
            </a:pPr>
            <a:endParaRPr lang="ru-RU" sz="2400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119809" name="Rectangle 1"/>
          <p:cNvSpPr>
            <a:spLocks noChangeArrowheads="1"/>
          </p:cNvSpPr>
          <p:nvPr/>
        </p:nvSpPr>
        <p:spPr bwMode="auto">
          <a:xfrm>
            <a:off x="4143372" y="1071546"/>
            <a:ext cx="4857784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Выполните вычисления. Заполните таблицу буквами, учитывая найденные ответы.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9818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3143248"/>
            <a:ext cx="1085850" cy="819150"/>
          </a:xfrm>
          <a:prstGeom prst="rect">
            <a:avLst/>
          </a:prstGeom>
          <a:noFill/>
        </p:spPr>
      </p:pic>
      <p:pic>
        <p:nvPicPr>
          <p:cNvPr id="119817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4071942"/>
            <a:ext cx="1362075" cy="819150"/>
          </a:xfrm>
          <a:prstGeom prst="rect">
            <a:avLst/>
          </a:prstGeom>
          <a:noFill/>
        </p:spPr>
      </p:pic>
      <p:pic>
        <p:nvPicPr>
          <p:cNvPr id="119816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5000636"/>
            <a:ext cx="1533525" cy="819150"/>
          </a:xfrm>
          <a:prstGeom prst="rect">
            <a:avLst/>
          </a:prstGeom>
          <a:noFill/>
        </p:spPr>
      </p:pic>
      <p:pic>
        <p:nvPicPr>
          <p:cNvPr id="119815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357694"/>
            <a:ext cx="1257300" cy="561975"/>
          </a:xfrm>
          <a:prstGeom prst="rect">
            <a:avLst/>
          </a:prstGeom>
          <a:noFill/>
        </p:spPr>
      </p:pic>
      <p:pic>
        <p:nvPicPr>
          <p:cNvPr id="119814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3429000"/>
            <a:ext cx="1085850" cy="819150"/>
          </a:xfrm>
          <a:prstGeom prst="rect">
            <a:avLst/>
          </a:prstGeom>
          <a:noFill/>
        </p:spPr>
      </p:pic>
      <p:pic>
        <p:nvPicPr>
          <p:cNvPr id="119813" name="Picture 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2714620"/>
            <a:ext cx="1428750" cy="561975"/>
          </a:xfrm>
          <a:prstGeom prst="rect">
            <a:avLst/>
          </a:prstGeom>
          <a:noFill/>
        </p:spPr>
      </p:pic>
      <p:pic>
        <p:nvPicPr>
          <p:cNvPr id="119812" name="Picture 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1928802"/>
            <a:ext cx="1257300" cy="571500"/>
          </a:xfrm>
          <a:prstGeom prst="rect">
            <a:avLst/>
          </a:prstGeom>
          <a:noFill/>
        </p:spPr>
      </p:pic>
      <p:sp>
        <p:nvSpPr>
          <p:cNvPr id="119819" name="Rectangle 11"/>
          <p:cNvSpPr>
            <a:spLocks noChangeArrowheads="1"/>
          </p:cNvSpPr>
          <p:nvPr/>
        </p:nvSpPr>
        <p:spPr bwMode="auto">
          <a:xfrm>
            <a:off x="4214810" y="1928802"/>
            <a:ext cx="2714644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(-2)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-5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0,4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-2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=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0" name="Rectangle 12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1" name="Rectangle 13"/>
          <p:cNvSpPr>
            <a:spLocks noChangeArrowheads="1"/>
          </p:cNvSpPr>
          <p:nvPr/>
        </p:nvSpPr>
        <p:spPr bwMode="auto">
          <a:xfrm>
            <a:off x="0" y="2095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3" name="Rectangle 15"/>
          <p:cNvSpPr>
            <a:spLocks noChangeArrowheads="1"/>
          </p:cNvSpPr>
          <p:nvPr/>
        </p:nvSpPr>
        <p:spPr bwMode="auto">
          <a:xfrm>
            <a:off x="0" y="3476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4" name="Rectangle 16"/>
          <p:cNvSpPr>
            <a:spLocks noChangeArrowheads="1"/>
          </p:cNvSpPr>
          <p:nvPr/>
        </p:nvSpPr>
        <p:spPr bwMode="auto">
          <a:xfrm>
            <a:off x="0" y="4295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5" name="Rectangle 17"/>
          <p:cNvSpPr>
            <a:spLocks noChangeArrowheads="1"/>
          </p:cNvSpPr>
          <p:nvPr/>
        </p:nvSpPr>
        <p:spPr bwMode="auto">
          <a:xfrm>
            <a:off x="0" y="4857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6" name="Rectangle 18"/>
          <p:cNvSpPr>
            <a:spLocks noChangeArrowheads="1"/>
          </p:cNvSpPr>
          <p:nvPr/>
        </p:nvSpPr>
        <p:spPr bwMode="auto">
          <a:xfrm>
            <a:off x="0" y="5429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6429388" y="5072074"/>
            <a:ext cx="1045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3,2 </a:t>
            </a:r>
            <a:r>
              <a:rPr lang="ru-RU" sz="2400" baseline="30000" dirty="0" smtClean="0">
                <a:solidFill>
                  <a:prstClr val="black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-1</a:t>
            </a:r>
            <a:r>
              <a:rPr lang="ru-RU" sz="2400" dirty="0" smtClean="0">
                <a:solidFill>
                  <a:prstClr val="black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=</a:t>
            </a:r>
            <a:endParaRPr lang="ru-RU" sz="9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Пятно 1 81"/>
          <p:cNvSpPr/>
          <p:nvPr/>
        </p:nvSpPr>
        <p:spPr>
          <a:xfrm>
            <a:off x="5357818" y="1785926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3" name="Пятно 1 82"/>
          <p:cNvSpPr/>
          <p:nvPr/>
        </p:nvSpPr>
        <p:spPr>
          <a:xfrm>
            <a:off x="5286380" y="2500306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4" name="Пятно 1 83"/>
          <p:cNvSpPr/>
          <p:nvPr/>
        </p:nvSpPr>
        <p:spPr>
          <a:xfrm>
            <a:off x="5500694" y="3286124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5" name="Пятно 1 84"/>
          <p:cNvSpPr/>
          <p:nvPr/>
        </p:nvSpPr>
        <p:spPr>
          <a:xfrm>
            <a:off x="5715008" y="4214818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6" name="Пятно 1 85"/>
          <p:cNvSpPr/>
          <p:nvPr/>
        </p:nvSpPr>
        <p:spPr>
          <a:xfrm>
            <a:off x="5857884" y="5214950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7" name="Пятно 1 86"/>
          <p:cNvSpPr/>
          <p:nvPr/>
        </p:nvSpPr>
        <p:spPr>
          <a:xfrm>
            <a:off x="7786710" y="2643182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8" name="Пятно 1 87"/>
          <p:cNvSpPr/>
          <p:nvPr/>
        </p:nvSpPr>
        <p:spPr>
          <a:xfrm>
            <a:off x="7715272" y="1857364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9" name="Пятно 1 88"/>
          <p:cNvSpPr/>
          <p:nvPr/>
        </p:nvSpPr>
        <p:spPr>
          <a:xfrm>
            <a:off x="7572396" y="3429000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0" name="Пятно 1 89"/>
          <p:cNvSpPr/>
          <p:nvPr/>
        </p:nvSpPr>
        <p:spPr>
          <a:xfrm>
            <a:off x="7715272" y="4286256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Х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1" name="Пятно 1 90"/>
          <p:cNvSpPr/>
          <p:nvPr/>
        </p:nvSpPr>
        <p:spPr>
          <a:xfrm>
            <a:off x="7500958" y="5143512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9827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9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30" name="Rectangle 22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3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33" name="Rectangle 25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35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36" name="Rectangle 28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38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9839" name="Rectangle 31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1"/>
            <a:ext cx="8802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СТЕПЕНИ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Содержимое 63"/>
          <p:cNvSpPr>
            <a:spLocks noGrp="1"/>
          </p:cNvSpPr>
          <p:nvPr>
            <p:ph sz="half" idx="2"/>
          </p:nvPr>
        </p:nvSpPr>
        <p:spPr>
          <a:xfrm>
            <a:off x="285720" y="1142984"/>
            <a:ext cx="3786214" cy="414340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Это самый высокий водопад на Земле.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Был открыт в 1935 году лётчиком, именем которого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и был назван.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Этот водопад находится в Южной Америке.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О каком водопаде идёт речь?</a:t>
            </a:r>
          </a:p>
          <a:p>
            <a:pPr>
              <a:buNone/>
            </a:pPr>
            <a:endParaRPr lang="ru-RU" sz="2400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119809" name="Rectangle 1"/>
          <p:cNvSpPr>
            <a:spLocks noChangeArrowheads="1"/>
          </p:cNvSpPr>
          <p:nvPr/>
        </p:nvSpPr>
        <p:spPr bwMode="auto">
          <a:xfrm>
            <a:off x="4143372" y="1071546"/>
            <a:ext cx="4857784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Выполните вычисления. Заполните таблицу буквами, учитывая найденные ответы.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9818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3143248"/>
            <a:ext cx="1085850" cy="819150"/>
          </a:xfrm>
          <a:prstGeom prst="rect">
            <a:avLst/>
          </a:prstGeom>
          <a:noFill/>
        </p:spPr>
      </p:pic>
      <p:pic>
        <p:nvPicPr>
          <p:cNvPr id="119817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4071942"/>
            <a:ext cx="1362075" cy="819150"/>
          </a:xfrm>
          <a:prstGeom prst="rect">
            <a:avLst/>
          </a:prstGeom>
          <a:noFill/>
        </p:spPr>
      </p:pic>
      <p:pic>
        <p:nvPicPr>
          <p:cNvPr id="119816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5000636"/>
            <a:ext cx="1533525" cy="819150"/>
          </a:xfrm>
          <a:prstGeom prst="rect">
            <a:avLst/>
          </a:prstGeom>
          <a:noFill/>
        </p:spPr>
      </p:pic>
      <p:pic>
        <p:nvPicPr>
          <p:cNvPr id="119815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357694"/>
            <a:ext cx="1257300" cy="561975"/>
          </a:xfrm>
          <a:prstGeom prst="rect">
            <a:avLst/>
          </a:prstGeom>
          <a:noFill/>
        </p:spPr>
      </p:pic>
      <p:pic>
        <p:nvPicPr>
          <p:cNvPr id="119814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3429000"/>
            <a:ext cx="1085850" cy="819150"/>
          </a:xfrm>
          <a:prstGeom prst="rect">
            <a:avLst/>
          </a:prstGeom>
          <a:noFill/>
        </p:spPr>
      </p:pic>
      <p:pic>
        <p:nvPicPr>
          <p:cNvPr id="119813" name="Picture 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2714620"/>
            <a:ext cx="1428750" cy="561975"/>
          </a:xfrm>
          <a:prstGeom prst="rect">
            <a:avLst/>
          </a:prstGeom>
          <a:noFill/>
        </p:spPr>
      </p:pic>
      <p:pic>
        <p:nvPicPr>
          <p:cNvPr id="119812" name="Picture 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1928802"/>
            <a:ext cx="1257300" cy="571500"/>
          </a:xfrm>
          <a:prstGeom prst="rect">
            <a:avLst/>
          </a:prstGeom>
          <a:noFill/>
        </p:spPr>
      </p:pic>
      <p:sp>
        <p:nvSpPr>
          <p:cNvPr id="119819" name="Rectangle 11"/>
          <p:cNvSpPr>
            <a:spLocks noChangeArrowheads="1"/>
          </p:cNvSpPr>
          <p:nvPr/>
        </p:nvSpPr>
        <p:spPr bwMode="auto">
          <a:xfrm>
            <a:off x="4214810" y="1928802"/>
            <a:ext cx="2714644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(-2)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-5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0,4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-2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=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0" name="Rectangle 12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1" name="Rectangle 13"/>
          <p:cNvSpPr>
            <a:spLocks noChangeArrowheads="1"/>
          </p:cNvSpPr>
          <p:nvPr/>
        </p:nvSpPr>
        <p:spPr bwMode="auto">
          <a:xfrm>
            <a:off x="0" y="2095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3" name="Rectangle 15"/>
          <p:cNvSpPr>
            <a:spLocks noChangeArrowheads="1"/>
          </p:cNvSpPr>
          <p:nvPr/>
        </p:nvSpPr>
        <p:spPr bwMode="auto">
          <a:xfrm>
            <a:off x="0" y="3476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4" name="Rectangle 16"/>
          <p:cNvSpPr>
            <a:spLocks noChangeArrowheads="1"/>
          </p:cNvSpPr>
          <p:nvPr/>
        </p:nvSpPr>
        <p:spPr bwMode="auto">
          <a:xfrm>
            <a:off x="0" y="4295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5" name="Rectangle 17"/>
          <p:cNvSpPr>
            <a:spLocks noChangeArrowheads="1"/>
          </p:cNvSpPr>
          <p:nvPr/>
        </p:nvSpPr>
        <p:spPr bwMode="auto">
          <a:xfrm>
            <a:off x="0" y="4857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6" name="Rectangle 18"/>
          <p:cNvSpPr>
            <a:spLocks noChangeArrowheads="1"/>
          </p:cNvSpPr>
          <p:nvPr/>
        </p:nvSpPr>
        <p:spPr bwMode="auto">
          <a:xfrm>
            <a:off x="0" y="5429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6429388" y="5072074"/>
            <a:ext cx="1045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3,2 </a:t>
            </a:r>
            <a:r>
              <a:rPr lang="ru-RU" sz="2400" baseline="30000" dirty="0" smtClean="0">
                <a:solidFill>
                  <a:prstClr val="black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-1</a:t>
            </a:r>
            <a:r>
              <a:rPr lang="ru-RU" sz="2400" dirty="0" smtClean="0">
                <a:solidFill>
                  <a:prstClr val="black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=</a:t>
            </a:r>
            <a:endParaRPr lang="ru-RU" sz="9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Пятно 1 81"/>
          <p:cNvSpPr/>
          <p:nvPr/>
        </p:nvSpPr>
        <p:spPr>
          <a:xfrm>
            <a:off x="5357818" y="1785926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3" name="Пятно 1 82"/>
          <p:cNvSpPr/>
          <p:nvPr/>
        </p:nvSpPr>
        <p:spPr>
          <a:xfrm>
            <a:off x="5286380" y="2500306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4" name="Пятно 1 83"/>
          <p:cNvSpPr/>
          <p:nvPr/>
        </p:nvSpPr>
        <p:spPr>
          <a:xfrm>
            <a:off x="5500694" y="3286124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5" name="Пятно 1 84"/>
          <p:cNvSpPr/>
          <p:nvPr/>
        </p:nvSpPr>
        <p:spPr>
          <a:xfrm>
            <a:off x="5715008" y="4214818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6" name="Пятно 1 85"/>
          <p:cNvSpPr/>
          <p:nvPr/>
        </p:nvSpPr>
        <p:spPr>
          <a:xfrm>
            <a:off x="5857884" y="5214950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7" name="Пятно 1 86"/>
          <p:cNvSpPr/>
          <p:nvPr/>
        </p:nvSpPr>
        <p:spPr>
          <a:xfrm>
            <a:off x="7786710" y="2643182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8" name="Пятно 1 87"/>
          <p:cNvSpPr/>
          <p:nvPr/>
        </p:nvSpPr>
        <p:spPr>
          <a:xfrm>
            <a:off x="7715272" y="1857364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9" name="Пятно 1 88"/>
          <p:cNvSpPr/>
          <p:nvPr/>
        </p:nvSpPr>
        <p:spPr>
          <a:xfrm>
            <a:off x="7572396" y="3429000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0" name="Пятно 1 89"/>
          <p:cNvSpPr/>
          <p:nvPr/>
        </p:nvSpPr>
        <p:spPr>
          <a:xfrm>
            <a:off x="7715272" y="4286256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Х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1" name="Пятно 1 90"/>
          <p:cNvSpPr/>
          <p:nvPr/>
        </p:nvSpPr>
        <p:spPr>
          <a:xfrm>
            <a:off x="7500958" y="5143512"/>
            <a:ext cx="571504" cy="642942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92" name="Таблица 91"/>
          <p:cNvGraphicFramePr>
            <a:graphicFrameLocks noGrp="1"/>
          </p:cNvGraphicFramePr>
          <p:nvPr/>
        </p:nvGraphicFramePr>
        <p:xfrm>
          <a:off x="214282" y="5214950"/>
          <a:ext cx="4000528" cy="1428760"/>
        </p:xfrm>
        <a:graphic>
          <a:graphicData uri="http://schemas.openxmlformats.org/drawingml/2006/table">
            <a:tbl>
              <a:tblPr/>
              <a:tblGrid>
                <a:gridCol w="571504"/>
                <a:gridCol w="1000132"/>
                <a:gridCol w="642942"/>
                <a:gridCol w="714380"/>
                <a:gridCol w="642942"/>
                <a:gridCol w="428628"/>
              </a:tblGrid>
              <a:tr h="1000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Georgia"/>
                          <a:ea typeface="Calibri"/>
                          <a:cs typeface="Times New Roman"/>
                        </a:rPr>
                        <a:t>- 0,375</a:t>
                      </a:r>
                      <a:endParaRPr lang="ru-RU" sz="20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Georgia"/>
                          <a:ea typeface="Calibri"/>
                          <a:cs typeface="Times New Roman"/>
                        </a:rPr>
                        <a:t>16</a:t>
                      </a:r>
                      <a:endParaRPr lang="ru-RU" sz="20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Georgi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9827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29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9828" name="Picture 20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286388"/>
            <a:ext cx="390525" cy="742950"/>
          </a:xfrm>
          <a:prstGeom prst="rect">
            <a:avLst/>
          </a:prstGeom>
          <a:noFill/>
        </p:spPr>
      </p:pic>
      <p:sp>
        <p:nvSpPr>
          <p:cNvPr id="119830" name="Rectangle 22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3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9831" name="Picture 2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5286388"/>
            <a:ext cx="390525" cy="742950"/>
          </a:xfrm>
          <a:prstGeom prst="rect">
            <a:avLst/>
          </a:prstGeom>
          <a:noFill/>
        </p:spPr>
      </p:pic>
      <p:sp>
        <p:nvSpPr>
          <p:cNvPr id="119833" name="Rectangle 25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35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9834" name="Picture 26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5286388"/>
            <a:ext cx="171450" cy="742950"/>
          </a:xfrm>
          <a:prstGeom prst="rect">
            <a:avLst/>
          </a:prstGeom>
          <a:noFill/>
        </p:spPr>
      </p:pic>
      <p:sp>
        <p:nvSpPr>
          <p:cNvPr id="119836" name="Rectangle 28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38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9837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5286388"/>
            <a:ext cx="333375" cy="742950"/>
          </a:xfrm>
          <a:prstGeom prst="rect">
            <a:avLst/>
          </a:prstGeom>
          <a:noFill/>
        </p:spPr>
      </p:pic>
      <p:sp>
        <p:nvSpPr>
          <p:cNvPr id="119839" name="Rectangle 31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Заголовок 62"/>
          <p:cNvSpPr>
            <a:spLocks noGrp="1"/>
          </p:cNvSpPr>
          <p:nvPr>
            <p:ph type="title"/>
          </p:nvPr>
        </p:nvSpPr>
        <p:spPr>
          <a:xfrm>
            <a:off x="457200" y="704088"/>
            <a:ext cx="4757742" cy="1143000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latin typeface="Monotype Corsiva" pitchFamily="66" charset="0"/>
              </a:rPr>
              <a:t>АНХЕЛЬ</a:t>
            </a:r>
            <a:endParaRPr lang="ru-RU" sz="9600" b="1" i="1" dirty="0">
              <a:latin typeface="Monotype Corsiva" pitchFamily="66" charset="0"/>
            </a:endParaRPr>
          </a:p>
        </p:txBody>
      </p:sp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65" name="Содержимое 64"/>
          <p:cNvSpPr>
            <a:spLocks noGrp="1"/>
          </p:cNvSpPr>
          <p:nvPr>
            <p:ph sz="half" idx="2"/>
          </p:nvPr>
        </p:nvSpPr>
        <p:spPr>
          <a:xfrm>
            <a:off x="5072066" y="285728"/>
            <a:ext cx="3857652" cy="6069197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Общая высота 979 метров, </a:t>
            </a:r>
          </a:p>
          <a:p>
            <a:pPr algn="ctr">
              <a:buNone/>
            </a:pPr>
            <a:r>
              <a:rPr lang="ru-RU" dirty="0" smtClean="0"/>
              <a:t>высота непрерывного </a:t>
            </a:r>
          </a:p>
          <a:p>
            <a:pPr algn="ctr">
              <a:buNone/>
            </a:pPr>
            <a:r>
              <a:rPr lang="ru-RU" dirty="0" smtClean="0"/>
              <a:t>падения 807 метров. </a:t>
            </a:r>
          </a:p>
          <a:p>
            <a:pPr algn="ctr">
              <a:buNone/>
            </a:pPr>
            <a:r>
              <a:rPr lang="ru-RU" dirty="0" smtClean="0"/>
              <a:t>Назван в честь лётчика </a:t>
            </a:r>
          </a:p>
          <a:p>
            <a:pPr algn="ctr">
              <a:buNone/>
            </a:pPr>
            <a:r>
              <a:rPr lang="ru-RU" dirty="0" smtClean="0"/>
              <a:t>Джеймса </a:t>
            </a:r>
            <a:r>
              <a:rPr lang="ru-RU" dirty="0" err="1" smtClean="0"/>
              <a:t>Эйнджела</a:t>
            </a: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dirty="0" smtClean="0"/>
              <a:t>(англ. </a:t>
            </a:r>
            <a:r>
              <a:rPr lang="ru-RU" i="1" dirty="0" err="1" smtClean="0"/>
              <a:t>Angel</a:t>
            </a:r>
            <a:r>
              <a:rPr lang="ru-RU" dirty="0" smtClean="0"/>
              <a:t>).</a:t>
            </a:r>
          </a:p>
          <a:p>
            <a:pPr algn="ctr">
              <a:buNone/>
            </a:pPr>
            <a:r>
              <a:rPr lang="ru-RU" dirty="0" smtClean="0"/>
              <a:t>Водопад находится в </a:t>
            </a:r>
          </a:p>
          <a:p>
            <a:pPr algn="ctr">
              <a:buNone/>
            </a:pPr>
            <a:r>
              <a:rPr lang="ru-RU" dirty="0" smtClean="0"/>
              <a:t>тропических лесах </a:t>
            </a:r>
          </a:p>
          <a:p>
            <a:pPr algn="ctr">
              <a:buNone/>
            </a:pPr>
            <a:r>
              <a:rPr lang="ru-RU" dirty="0" smtClean="0"/>
              <a:t>Венесуэлы.</a:t>
            </a:r>
          </a:p>
          <a:p>
            <a:pPr algn="ctr">
              <a:buNone/>
            </a:pPr>
            <a:r>
              <a:rPr lang="ru-RU" dirty="0" smtClean="0"/>
              <a:t>Высота падения настолько </a:t>
            </a:r>
          </a:p>
          <a:p>
            <a:pPr algn="ctr">
              <a:buNone/>
            </a:pPr>
            <a:r>
              <a:rPr lang="ru-RU" dirty="0" smtClean="0"/>
              <a:t>велика, что, прежде чем </a:t>
            </a:r>
          </a:p>
          <a:p>
            <a:pPr algn="ctr">
              <a:buNone/>
            </a:pPr>
            <a:r>
              <a:rPr lang="ru-RU" dirty="0" smtClean="0"/>
              <a:t>достичь земли, вода </a:t>
            </a:r>
          </a:p>
          <a:p>
            <a:pPr algn="ctr">
              <a:buNone/>
            </a:pPr>
            <a:r>
              <a:rPr lang="ru-RU" dirty="0" smtClean="0"/>
              <a:t>распыляется на мельчайшие </a:t>
            </a:r>
          </a:p>
          <a:p>
            <a:pPr algn="ctr">
              <a:buNone/>
            </a:pPr>
            <a:r>
              <a:rPr lang="ru-RU" dirty="0" smtClean="0"/>
              <a:t>частички и превращается в </a:t>
            </a:r>
          </a:p>
          <a:p>
            <a:pPr algn="ctr">
              <a:buNone/>
            </a:pPr>
            <a:r>
              <a:rPr lang="ru-RU" dirty="0" smtClean="0"/>
              <a:t>туман. Туман может </a:t>
            </a:r>
          </a:p>
          <a:p>
            <a:pPr algn="ctr">
              <a:buNone/>
            </a:pPr>
            <a:r>
              <a:rPr lang="ru-RU" dirty="0" smtClean="0"/>
              <a:t>ощущаться за несколько </a:t>
            </a:r>
          </a:p>
          <a:p>
            <a:pPr algn="ctr">
              <a:buNone/>
            </a:pPr>
            <a:r>
              <a:rPr lang="ru-RU" dirty="0" smtClean="0"/>
              <a:t>километров. </a:t>
            </a:r>
          </a:p>
          <a:p>
            <a:endParaRPr lang="ru-RU" dirty="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7762" name="Picture 2" descr="Картинка 13 из 6036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928802"/>
            <a:ext cx="4736875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6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6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6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6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1"/>
            <a:ext cx="8802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СТЕПЕНИ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Содержимое 63"/>
          <p:cNvSpPr>
            <a:spLocks noGrp="1"/>
          </p:cNvSpPr>
          <p:nvPr>
            <p:ph sz="half" idx="2"/>
          </p:nvPr>
        </p:nvSpPr>
        <p:spPr>
          <a:xfrm>
            <a:off x="285720" y="1285860"/>
            <a:ext cx="3786214" cy="521497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Эта наука занимается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изучением пещер, их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происхождением,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микроклиматом, флорой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и фауной, остатками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материальной культуры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людей каменного века.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О какой науке идёт речь?</a:t>
            </a:r>
          </a:p>
          <a:p>
            <a:pPr algn="ctr">
              <a:buNone/>
            </a:pP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4071934" y="928671"/>
            <a:ext cx="5072066" cy="7048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Проанализируйте данные высказывания.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Зачеркните в полосе буквы, связанные с ложными высказываниями.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Из оставшихся букв получите слово.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9645" name="Picture 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2071678"/>
            <a:ext cx="1962150" cy="619125"/>
          </a:xfrm>
          <a:prstGeom prst="rect">
            <a:avLst/>
          </a:prstGeom>
          <a:noFill/>
        </p:spPr>
      </p:pic>
      <p:pic>
        <p:nvPicPr>
          <p:cNvPr id="69644" name="Picture 1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714620"/>
            <a:ext cx="1495425" cy="619125"/>
          </a:xfrm>
          <a:prstGeom prst="rect">
            <a:avLst/>
          </a:prstGeom>
          <a:noFill/>
        </p:spPr>
      </p:pic>
      <p:pic>
        <p:nvPicPr>
          <p:cNvPr id="69643" name="Picture 1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3429000"/>
            <a:ext cx="1828800" cy="352425"/>
          </a:xfrm>
          <a:prstGeom prst="rect">
            <a:avLst/>
          </a:prstGeom>
          <a:noFill/>
        </p:spPr>
      </p:pic>
      <p:pic>
        <p:nvPicPr>
          <p:cNvPr id="69642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4000504"/>
            <a:ext cx="1857375" cy="352425"/>
          </a:xfrm>
          <a:prstGeom prst="rect">
            <a:avLst/>
          </a:prstGeom>
          <a:noFill/>
        </p:spPr>
      </p:pic>
      <p:pic>
        <p:nvPicPr>
          <p:cNvPr id="69641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4429132"/>
            <a:ext cx="2000250" cy="619125"/>
          </a:xfrm>
          <a:prstGeom prst="rect">
            <a:avLst/>
          </a:prstGeom>
          <a:noFill/>
        </p:spPr>
      </p:pic>
      <p:pic>
        <p:nvPicPr>
          <p:cNvPr id="69640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285992"/>
            <a:ext cx="1752600" cy="352425"/>
          </a:xfrm>
          <a:prstGeom prst="rect">
            <a:avLst/>
          </a:prstGeom>
          <a:noFill/>
        </p:spPr>
      </p:pic>
      <p:pic>
        <p:nvPicPr>
          <p:cNvPr id="69639" name="Picture 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857496"/>
            <a:ext cx="1771650" cy="352425"/>
          </a:xfrm>
          <a:prstGeom prst="rect">
            <a:avLst/>
          </a:prstGeom>
          <a:noFill/>
        </p:spPr>
      </p:pic>
      <p:pic>
        <p:nvPicPr>
          <p:cNvPr id="69638" name="Picture 6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3357562"/>
            <a:ext cx="1447800" cy="352425"/>
          </a:xfrm>
          <a:prstGeom prst="rect">
            <a:avLst/>
          </a:prstGeom>
          <a:noFill/>
        </p:spPr>
      </p:pic>
      <p:pic>
        <p:nvPicPr>
          <p:cNvPr id="69637" name="Picture 5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3786190"/>
            <a:ext cx="1657350" cy="619125"/>
          </a:xfrm>
          <a:prstGeom prst="rect">
            <a:avLst/>
          </a:prstGeom>
          <a:noFill/>
        </p:spPr>
      </p:pic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4643446"/>
            <a:ext cx="1400175" cy="352425"/>
          </a:xfrm>
          <a:prstGeom prst="rect">
            <a:avLst/>
          </a:prstGeom>
          <a:noFill/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5357826"/>
            <a:ext cx="1543050" cy="352425"/>
          </a:xfrm>
          <a:prstGeom prst="rect">
            <a:avLst/>
          </a:prstGeom>
          <a:noFill/>
        </p:spPr>
      </p:pic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5357826"/>
            <a:ext cx="2247900" cy="352425"/>
          </a:xfrm>
          <a:prstGeom prst="rect">
            <a:avLst/>
          </a:prstGeom>
          <a:noFill/>
        </p:spPr>
      </p:pic>
      <p:sp>
        <p:nvSpPr>
          <p:cNvPr id="6964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4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648" name="Rectangle 16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649" name="Rectangle 17"/>
          <p:cNvSpPr>
            <a:spLocks noChangeArrowheads="1"/>
          </p:cNvSpPr>
          <p:nvPr/>
        </p:nvSpPr>
        <p:spPr bwMode="auto">
          <a:xfrm>
            <a:off x="0" y="2047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650" name="Rectangle 18"/>
          <p:cNvSpPr>
            <a:spLocks noChangeArrowheads="1"/>
          </p:cNvSpPr>
          <p:nvPr/>
        </p:nvSpPr>
        <p:spPr bwMode="auto">
          <a:xfrm>
            <a:off x="0" y="321468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651" name="Rectangle 19"/>
          <p:cNvSpPr>
            <a:spLocks noChangeArrowheads="1"/>
          </p:cNvSpPr>
          <p:nvPr/>
        </p:nvSpPr>
        <p:spPr bwMode="auto">
          <a:xfrm>
            <a:off x="0" y="3933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652" name="Rectangle 20"/>
          <p:cNvSpPr>
            <a:spLocks noChangeArrowheads="1"/>
          </p:cNvSpPr>
          <p:nvPr/>
        </p:nvSpPr>
        <p:spPr bwMode="auto">
          <a:xfrm>
            <a:off x="0" y="450057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653" name="Rectangle 21"/>
          <p:cNvSpPr>
            <a:spLocks noChangeArrowheads="1"/>
          </p:cNvSpPr>
          <p:nvPr/>
        </p:nvSpPr>
        <p:spPr bwMode="auto">
          <a:xfrm>
            <a:off x="142844" y="407194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654" name="Rectangle 22"/>
          <p:cNvSpPr>
            <a:spLocks noChangeArrowheads="1"/>
          </p:cNvSpPr>
          <p:nvPr/>
        </p:nvSpPr>
        <p:spPr bwMode="auto">
          <a:xfrm>
            <a:off x="0" y="59055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655" name="Rectangle 23"/>
          <p:cNvSpPr>
            <a:spLocks noChangeArrowheads="1"/>
          </p:cNvSpPr>
          <p:nvPr/>
        </p:nvSpPr>
        <p:spPr bwMode="auto">
          <a:xfrm>
            <a:off x="0" y="6981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656" name="Rectangle 24"/>
          <p:cNvSpPr>
            <a:spLocks noChangeArrowheads="1"/>
          </p:cNvSpPr>
          <p:nvPr/>
        </p:nvSpPr>
        <p:spPr bwMode="auto">
          <a:xfrm>
            <a:off x="0" y="7791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657" name="Rectangle 25"/>
          <p:cNvSpPr>
            <a:spLocks noChangeArrowheads="1"/>
          </p:cNvSpPr>
          <p:nvPr/>
        </p:nvSpPr>
        <p:spPr bwMode="auto">
          <a:xfrm>
            <a:off x="0" y="860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658" name="Rectangle 26"/>
          <p:cNvSpPr>
            <a:spLocks noChangeArrowheads="1"/>
          </p:cNvSpPr>
          <p:nvPr/>
        </p:nvSpPr>
        <p:spPr bwMode="auto">
          <a:xfrm>
            <a:off x="0" y="9410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9" name="Таблица 88"/>
          <p:cNvGraphicFramePr>
            <a:graphicFrameLocks noGrp="1"/>
          </p:cNvGraphicFramePr>
          <p:nvPr/>
        </p:nvGraphicFramePr>
        <p:xfrm>
          <a:off x="2857488" y="6072206"/>
          <a:ext cx="6096006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7"/>
                <a:gridCol w="338667"/>
                <a:gridCol w="338667"/>
                <a:gridCol w="338667"/>
                <a:gridCol w="338667"/>
                <a:gridCol w="338667"/>
                <a:gridCol w="338667"/>
                <a:gridCol w="338667"/>
                <a:gridCol w="338667"/>
                <a:gridCol w="338667"/>
                <a:gridCol w="338667"/>
                <a:gridCol w="338667"/>
                <a:gridCol w="338667"/>
                <a:gridCol w="338667"/>
                <a:gridCol w="338667"/>
                <a:gridCol w="338667"/>
                <a:gridCol w="338667"/>
                <a:gridCol w="33866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Р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А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С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П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Т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Е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Л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Е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О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Р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Л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Т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О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Г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И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Я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А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К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1"/>
            <a:ext cx="88024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Спелеология</a:t>
            </a:r>
            <a:endParaRPr lang="ru-RU" sz="9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Содержимое 63"/>
          <p:cNvSpPr>
            <a:spLocks noGrp="1"/>
          </p:cNvSpPr>
          <p:nvPr>
            <p:ph sz="half" idx="2"/>
          </p:nvPr>
        </p:nvSpPr>
        <p:spPr>
          <a:xfrm>
            <a:off x="142844" y="4572008"/>
            <a:ext cx="8543956" cy="178291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>
                <a:latin typeface="Monotype Corsiva" pitchFamily="66" charset="0"/>
              </a:rPr>
              <a:t>В 1890 году наука о пещерах получила имя: Э. </a:t>
            </a:r>
            <a:r>
              <a:rPr lang="ru-RU" sz="2000" dirty="0" err="1" smtClean="0">
                <a:latin typeface="Monotype Corsiva" pitchFamily="66" charset="0"/>
              </a:rPr>
              <a:t>Ривьер</a:t>
            </a:r>
            <a:r>
              <a:rPr lang="ru-RU" sz="2000" dirty="0" smtClean="0">
                <a:latin typeface="Monotype Corsiva" pitchFamily="66" charset="0"/>
              </a:rPr>
              <a:t> предложил термин </a:t>
            </a:r>
          </a:p>
          <a:p>
            <a:pPr algn="ctr">
              <a:buNone/>
            </a:pPr>
            <a:r>
              <a:rPr lang="ru-RU" sz="2000" dirty="0" smtClean="0">
                <a:latin typeface="Monotype Corsiva" pitchFamily="66" charset="0"/>
              </a:rPr>
              <a:t>«спелеология» (греч. </a:t>
            </a:r>
            <a:r>
              <a:rPr lang="ru-RU" sz="2000" dirty="0" err="1" smtClean="0">
                <a:latin typeface="Monotype Corsiva" pitchFamily="66" charset="0"/>
              </a:rPr>
              <a:t>spelaion</a:t>
            </a:r>
            <a:r>
              <a:rPr lang="ru-RU" sz="2000" dirty="0" smtClean="0">
                <a:latin typeface="Monotype Corsiva" pitchFamily="66" charset="0"/>
              </a:rPr>
              <a:t> пещера).</a:t>
            </a:r>
          </a:p>
          <a:p>
            <a:pPr algn="ctr">
              <a:buNone/>
            </a:pPr>
            <a:r>
              <a:rPr lang="ru-RU" sz="2000" dirty="0" smtClean="0">
                <a:latin typeface="Monotype Corsiva" pitchFamily="66" charset="0"/>
              </a:rPr>
              <a:t>В 1895 г. в Париже было основано «Спелеологическое общество Франции», деятельность которого на протяжении более 40 лет ассоциировалась с именем </a:t>
            </a:r>
          </a:p>
          <a:p>
            <a:pPr algn="ctr">
              <a:buNone/>
            </a:pPr>
            <a:r>
              <a:rPr lang="ru-RU" sz="2000" dirty="0" smtClean="0">
                <a:latin typeface="Monotype Corsiva" pitchFamily="66" charset="0"/>
              </a:rPr>
              <a:t>Эдуарда Альфреда </a:t>
            </a:r>
            <a:r>
              <a:rPr lang="ru-RU" sz="2000" dirty="0" err="1" smtClean="0">
                <a:latin typeface="Monotype Corsiva" pitchFamily="66" charset="0"/>
              </a:rPr>
              <a:t>Мартеля</a:t>
            </a:r>
            <a:r>
              <a:rPr lang="ru-RU" sz="2000" dirty="0" smtClean="0">
                <a:latin typeface="Monotype Corsiva" pitchFamily="66" charset="0"/>
              </a:rPr>
              <a:t>. </a:t>
            </a:r>
          </a:p>
          <a:p>
            <a:pPr algn="ctr">
              <a:buNone/>
            </a:pPr>
            <a:r>
              <a:rPr lang="ru-RU" sz="2000" dirty="0" smtClean="0">
                <a:latin typeface="Monotype Corsiva" pitchFamily="66" charset="0"/>
              </a:rPr>
              <a:t>Э. </a:t>
            </a:r>
            <a:r>
              <a:rPr lang="ru-RU" sz="2000" dirty="0" err="1" smtClean="0">
                <a:latin typeface="Monotype Corsiva" pitchFamily="66" charset="0"/>
              </a:rPr>
              <a:t>Мартель</a:t>
            </a:r>
            <a:r>
              <a:rPr lang="ru-RU" sz="2000" dirty="0" smtClean="0">
                <a:latin typeface="Monotype Corsiva" pitchFamily="66" charset="0"/>
              </a:rPr>
              <a:t> считается основателем спелеологии как науки. </a:t>
            </a:r>
            <a:endParaRPr lang="ru-RU" sz="2000" dirty="0">
              <a:latin typeface="Monotype Corsiva" pitchFamily="66" charset="0"/>
            </a:endParaRPr>
          </a:p>
        </p:txBody>
      </p:sp>
      <p:pic>
        <p:nvPicPr>
          <p:cNvPr id="67588" name="Picture 4" descr="Картинка 19 из 9600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1500174"/>
            <a:ext cx="4397562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4786314" y="500042"/>
            <a:ext cx="421484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88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Сэйкан</a:t>
            </a:r>
            <a:endParaRPr lang="ru-RU" sz="88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6020" name="Picture 4" descr="Картинка 8 из 52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714356"/>
            <a:ext cx="4357718" cy="4357718"/>
          </a:xfrm>
          <a:prstGeom prst="rect">
            <a:avLst/>
          </a:prstGeom>
          <a:noFill/>
        </p:spPr>
      </p:pic>
      <p:sp>
        <p:nvSpPr>
          <p:cNvPr id="50" name="Прямоугольник 49"/>
          <p:cNvSpPr/>
          <p:nvPr/>
        </p:nvSpPr>
        <p:spPr>
          <a:xfrm>
            <a:off x="0" y="1928802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                                             Туннель длиной 53,85 км с подводным        </a:t>
            </a:r>
          </a:p>
          <a:p>
            <a:r>
              <a:rPr lang="ru-RU" dirty="0" smtClean="0"/>
              <a:t>                                                                                      фрагментом длиной 23,3 км. Туннель </a:t>
            </a:r>
          </a:p>
          <a:p>
            <a:r>
              <a:rPr lang="ru-RU" dirty="0" smtClean="0"/>
              <a:t>                                                                                      опускается на глубину около 240 </a:t>
            </a:r>
          </a:p>
          <a:p>
            <a:r>
              <a:rPr lang="ru-RU" dirty="0" smtClean="0"/>
              <a:t>                                                                                      метров, на 100 метров ниже уровня     </a:t>
            </a:r>
          </a:p>
          <a:p>
            <a:r>
              <a:rPr lang="ru-RU" dirty="0" smtClean="0"/>
              <a:t>                                                                                      морского дна</a:t>
            </a:r>
            <a:r>
              <a:rPr lang="ru-RU" baseline="30000" dirty="0" smtClean="0"/>
              <a:t>.</a:t>
            </a:r>
            <a:r>
              <a:rPr lang="ru-RU" dirty="0" smtClean="0"/>
              <a:t>  Являлся самым </a:t>
            </a:r>
          </a:p>
          <a:p>
            <a:r>
              <a:rPr lang="ru-RU" dirty="0" smtClean="0"/>
              <a:t>          </a:t>
            </a:r>
            <a:r>
              <a:rPr lang="en-US" dirty="0" smtClean="0"/>
              <a:t>                                                                        </a:t>
            </a:r>
            <a:r>
              <a:rPr lang="ru-RU" dirty="0" smtClean="0"/>
              <a:t>длинным туннелем в мире до постройки </a:t>
            </a:r>
            <a:endParaRPr lang="en-US" dirty="0" smtClean="0"/>
          </a:p>
          <a:p>
            <a:r>
              <a:rPr lang="en-US" dirty="0" smtClean="0"/>
              <a:t>                                                                                    </a:t>
            </a:r>
            <a:r>
              <a:rPr lang="ru-RU" dirty="0" err="1" smtClean="0"/>
              <a:t>Готардского</a:t>
            </a:r>
            <a:r>
              <a:rPr lang="ru-RU" dirty="0" smtClean="0"/>
              <a:t> туннеля 15 октября 2010г. 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ru-RU" dirty="0" smtClean="0"/>
              <a:t>Но на сегодняшний день он остается самым длинным </a:t>
            </a:r>
            <a:r>
              <a:rPr lang="ru-RU" b="1" i="1" dirty="0" smtClean="0"/>
              <a:t>действующим</a:t>
            </a:r>
            <a:r>
              <a:rPr lang="ru-RU" b="1" dirty="0" smtClean="0"/>
              <a:t> </a:t>
            </a:r>
            <a:r>
              <a:rPr lang="ru-RU" dirty="0" smtClean="0"/>
              <a:t>железнодорожным туннелем в мире. Этот рекорд будет побит, когда </a:t>
            </a:r>
            <a:r>
              <a:rPr lang="ru-RU" dirty="0" err="1" smtClean="0"/>
              <a:t>Готардский</a:t>
            </a:r>
            <a:r>
              <a:rPr lang="ru-RU" dirty="0" smtClean="0"/>
              <a:t>  туннель будет завершён. Ориентировочная дата сдачи в эксплуатацию 2016-2017 гг.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5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1"/>
            <a:ext cx="8802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СТЕПЕНИ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4071934" y="1219200"/>
            <a:ext cx="50720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Содержимое 63"/>
          <p:cNvSpPr>
            <a:spLocks noGrp="1"/>
          </p:cNvSpPr>
          <p:nvPr>
            <p:ph sz="half" idx="2"/>
          </p:nvPr>
        </p:nvSpPr>
        <p:spPr>
          <a:xfrm>
            <a:off x="142844" y="928670"/>
            <a:ext cx="3714776" cy="55721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На земном шаре насчитывается около 2, 5 тысяч вулканов, 800 их них действующих.</a:t>
            </a:r>
          </a:p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Этот самый высокий вулкан, расположенный на суше.</a:t>
            </a:r>
          </a:p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Находится он в Аргентине, высота его равна 6800м.</a:t>
            </a:r>
          </a:p>
          <a:p>
            <a:pPr algn="ctr">
              <a:buNone/>
            </a:pPr>
            <a:r>
              <a:rPr lang="ru-RU" dirty="0" smtClean="0">
                <a:solidFill>
                  <a:srgbClr val="7030A0"/>
                </a:solidFill>
              </a:rPr>
              <a:t>О каком вулкане идёт речь?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000240"/>
            <a:ext cx="876300" cy="657225"/>
          </a:xfrm>
          <a:prstGeom prst="rect">
            <a:avLst/>
          </a:prstGeom>
          <a:noFill/>
        </p:spPr>
      </p:pic>
      <p:pic>
        <p:nvPicPr>
          <p:cNvPr id="65542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286124"/>
            <a:ext cx="828675" cy="657225"/>
          </a:xfrm>
          <a:prstGeom prst="rect">
            <a:avLst/>
          </a:prstGeom>
          <a:noFill/>
        </p:spPr>
      </p:pic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000240"/>
            <a:ext cx="1247775" cy="619125"/>
          </a:xfrm>
          <a:prstGeom prst="rect">
            <a:avLst/>
          </a:prstGeom>
          <a:noFill/>
        </p:spPr>
      </p:pic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3286124"/>
            <a:ext cx="1028700" cy="619125"/>
          </a:xfrm>
          <a:prstGeom prst="rect">
            <a:avLst/>
          </a:prstGeom>
          <a:noFill/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4643446"/>
            <a:ext cx="1343025" cy="352425"/>
          </a:xfrm>
          <a:prstGeom prst="rect">
            <a:avLst/>
          </a:prstGeom>
          <a:noFill/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4429132"/>
            <a:ext cx="962025" cy="704850"/>
          </a:xfrm>
          <a:prstGeom prst="rect">
            <a:avLst/>
          </a:prstGeom>
          <a:noFill/>
        </p:spPr>
      </p:pic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5643578"/>
            <a:ext cx="828675" cy="704850"/>
          </a:xfrm>
          <a:prstGeom prst="rect">
            <a:avLst/>
          </a:prstGeom>
          <a:noFill/>
        </p:spPr>
      </p:pic>
      <p:sp>
        <p:nvSpPr>
          <p:cNvPr id="6554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5545" name="Rectangle 9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6" name="Rectangle 1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7" name="Rectangle 11"/>
          <p:cNvSpPr>
            <a:spLocks noChangeArrowheads="1"/>
          </p:cNvSpPr>
          <p:nvPr/>
        </p:nvSpPr>
        <p:spPr bwMode="auto">
          <a:xfrm>
            <a:off x="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8" name="Rectangle 12"/>
          <p:cNvSpPr>
            <a:spLocks noChangeArrowheads="1"/>
          </p:cNvSpPr>
          <p:nvPr/>
        </p:nvSpPr>
        <p:spPr bwMode="auto">
          <a:xfrm>
            <a:off x="0" y="3009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9" name="Rectangle 13"/>
          <p:cNvSpPr>
            <a:spLocks noChangeArrowheads="1"/>
          </p:cNvSpPr>
          <p:nvPr/>
        </p:nvSpPr>
        <p:spPr bwMode="auto">
          <a:xfrm>
            <a:off x="0" y="3362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50" name="Rectangle 14"/>
          <p:cNvSpPr>
            <a:spLocks noChangeArrowheads="1"/>
          </p:cNvSpPr>
          <p:nvPr/>
        </p:nvSpPr>
        <p:spPr bwMode="auto">
          <a:xfrm>
            <a:off x="0" y="4067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51" name="Rectangle 15"/>
          <p:cNvSpPr>
            <a:spLocks noChangeArrowheads="1"/>
          </p:cNvSpPr>
          <p:nvPr/>
        </p:nvSpPr>
        <p:spPr bwMode="auto">
          <a:xfrm>
            <a:off x="0" y="4772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52" name="Rectangle 16"/>
          <p:cNvSpPr>
            <a:spLocks noChangeArrowheads="1"/>
          </p:cNvSpPr>
          <p:nvPr/>
        </p:nvSpPr>
        <p:spPr bwMode="auto">
          <a:xfrm>
            <a:off x="4000496" y="928671"/>
            <a:ext cx="4786346" cy="775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Представьте выражение в виде степени и найдите его значение при указанном значении переменной. Используя найденные ответы, заполните буквами таблицу и получите слово.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Если а = 6, то __          Если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а = - 2, то __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Georgia" pitchFamily="18" charset="0"/>
                <a:cs typeface="Times New Roman" pitchFamily="18" charset="0"/>
              </a:rPr>
              <a:t>Если а = - 8 , то __        Если а = 0,1, то 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Если а =      , то __          Если а = - 2,то__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    Если а =       , то ___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5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5553" name="Picture 1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5143512"/>
            <a:ext cx="123825" cy="552450"/>
          </a:xfrm>
          <a:prstGeom prst="rect">
            <a:avLst/>
          </a:prstGeom>
          <a:noFill/>
        </p:spPr>
      </p:pic>
      <p:sp>
        <p:nvSpPr>
          <p:cNvPr id="65555" name="Rectangle 19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5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5556" name="Picture 20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6010275"/>
            <a:ext cx="304800" cy="847725"/>
          </a:xfrm>
          <a:prstGeom prst="rect">
            <a:avLst/>
          </a:prstGeom>
          <a:noFill/>
        </p:spPr>
      </p:pic>
      <p:sp>
        <p:nvSpPr>
          <p:cNvPr id="65558" name="Rectangle 22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Пятно 1 84"/>
          <p:cNvSpPr/>
          <p:nvPr/>
        </p:nvSpPr>
        <p:spPr>
          <a:xfrm>
            <a:off x="5572132" y="1928802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6" name="Пятно 1 85"/>
          <p:cNvSpPr/>
          <p:nvPr/>
        </p:nvSpPr>
        <p:spPr>
          <a:xfrm>
            <a:off x="5572132" y="3143248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7" name="Пятно 1 86"/>
          <p:cNvSpPr/>
          <p:nvPr/>
        </p:nvSpPr>
        <p:spPr>
          <a:xfrm>
            <a:off x="5786446" y="4429132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8" name="Пятно 1 87"/>
          <p:cNvSpPr/>
          <p:nvPr/>
        </p:nvSpPr>
        <p:spPr>
          <a:xfrm>
            <a:off x="8072462" y="1857364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9" name="Пятно 1 88"/>
          <p:cNvSpPr/>
          <p:nvPr/>
        </p:nvSpPr>
        <p:spPr>
          <a:xfrm>
            <a:off x="7929586" y="3214686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0" name="Пятно 1 89"/>
          <p:cNvSpPr/>
          <p:nvPr/>
        </p:nvSpPr>
        <p:spPr>
          <a:xfrm>
            <a:off x="7929586" y="4429132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1" name="Пятно 1 90"/>
          <p:cNvSpPr/>
          <p:nvPr/>
        </p:nvSpPr>
        <p:spPr>
          <a:xfrm>
            <a:off x="6858016" y="5643578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1"/>
            <a:ext cx="8802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СТЕПЕНИ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4071934" y="1219200"/>
            <a:ext cx="50720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2" name="Содержимое 91"/>
          <p:cNvGraphicFramePr>
            <a:graphicFrameLocks noGrp="1"/>
          </p:cNvGraphicFramePr>
          <p:nvPr>
            <p:ph sz="half" idx="2"/>
          </p:nvPr>
        </p:nvGraphicFramePr>
        <p:xfrm>
          <a:off x="285720" y="928670"/>
          <a:ext cx="2428892" cy="5735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939"/>
                <a:gridCol w="1340953"/>
              </a:tblGrid>
              <a:tr h="63500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2,5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</a:tr>
              <a:tr h="635002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</a:tr>
              <a:tr h="635002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</a:tr>
              <a:tr h="63500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-0,125</a:t>
                      </a:r>
                      <a:endParaRPr lang="ru-RU" sz="2800" b="1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</a:tr>
              <a:tr h="63500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0,001</a:t>
                      </a:r>
                      <a:endParaRPr lang="ru-RU" sz="2800" b="1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</a:tr>
              <a:tr h="635002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</a:tr>
              <a:tr h="63500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9</a:t>
                      </a:r>
                      <a:endParaRPr lang="ru-RU" sz="3600" b="1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</a:tr>
              <a:tr h="63500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2,5</a:t>
                      </a:r>
                      <a:endParaRPr lang="ru-RU" sz="3600" b="1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</a:tr>
              <a:tr h="63500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-32</a:t>
                      </a:r>
                      <a:endParaRPr lang="ru-RU" sz="3600" b="1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25000">
                          <a:schemeClr val="bg2">
                            <a:tint val="83000"/>
                            <a:satMod val="320000"/>
                          </a:schemeClr>
                        </a:gs>
                        <a:gs pos="100000">
                          <a:schemeClr val="bg2">
                            <a:shade val="15000"/>
                            <a:satMod val="320000"/>
                          </a:schemeClr>
                        </a:gs>
                      </a:gsLst>
                      <a:path path="circle">
                        <a:fillToRect l="10000" t="110000" r="10000" b="100000"/>
                      </a:path>
                    </a:gradFill>
                  </a:tcPr>
                </a:tc>
              </a:tr>
            </a:tbl>
          </a:graphicData>
        </a:graphic>
      </p:graphicFrame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000240"/>
            <a:ext cx="876300" cy="657225"/>
          </a:xfrm>
          <a:prstGeom prst="rect">
            <a:avLst/>
          </a:prstGeom>
          <a:noFill/>
        </p:spPr>
      </p:pic>
      <p:pic>
        <p:nvPicPr>
          <p:cNvPr id="65542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286124"/>
            <a:ext cx="828675" cy="657225"/>
          </a:xfrm>
          <a:prstGeom prst="rect">
            <a:avLst/>
          </a:prstGeom>
          <a:noFill/>
        </p:spPr>
      </p:pic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000240"/>
            <a:ext cx="1247775" cy="619125"/>
          </a:xfrm>
          <a:prstGeom prst="rect">
            <a:avLst/>
          </a:prstGeom>
          <a:noFill/>
        </p:spPr>
      </p:pic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3286124"/>
            <a:ext cx="1028700" cy="619125"/>
          </a:xfrm>
          <a:prstGeom prst="rect">
            <a:avLst/>
          </a:prstGeom>
          <a:noFill/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4643446"/>
            <a:ext cx="1343025" cy="352425"/>
          </a:xfrm>
          <a:prstGeom prst="rect">
            <a:avLst/>
          </a:prstGeom>
          <a:noFill/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4429132"/>
            <a:ext cx="962025" cy="704850"/>
          </a:xfrm>
          <a:prstGeom prst="rect">
            <a:avLst/>
          </a:prstGeom>
          <a:noFill/>
        </p:spPr>
      </p:pic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5643578"/>
            <a:ext cx="828675" cy="704850"/>
          </a:xfrm>
          <a:prstGeom prst="rect">
            <a:avLst/>
          </a:prstGeom>
          <a:noFill/>
        </p:spPr>
      </p:pic>
      <p:sp>
        <p:nvSpPr>
          <p:cNvPr id="6554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5545" name="Rectangle 9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6" name="Rectangle 1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7" name="Rectangle 11"/>
          <p:cNvSpPr>
            <a:spLocks noChangeArrowheads="1"/>
          </p:cNvSpPr>
          <p:nvPr/>
        </p:nvSpPr>
        <p:spPr bwMode="auto">
          <a:xfrm>
            <a:off x="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8" name="Rectangle 12"/>
          <p:cNvSpPr>
            <a:spLocks noChangeArrowheads="1"/>
          </p:cNvSpPr>
          <p:nvPr/>
        </p:nvSpPr>
        <p:spPr bwMode="auto">
          <a:xfrm>
            <a:off x="0" y="3009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9" name="Rectangle 13"/>
          <p:cNvSpPr>
            <a:spLocks noChangeArrowheads="1"/>
          </p:cNvSpPr>
          <p:nvPr/>
        </p:nvSpPr>
        <p:spPr bwMode="auto">
          <a:xfrm>
            <a:off x="0" y="3362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50" name="Rectangle 14"/>
          <p:cNvSpPr>
            <a:spLocks noChangeArrowheads="1"/>
          </p:cNvSpPr>
          <p:nvPr/>
        </p:nvSpPr>
        <p:spPr bwMode="auto">
          <a:xfrm>
            <a:off x="0" y="4067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51" name="Rectangle 15"/>
          <p:cNvSpPr>
            <a:spLocks noChangeArrowheads="1"/>
          </p:cNvSpPr>
          <p:nvPr/>
        </p:nvSpPr>
        <p:spPr bwMode="auto">
          <a:xfrm>
            <a:off x="0" y="4772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52" name="Rectangle 16"/>
          <p:cNvSpPr>
            <a:spLocks noChangeArrowheads="1"/>
          </p:cNvSpPr>
          <p:nvPr/>
        </p:nvSpPr>
        <p:spPr bwMode="auto">
          <a:xfrm>
            <a:off x="4000496" y="928671"/>
            <a:ext cx="4786346" cy="775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Представьте выражение в виде степени и найдите его значение при указанном значении переменной. Используя найденные ответы, заполните буквами таблицу и получите слово.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Если а = 6, то __          Если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а = - 2, то __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Georgia" pitchFamily="18" charset="0"/>
                <a:cs typeface="Times New Roman" pitchFamily="18" charset="0"/>
              </a:rPr>
              <a:t>Если а = - 8 , то __        Если а = 0,1, то 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Если а =      , то __          Если а = - 2,то__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    Если а =       , то ___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5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5553" name="Picture 1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5143512"/>
            <a:ext cx="123825" cy="552450"/>
          </a:xfrm>
          <a:prstGeom prst="rect">
            <a:avLst/>
          </a:prstGeom>
          <a:noFill/>
        </p:spPr>
      </p:pic>
      <p:sp>
        <p:nvSpPr>
          <p:cNvPr id="65555" name="Rectangle 19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5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5556" name="Picture 20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6010275"/>
            <a:ext cx="304800" cy="847725"/>
          </a:xfrm>
          <a:prstGeom prst="rect">
            <a:avLst/>
          </a:prstGeom>
          <a:noFill/>
        </p:spPr>
      </p:pic>
      <p:sp>
        <p:nvSpPr>
          <p:cNvPr id="65558" name="Rectangle 22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Пятно 1 84"/>
          <p:cNvSpPr/>
          <p:nvPr/>
        </p:nvSpPr>
        <p:spPr>
          <a:xfrm>
            <a:off x="5572132" y="1928802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6" name="Пятно 1 85"/>
          <p:cNvSpPr/>
          <p:nvPr/>
        </p:nvSpPr>
        <p:spPr>
          <a:xfrm>
            <a:off x="5572132" y="3143248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7" name="Пятно 1 86"/>
          <p:cNvSpPr/>
          <p:nvPr/>
        </p:nvSpPr>
        <p:spPr>
          <a:xfrm>
            <a:off x="5786446" y="4429132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8" name="Пятно 1 87"/>
          <p:cNvSpPr/>
          <p:nvPr/>
        </p:nvSpPr>
        <p:spPr>
          <a:xfrm>
            <a:off x="8072462" y="1857364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9" name="Пятно 1 88"/>
          <p:cNvSpPr/>
          <p:nvPr/>
        </p:nvSpPr>
        <p:spPr>
          <a:xfrm>
            <a:off x="7929586" y="3214686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0" name="Пятно 1 89"/>
          <p:cNvSpPr/>
          <p:nvPr/>
        </p:nvSpPr>
        <p:spPr>
          <a:xfrm>
            <a:off x="7929586" y="4429132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1" name="Пятно 1 90"/>
          <p:cNvSpPr/>
          <p:nvPr/>
        </p:nvSpPr>
        <p:spPr>
          <a:xfrm>
            <a:off x="6858016" y="5643578"/>
            <a:ext cx="642942" cy="857256"/>
          </a:xfrm>
          <a:prstGeom prst="irregularSeal1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61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6193" name="Picture 1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1643050"/>
            <a:ext cx="381000" cy="619125"/>
          </a:xfrm>
          <a:prstGeom prst="rect">
            <a:avLst/>
          </a:prstGeom>
          <a:noFill/>
        </p:spPr>
      </p:pic>
      <p:sp>
        <p:nvSpPr>
          <p:cNvPr id="13619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6196" name="Picture 4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2285992"/>
            <a:ext cx="152400" cy="619125"/>
          </a:xfrm>
          <a:prstGeom prst="rect">
            <a:avLst/>
          </a:prstGeom>
          <a:noFill/>
        </p:spPr>
      </p:pic>
      <p:sp>
        <p:nvSpPr>
          <p:cNvPr id="13619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62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6199" name="Picture 7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143380"/>
            <a:ext cx="304800" cy="619125"/>
          </a:xfrm>
          <a:prstGeom prst="rect">
            <a:avLst/>
          </a:prstGeom>
          <a:noFill/>
        </p:spPr>
      </p:pic>
      <p:sp>
        <p:nvSpPr>
          <p:cNvPr id="13620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1"/>
            <a:ext cx="88024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Тупунгато</a:t>
            </a:r>
            <a:endParaRPr lang="ru-RU" sz="9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0" y="1514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2" name="Rectangle 12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1428728" y="628652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Содержимое 63"/>
          <p:cNvSpPr>
            <a:spLocks noGrp="1"/>
          </p:cNvSpPr>
          <p:nvPr>
            <p:ph sz="half" idx="2"/>
          </p:nvPr>
        </p:nvSpPr>
        <p:spPr>
          <a:xfrm>
            <a:off x="5214942" y="1357298"/>
            <a:ext cx="3714776" cy="499762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Гора возникла при </a:t>
            </a:r>
          </a:p>
          <a:p>
            <a:pPr algn="ctr">
              <a:buNone/>
            </a:pPr>
            <a:r>
              <a:rPr lang="ru-RU" dirty="0" smtClean="0"/>
              <a:t>столкновении </a:t>
            </a:r>
          </a:p>
          <a:p>
            <a:pPr algn="ctr">
              <a:buNone/>
            </a:pPr>
            <a:r>
              <a:rPr lang="ru-RU" dirty="0" smtClean="0"/>
              <a:t>тектонических плит </a:t>
            </a:r>
          </a:p>
          <a:p>
            <a:pPr algn="ctr">
              <a:buNone/>
            </a:pPr>
            <a:r>
              <a:rPr lang="ru-RU" dirty="0" err="1" smtClean="0"/>
              <a:t>Наска</a:t>
            </a:r>
            <a:r>
              <a:rPr lang="ru-RU" dirty="0" smtClean="0"/>
              <a:t> и Южно-</a:t>
            </a:r>
          </a:p>
          <a:p>
            <a:pPr algn="ctr">
              <a:buNone/>
            </a:pPr>
            <a:r>
              <a:rPr lang="ru-RU" dirty="0" smtClean="0"/>
              <a:t>Американской, на </a:t>
            </a:r>
          </a:p>
          <a:p>
            <a:pPr algn="ctr">
              <a:buNone/>
            </a:pPr>
            <a:r>
              <a:rPr lang="ru-RU" dirty="0" smtClean="0"/>
              <a:t>границе Чили и </a:t>
            </a:r>
          </a:p>
          <a:p>
            <a:pPr algn="ctr">
              <a:buNone/>
            </a:pPr>
            <a:r>
              <a:rPr lang="ru-RU" dirty="0" smtClean="0"/>
              <a:t>Аргентины, к Востоку </a:t>
            </a:r>
          </a:p>
          <a:p>
            <a:pPr algn="ctr">
              <a:buNone/>
            </a:pPr>
            <a:r>
              <a:rPr lang="ru-RU" dirty="0" smtClean="0"/>
              <a:t>от г. Сантьяго.</a:t>
            </a:r>
          </a:p>
          <a:p>
            <a:pPr algn="ctr">
              <a:buNone/>
            </a:pPr>
            <a:r>
              <a:rPr lang="ru-RU" dirty="0" smtClean="0"/>
              <a:t>Расположена в </a:t>
            </a:r>
          </a:p>
          <a:p>
            <a:pPr algn="ctr">
              <a:buNone/>
            </a:pPr>
            <a:r>
              <a:rPr lang="ru-RU" dirty="0" smtClean="0"/>
              <a:t>центральной части </a:t>
            </a:r>
          </a:p>
          <a:p>
            <a:pPr algn="ctr">
              <a:buNone/>
            </a:pPr>
            <a:r>
              <a:rPr lang="ru-RU" dirty="0" smtClean="0"/>
              <a:t>Анд.</a:t>
            </a:r>
          </a:p>
          <a:p>
            <a:pPr algn="ctr"/>
            <a:endParaRPr lang="ru-RU" dirty="0"/>
          </a:p>
        </p:txBody>
      </p:sp>
      <p:pic>
        <p:nvPicPr>
          <p:cNvPr id="63492" name="Picture 4" descr="Картинка 4 из 43">
            <a:hlinkClick r:id="rId3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42875" y="1466874"/>
            <a:ext cx="4857754" cy="45338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Параллелограмм 158"/>
          <p:cNvSpPr/>
          <p:nvPr/>
        </p:nvSpPr>
        <p:spPr>
          <a:xfrm>
            <a:off x="7215206" y="4714884"/>
            <a:ext cx="714380" cy="21431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Параллелограмм 159"/>
          <p:cNvSpPr/>
          <p:nvPr/>
        </p:nvSpPr>
        <p:spPr>
          <a:xfrm>
            <a:off x="7215206" y="5214950"/>
            <a:ext cx="714380" cy="21431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Параллелограмм 160"/>
          <p:cNvSpPr/>
          <p:nvPr/>
        </p:nvSpPr>
        <p:spPr>
          <a:xfrm>
            <a:off x="7215206" y="5786454"/>
            <a:ext cx="714380" cy="21431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Параллелограмм 154"/>
          <p:cNvSpPr/>
          <p:nvPr/>
        </p:nvSpPr>
        <p:spPr>
          <a:xfrm>
            <a:off x="4857752" y="4714884"/>
            <a:ext cx="714380" cy="21431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" name="Параллелограмм 157"/>
          <p:cNvSpPr/>
          <p:nvPr/>
        </p:nvSpPr>
        <p:spPr>
          <a:xfrm>
            <a:off x="4857752" y="5786454"/>
            <a:ext cx="642942" cy="21431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" name="Параллелограмм 152"/>
          <p:cNvSpPr/>
          <p:nvPr/>
        </p:nvSpPr>
        <p:spPr>
          <a:xfrm>
            <a:off x="7143768" y="3214686"/>
            <a:ext cx="785818" cy="21431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Параллелограмм 151"/>
          <p:cNvSpPr/>
          <p:nvPr/>
        </p:nvSpPr>
        <p:spPr>
          <a:xfrm>
            <a:off x="7143768" y="2786058"/>
            <a:ext cx="785818" cy="21431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араллелограмм 149"/>
          <p:cNvSpPr/>
          <p:nvPr/>
        </p:nvSpPr>
        <p:spPr>
          <a:xfrm>
            <a:off x="4357686" y="3214686"/>
            <a:ext cx="714380" cy="21431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араллелограмм 150"/>
          <p:cNvSpPr/>
          <p:nvPr/>
        </p:nvSpPr>
        <p:spPr>
          <a:xfrm>
            <a:off x="4357686" y="3643314"/>
            <a:ext cx="714380" cy="21431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" name="Параллелограмм 145"/>
          <p:cNvSpPr/>
          <p:nvPr/>
        </p:nvSpPr>
        <p:spPr>
          <a:xfrm>
            <a:off x="5000628" y="2786058"/>
            <a:ext cx="785818" cy="21431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2" name="Содержимое 51"/>
          <p:cNvSpPr>
            <a:spLocks noGrp="1"/>
          </p:cNvSpPr>
          <p:nvPr>
            <p:ph sz="half" idx="2"/>
          </p:nvPr>
        </p:nvSpPr>
        <p:spPr>
          <a:xfrm>
            <a:off x="357158" y="1357298"/>
            <a:ext cx="3071834" cy="49976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Это растение можно встретить в Японии повсюду. Цветение его длится  от нескольких часов до нескольких дней. Праздник этого растения один из древнейших в Японии.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О каком растении идёт речь?</a:t>
            </a:r>
            <a:endParaRPr lang="ru-RU" sz="20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Неравенства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929058" y="1000108"/>
            <a:ext cx="507209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Проанализируйте данные неравенства и двойные неравенства. Выберите буквы, обозначающие верные изображения множеств их решений. Вычеркните из полосы буквы, которые были выбраны при решении неравенств и двойных неравенств. Из оставшихся букв составьте слово.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Georgia" pitchFamily="18" charset="0"/>
                <a:cs typeface="Times New Roman" pitchFamily="18" charset="0"/>
              </a:rPr>
              <a:t>1)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       - 2                 </a:t>
            </a:r>
            <a:r>
              <a:rPr lang="ru-RU" sz="2000" dirty="0" smtClean="0">
                <a:latin typeface="Georgia" pitchFamily="18" charset="0"/>
                <a:cs typeface="Times New Roman" pitchFamily="18" charset="0"/>
              </a:rPr>
              <a:t>2)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- 3 &lt;  </a:t>
            </a:r>
            <a:r>
              <a:rPr lang="ru-RU" sz="2000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lang="ru-RU" sz="2000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&lt;   5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                 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Georgia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  3) </a:t>
            </a:r>
            <a:r>
              <a:rPr lang="ru-RU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- 12      </a:t>
            </a:r>
            <a:r>
              <a:rPr lang="ru-RU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lang="ru-RU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    - 10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             4) – 15  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      - 20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3" name="Прямая со стрелкой 52"/>
          <p:cNvCxnSpPr/>
          <p:nvPr/>
        </p:nvCxnSpPr>
        <p:spPr>
          <a:xfrm>
            <a:off x="6715140" y="3000372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Блок-схема: узел 53"/>
          <p:cNvSpPr/>
          <p:nvPr/>
        </p:nvSpPr>
        <p:spPr>
          <a:xfrm>
            <a:off x="7786710" y="2928934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5" name="Прямая со стрелкой 54"/>
          <p:cNvCxnSpPr/>
          <p:nvPr/>
        </p:nvCxnSpPr>
        <p:spPr>
          <a:xfrm>
            <a:off x="4214810" y="3000372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Блок-схема: узел 55"/>
          <p:cNvSpPr/>
          <p:nvPr/>
        </p:nvSpPr>
        <p:spPr>
          <a:xfrm>
            <a:off x="4929190" y="2928934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357430"/>
            <a:ext cx="190500" cy="342900"/>
          </a:xfrm>
          <a:prstGeom prst="rect">
            <a:avLst/>
          </a:prstGeom>
          <a:noFill/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8" name="Прямая со стрелкой 57"/>
          <p:cNvCxnSpPr/>
          <p:nvPr/>
        </p:nvCxnSpPr>
        <p:spPr>
          <a:xfrm>
            <a:off x="4214810" y="3429000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4214810" y="3857628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6715140" y="3857628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6715140" y="3429000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Блок-схема: узел 61"/>
          <p:cNvSpPr/>
          <p:nvPr/>
        </p:nvSpPr>
        <p:spPr>
          <a:xfrm>
            <a:off x="4929190" y="3357562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лок-схема: узел 62"/>
          <p:cNvSpPr/>
          <p:nvPr/>
        </p:nvSpPr>
        <p:spPr>
          <a:xfrm>
            <a:off x="5000628" y="3786190"/>
            <a:ext cx="188595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лок-схема: узел 63"/>
          <p:cNvSpPr/>
          <p:nvPr/>
        </p:nvSpPr>
        <p:spPr>
          <a:xfrm>
            <a:off x="7786710" y="3786190"/>
            <a:ext cx="188595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лок-схема: узел 64"/>
          <p:cNvSpPr/>
          <p:nvPr/>
        </p:nvSpPr>
        <p:spPr>
          <a:xfrm>
            <a:off x="7858148" y="3357562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лок-схема: узел 65"/>
          <p:cNvSpPr/>
          <p:nvPr/>
        </p:nvSpPr>
        <p:spPr>
          <a:xfrm>
            <a:off x="7000892" y="2928934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лок-схема: узел 66"/>
          <p:cNvSpPr/>
          <p:nvPr/>
        </p:nvSpPr>
        <p:spPr>
          <a:xfrm>
            <a:off x="6929454" y="3357562"/>
            <a:ext cx="188595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7"/>
          <p:cNvSpPr/>
          <p:nvPr/>
        </p:nvSpPr>
        <p:spPr>
          <a:xfrm>
            <a:off x="7000892" y="3786190"/>
            <a:ext cx="188595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4214818"/>
            <a:ext cx="190500" cy="342900"/>
          </a:xfrm>
          <a:prstGeom prst="rect">
            <a:avLst/>
          </a:prstGeom>
          <a:noFill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4214818"/>
            <a:ext cx="190500" cy="342900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4214818"/>
            <a:ext cx="190500" cy="342900"/>
          </a:xfrm>
          <a:prstGeom prst="rect">
            <a:avLst/>
          </a:prstGeom>
          <a:noFill/>
        </p:spPr>
      </p:pic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4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4214818"/>
            <a:ext cx="190500" cy="342900"/>
          </a:xfrm>
          <a:prstGeom prst="rect">
            <a:avLst/>
          </a:prstGeom>
          <a:noFill/>
        </p:spPr>
      </p:pic>
      <p:cxnSp>
        <p:nvCxnSpPr>
          <p:cNvPr id="75" name="Прямая со стрелкой 74"/>
          <p:cNvCxnSpPr/>
          <p:nvPr/>
        </p:nvCxnSpPr>
        <p:spPr>
          <a:xfrm>
            <a:off x="4357686" y="6000768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4357686" y="5429264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4357686" y="4929198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6786578" y="6000768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6786578" y="5429264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6786578" y="4929198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Блок-схема: узел 80"/>
          <p:cNvSpPr/>
          <p:nvPr/>
        </p:nvSpPr>
        <p:spPr>
          <a:xfrm>
            <a:off x="5429256" y="5929330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Блок-схема: узел 81"/>
          <p:cNvSpPr/>
          <p:nvPr/>
        </p:nvSpPr>
        <p:spPr>
          <a:xfrm>
            <a:off x="4714876" y="5929330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Блок-схема: узел 82"/>
          <p:cNvSpPr/>
          <p:nvPr/>
        </p:nvSpPr>
        <p:spPr>
          <a:xfrm>
            <a:off x="5429256" y="5357826"/>
            <a:ext cx="188595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Блок-схема: узел 83"/>
          <p:cNvSpPr/>
          <p:nvPr/>
        </p:nvSpPr>
        <p:spPr>
          <a:xfrm>
            <a:off x="4714876" y="5357826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Блок-схема: узел 84"/>
          <p:cNvSpPr/>
          <p:nvPr/>
        </p:nvSpPr>
        <p:spPr>
          <a:xfrm>
            <a:off x="5429256" y="4857760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Блок-схема: узел 85"/>
          <p:cNvSpPr/>
          <p:nvPr/>
        </p:nvSpPr>
        <p:spPr>
          <a:xfrm>
            <a:off x="4643438" y="4857760"/>
            <a:ext cx="188595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Блок-схема: узел 86"/>
          <p:cNvSpPr/>
          <p:nvPr/>
        </p:nvSpPr>
        <p:spPr>
          <a:xfrm>
            <a:off x="7786710" y="5929330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Блок-схема: узел 87"/>
          <p:cNvSpPr/>
          <p:nvPr/>
        </p:nvSpPr>
        <p:spPr>
          <a:xfrm>
            <a:off x="7000892" y="5929330"/>
            <a:ext cx="188595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Блок-схема: узел 88"/>
          <p:cNvSpPr/>
          <p:nvPr/>
        </p:nvSpPr>
        <p:spPr>
          <a:xfrm>
            <a:off x="7858148" y="5357826"/>
            <a:ext cx="188595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Блок-схема: узел 89"/>
          <p:cNvSpPr/>
          <p:nvPr/>
        </p:nvSpPr>
        <p:spPr>
          <a:xfrm>
            <a:off x="7072330" y="5357826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Блок-схема: узел 90"/>
          <p:cNvSpPr/>
          <p:nvPr/>
        </p:nvSpPr>
        <p:spPr>
          <a:xfrm>
            <a:off x="7786710" y="4857760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Блок-схема: узел 91"/>
          <p:cNvSpPr/>
          <p:nvPr/>
        </p:nvSpPr>
        <p:spPr>
          <a:xfrm>
            <a:off x="7000892" y="4857760"/>
            <a:ext cx="188595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3429000"/>
            <a:ext cx="333375" cy="342900"/>
          </a:xfrm>
          <a:prstGeom prst="rect">
            <a:avLst/>
          </a:prstGeom>
          <a:noFill/>
        </p:spPr>
      </p:pic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9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3000372"/>
            <a:ext cx="333375" cy="342900"/>
          </a:xfrm>
          <a:prstGeom prst="rect">
            <a:avLst/>
          </a:prstGeom>
          <a:noFill/>
        </p:spPr>
      </p:pic>
      <p:pic>
        <p:nvPicPr>
          <p:cNvPr id="100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3929066"/>
            <a:ext cx="333375" cy="342900"/>
          </a:xfrm>
          <a:prstGeom prst="rect">
            <a:avLst/>
          </a:prstGeom>
          <a:noFill/>
        </p:spPr>
      </p:pic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3000372"/>
            <a:ext cx="333375" cy="342900"/>
          </a:xfrm>
          <a:prstGeom prst="rect">
            <a:avLst/>
          </a:prstGeom>
          <a:noFill/>
        </p:spPr>
      </p:pic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4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3429000"/>
            <a:ext cx="333375" cy="342900"/>
          </a:xfrm>
          <a:prstGeom prst="rect">
            <a:avLst/>
          </a:prstGeom>
          <a:noFill/>
        </p:spPr>
      </p:pic>
      <p:pic>
        <p:nvPicPr>
          <p:cNvPr id="105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3857628"/>
            <a:ext cx="333375" cy="342900"/>
          </a:xfrm>
          <a:prstGeom prst="rect">
            <a:avLst/>
          </a:prstGeom>
          <a:noFill/>
        </p:spPr>
      </p:pic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1024" y="3000372"/>
            <a:ext cx="142875" cy="342900"/>
          </a:xfrm>
          <a:prstGeom prst="rect">
            <a:avLst/>
          </a:prstGeom>
          <a:noFill/>
        </p:spPr>
      </p:pic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9" name="Picture 1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2462" y="3429000"/>
            <a:ext cx="142875" cy="342900"/>
          </a:xfrm>
          <a:prstGeom prst="rect">
            <a:avLst/>
          </a:prstGeom>
          <a:noFill/>
        </p:spPr>
      </p:pic>
      <p:pic>
        <p:nvPicPr>
          <p:cNvPr id="110" name="Picture 1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1024" y="3857628"/>
            <a:ext cx="142875" cy="342900"/>
          </a:xfrm>
          <a:prstGeom prst="rect">
            <a:avLst/>
          </a:prstGeom>
          <a:noFill/>
        </p:spPr>
      </p:pic>
      <p:sp>
        <p:nvSpPr>
          <p:cNvPr id="6165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5000636"/>
            <a:ext cx="466725" cy="342900"/>
          </a:xfrm>
          <a:prstGeom prst="rect">
            <a:avLst/>
          </a:prstGeom>
          <a:noFill/>
        </p:spPr>
      </p:pic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4" name="Picture 2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5500702"/>
            <a:ext cx="466725" cy="342900"/>
          </a:xfrm>
          <a:prstGeom prst="rect">
            <a:avLst/>
          </a:prstGeom>
          <a:noFill/>
        </p:spPr>
      </p:pic>
      <p:pic>
        <p:nvPicPr>
          <p:cNvPr id="115" name="Picture 2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6143644"/>
            <a:ext cx="466725" cy="342900"/>
          </a:xfrm>
          <a:prstGeom prst="rect">
            <a:avLst/>
          </a:prstGeom>
          <a:noFill/>
        </p:spPr>
      </p:pic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67" name="Picture 2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4929198"/>
            <a:ext cx="466725" cy="342900"/>
          </a:xfrm>
          <a:prstGeom prst="rect">
            <a:avLst/>
          </a:prstGeom>
          <a:noFill/>
        </p:spPr>
      </p:pic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0" name="Picture 2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5500702"/>
            <a:ext cx="466725" cy="342900"/>
          </a:xfrm>
          <a:prstGeom prst="rect">
            <a:avLst/>
          </a:prstGeom>
          <a:noFill/>
        </p:spPr>
      </p:pic>
      <p:pic>
        <p:nvPicPr>
          <p:cNvPr id="121" name="Picture 2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6143644"/>
            <a:ext cx="466725" cy="342900"/>
          </a:xfrm>
          <a:prstGeom prst="rect">
            <a:avLst/>
          </a:prstGeom>
          <a:noFill/>
        </p:spPr>
      </p:pic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70" name="Picture 26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5500702"/>
            <a:ext cx="466725" cy="342900"/>
          </a:xfrm>
          <a:prstGeom prst="rect">
            <a:avLst/>
          </a:prstGeom>
          <a:noFill/>
        </p:spPr>
      </p:pic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74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79" name="Picture 3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6072206"/>
            <a:ext cx="466725" cy="342900"/>
          </a:xfrm>
          <a:prstGeom prst="rect">
            <a:avLst/>
          </a:prstGeom>
          <a:noFill/>
        </p:spPr>
      </p:pic>
      <p:sp>
        <p:nvSpPr>
          <p:cNvPr id="6181" name="Rectangle 37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83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82" name="Picture 38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4929198"/>
            <a:ext cx="466725" cy="342900"/>
          </a:xfrm>
          <a:prstGeom prst="rect">
            <a:avLst/>
          </a:prstGeom>
          <a:noFill/>
        </p:spPr>
      </p:pic>
      <p:sp>
        <p:nvSpPr>
          <p:cNvPr id="6184" name="Rectangle 40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86" name="Rectangle 4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85" name="Picture 41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6072206"/>
            <a:ext cx="466725" cy="342900"/>
          </a:xfrm>
          <a:prstGeom prst="rect">
            <a:avLst/>
          </a:prstGeom>
          <a:noFill/>
        </p:spPr>
      </p:pic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89" name="Rectangle 4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88" name="Picture 44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5500702"/>
            <a:ext cx="466725" cy="342900"/>
          </a:xfrm>
          <a:prstGeom prst="rect">
            <a:avLst/>
          </a:prstGeom>
          <a:noFill/>
        </p:spPr>
      </p:pic>
      <p:sp>
        <p:nvSpPr>
          <p:cNvPr id="6190" name="Rectangle 46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92" name="Rectangle 4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91" name="Picture 4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5000636"/>
            <a:ext cx="466725" cy="342900"/>
          </a:xfrm>
          <a:prstGeom prst="rect">
            <a:avLst/>
          </a:prstGeom>
          <a:noFill/>
        </p:spPr>
      </p:pic>
      <p:sp>
        <p:nvSpPr>
          <p:cNvPr id="6193" name="Rectangle 49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95" name="Rectangle 5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96" name="Rectangle 52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4" name="Параллелограмм 153"/>
          <p:cNvSpPr/>
          <p:nvPr/>
        </p:nvSpPr>
        <p:spPr>
          <a:xfrm>
            <a:off x="7215206" y="3714752"/>
            <a:ext cx="571504" cy="14287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араллелограмм 155"/>
          <p:cNvSpPr/>
          <p:nvPr/>
        </p:nvSpPr>
        <p:spPr>
          <a:xfrm>
            <a:off x="4857752" y="5214950"/>
            <a:ext cx="642942" cy="21431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2" name="Блок-схема: извлечение 161"/>
          <p:cNvSpPr/>
          <p:nvPr/>
        </p:nvSpPr>
        <p:spPr>
          <a:xfrm>
            <a:off x="3643306" y="2428868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4" name="Блок-схема: извлечение 163"/>
          <p:cNvSpPr/>
          <p:nvPr/>
        </p:nvSpPr>
        <p:spPr>
          <a:xfrm>
            <a:off x="3643306" y="3571876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5" name="Блок-схема: извлечение 164"/>
          <p:cNvSpPr/>
          <p:nvPr/>
        </p:nvSpPr>
        <p:spPr>
          <a:xfrm>
            <a:off x="3643306" y="3000372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6" name="Блок-схема: извлечение 165"/>
          <p:cNvSpPr/>
          <p:nvPr/>
        </p:nvSpPr>
        <p:spPr>
          <a:xfrm>
            <a:off x="3786182" y="4429132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7" name="Блок-схема: извлечение 166"/>
          <p:cNvSpPr/>
          <p:nvPr/>
        </p:nvSpPr>
        <p:spPr>
          <a:xfrm>
            <a:off x="3786182" y="5000636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8" name="Блок-схема: извлечение 167"/>
          <p:cNvSpPr/>
          <p:nvPr/>
        </p:nvSpPr>
        <p:spPr>
          <a:xfrm>
            <a:off x="3786182" y="5572140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9" name="Блок-схема: извлечение 168"/>
          <p:cNvSpPr/>
          <p:nvPr/>
        </p:nvSpPr>
        <p:spPr>
          <a:xfrm>
            <a:off x="8501090" y="5000636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0" name="Блок-схема: извлечение 169"/>
          <p:cNvSpPr/>
          <p:nvPr/>
        </p:nvSpPr>
        <p:spPr>
          <a:xfrm>
            <a:off x="8501090" y="5572140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1" name="Блок-схема: извлечение 170"/>
          <p:cNvSpPr/>
          <p:nvPr/>
        </p:nvSpPr>
        <p:spPr>
          <a:xfrm>
            <a:off x="8501090" y="4429132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2" name="Блок-схема: извлечение 171"/>
          <p:cNvSpPr/>
          <p:nvPr/>
        </p:nvSpPr>
        <p:spPr>
          <a:xfrm>
            <a:off x="8501090" y="3571876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3" name="Блок-схема: извлечение 172"/>
          <p:cNvSpPr/>
          <p:nvPr/>
        </p:nvSpPr>
        <p:spPr>
          <a:xfrm>
            <a:off x="8501090" y="2428868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4" name="Блок-схема: извлечение 173"/>
          <p:cNvSpPr/>
          <p:nvPr/>
        </p:nvSpPr>
        <p:spPr>
          <a:xfrm>
            <a:off x="8501090" y="3000372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Параллелограмм 129"/>
          <p:cNvSpPr/>
          <p:nvPr/>
        </p:nvSpPr>
        <p:spPr>
          <a:xfrm>
            <a:off x="7143768" y="3429000"/>
            <a:ext cx="714380" cy="14287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араллелограмм 130"/>
          <p:cNvSpPr/>
          <p:nvPr/>
        </p:nvSpPr>
        <p:spPr>
          <a:xfrm>
            <a:off x="7572396" y="4000504"/>
            <a:ext cx="500066" cy="14287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араллелограмм 132"/>
          <p:cNvSpPr/>
          <p:nvPr/>
        </p:nvSpPr>
        <p:spPr>
          <a:xfrm>
            <a:off x="7786710" y="4643446"/>
            <a:ext cx="500066" cy="14287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Параллелограмм 131"/>
          <p:cNvSpPr/>
          <p:nvPr/>
        </p:nvSpPr>
        <p:spPr>
          <a:xfrm>
            <a:off x="6572264" y="4643446"/>
            <a:ext cx="500066" cy="14287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graphicFrame>
        <p:nvGraphicFramePr>
          <p:cNvPr id="141" name="Содержимое 140"/>
          <p:cNvGraphicFramePr>
            <a:graphicFrameLocks noGrp="1"/>
          </p:cNvGraphicFramePr>
          <p:nvPr>
            <p:ph sz="half" idx="2"/>
          </p:nvPr>
        </p:nvGraphicFramePr>
        <p:xfrm>
          <a:off x="785786" y="214290"/>
          <a:ext cx="1214446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Д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С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А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В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И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Д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К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Т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У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Н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Р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Я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А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Georgia" pitchFamily="18" charset="0"/>
                        </a:rPr>
                        <a:t>Т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Georgia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 Неравенства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929058" y="1000108"/>
            <a:ext cx="5072098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Проанализируйте данные неравенства и двойные неравенства. Выберите буквы, обозначающие верные изображения множеств их решений. Вычеркните из полосы буквы, которые были выбраны при решении неравенств и двойных неравенств. Из оставшихся букв составьте слово.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Georgia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cs typeface="Times New Roman" pitchFamily="18" charset="0"/>
              </a:rPr>
              <a:t>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) </a:t>
            </a:r>
            <a:r>
              <a:rPr lang="ru-RU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- 0,6       </a:t>
            </a:r>
            <a:r>
              <a:rPr lang="ru-RU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lang="ru-RU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&lt;  - 0,5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          6)           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   5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3" name="Прямая со стрелкой 52"/>
          <p:cNvCxnSpPr/>
          <p:nvPr/>
        </p:nvCxnSpPr>
        <p:spPr>
          <a:xfrm>
            <a:off x="6715140" y="3571876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Блок-схема: узел 53"/>
          <p:cNvSpPr/>
          <p:nvPr/>
        </p:nvSpPr>
        <p:spPr>
          <a:xfrm>
            <a:off x="7786710" y="3500438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643182"/>
            <a:ext cx="190500" cy="342900"/>
          </a:xfrm>
          <a:prstGeom prst="rect">
            <a:avLst/>
          </a:prstGeom>
          <a:noFill/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0" name="Прямая со стрелкой 59"/>
          <p:cNvCxnSpPr/>
          <p:nvPr/>
        </p:nvCxnSpPr>
        <p:spPr>
          <a:xfrm>
            <a:off x="6572264" y="4786322"/>
            <a:ext cx="192882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6643702" y="4143380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Блок-схема: узел 63"/>
          <p:cNvSpPr/>
          <p:nvPr/>
        </p:nvSpPr>
        <p:spPr>
          <a:xfrm>
            <a:off x="7572396" y="4714884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лок-схема: узел 64"/>
          <p:cNvSpPr/>
          <p:nvPr/>
        </p:nvSpPr>
        <p:spPr>
          <a:xfrm>
            <a:off x="7358082" y="4071942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лок-схема: узел 65"/>
          <p:cNvSpPr/>
          <p:nvPr/>
        </p:nvSpPr>
        <p:spPr>
          <a:xfrm>
            <a:off x="6929454" y="3500438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7"/>
          <p:cNvSpPr/>
          <p:nvPr/>
        </p:nvSpPr>
        <p:spPr>
          <a:xfrm>
            <a:off x="7072330" y="4714884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4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2643182"/>
            <a:ext cx="190500" cy="342900"/>
          </a:xfrm>
          <a:prstGeom prst="rect">
            <a:avLst/>
          </a:prstGeom>
          <a:noFill/>
        </p:spPr>
      </p:pic>
      <p:cxnSp>
        <p:nvCxnSpPr>
          <p:cNvPr id="75" name="Прямая со стрелкой 74"/>
          <p:cNvCxnSpPr/>
          <p:nvPr/>
        </p:nvCxnSpPr>
        <p:spPr>
          <a:xfrm>
            <a:off x="4500562" y="4786322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4500562" y="4143380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4500562" y="3571876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Блок-схема: узел 80"/>
          <p:cNvSpPr/>
          <p:nvPr/>
        </p:nvSpPr>
        <p:spPr>
          <a:xfrm>
            <a:off x="5572132" y="4714884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Блок-схема: узел 81"/>
          <p:cNvSpPr/>
          <p:nvPr/>
        </p:nvSpPr>
        <p:spPr>
          <a:xfrm>
            <a:off x="4857752" y="4714884"/>
            <a:ext cx="188595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Блок-схема: узел 82"/>
          <p:cNvSpPr/>
          <p:nvPr/>
        </p:nvSpPr>
        <p:spPr>
          <a:xfrm>
            <a:off x="5572132" y="4071942"/>
            <a:ext cx="188595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Блок-схема: узел 83"/>
          <p:cNvSpPr/>
          <p:nvPr/>
        </p:nvSpPr>
        <p:spPr>
          <a:xfrm>
            <a:off x="4857752" y="4071942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Блок-схема: узел 84"/>
          <p:cNvSpPr/>
          <p:nvPr/>
        </p:nvSpPr>
        <p:spPr>
          <a:xfrm>
            <a:off x="5572132" y="3500438"/>
            <a:ext cx="188595" cy="142876"/>
          </a:xfrm>
          <a:prstGeom prst="flowChartConnector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Блок-схема: узел 85"/>
          <p:cNvSpPr/>
          <p:nvPr/>
        </p:nvSpPr>
        <p:spPr>
          <a:xfrm>
            <a:off x="4857752" y="3500438"/>
            <a:ext cx="188595" cy="142876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2643182"/>
            <a:ext cx="285750" cy="342900"/>
          </a:xfrm>
          <a:prstGeom prst="rect">
            <a:avLst/>
          </a:prstGeom>
          <a:noFill/>
        </p:spPr>
      </p:pic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4929198"/>
            <a:ext cx="523875" cy="342900"/>
          </a:xfrm>
          <a:prstGeom prst="rect">
            <a:avLst/>
          </a:prstGeom>
          <a:noFill/>
        </p:spPr>
      </p:pic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23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4214818"/>
            <a:ext cx="523875" cy="342900"/>
          </a:xfrm>
          <a:prstGeom prst="rect">
            <a:avLst/>
          </a:prstGeom>
          <a:noFill/>
        </p:spPr>
      </p:pic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26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643314"/>
            <a:ext cx="523875" cy="342900"/>
          </a:xfrm>
          <a:prstGeom prst="rect">
            <a:avLst/>
          </a:prstGeom>
          <a:noFill/>
        </p:spPr>
      </p:pic>
      <p:sp>
        <p:nvSpPr>
          <p:cNvPr id="8602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29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4929198"/>
            <a:ext cx="523875" cy="342900"/>
          </a:xfrm>
          <a:prstGeom prst="rect">
            <a:avLst/>
          </a:prstGeom>
          <a:noFill/>
        </p:spPr>
      </p:pic>
      <p:sp>
        <p:nvSpPr>
          <p:cNvPr id="8603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3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32" name="Picture 1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4214818"/>
            <a:ext cx="523875" cy="342900"/>
          </a:xfrm>
          <a:prstGeom prst="rect">
            <a:avLst/>
          </a:prstGeom>
          <a:noFill/>
        </p:spPr>
      </p:pic>
      <p:sp>
        <p:nvSpPr>
          <p:cNvPr id="8603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35" name="Picture 1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643314"/>
            <a:ext cx="523875" cy="342900"/>
          </a:xfrm>
          <a:prstGeom prst="rect">
            <a:avLst/>
          </a:prstGeom>
          <a:noFill/>
        </p:spPr>
      </p:pic>
      <p:sp>
        <p:nvSpPr>
          <p:cNvPr id="8603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3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38" name="Picture 2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4929198"/>
            <a:ext cx="333375" cy="342900"/>
          </a:xfrm>
          <a:prstGeom prst="rect">
            <a:avLst/>
          </a:prstGeom>
          <a:noFill/>
        </p:spPr>
      </p:pic>
      <p:sp>
        <p:nvSpPr>
          <p:cNvPr id="86040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4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41" name="Picture 2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3643314"/>
            <a:ext cx="333375" cy="342900"/>
          </a:xfrm>
          <a:prstGeom prst="rect">
            <a:avLst/>
          </a:prstGeom>
          <a:noFill/>
        </p:spPr>
      </p:pic>
      <p:sp>
        <p:nvSpPr>
          <p:cNvPr id="8604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4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44" name="Picture 2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4929198"/>
            <a:ext cx="142875" cy="342900"/>
          </a:xfrm>
          <a:prstGeom prst="rect">
            <a:avLst/>
          </a:prstGeom>
          <a:noFill/>
        </p:spPr>
      </p:pic>
      <p:sp>
        <p:nvSpPr>
          <p:cNvPr id="86046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4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47" name="Picture 3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4214818"/>
            <a:ext cx="142875" cy="342900"/>
          </a:xfrm>
          <a:prstGeom prst="rect">
            <a:avLst/>
          </a:prstGeom>
          <a:noFill/>
        </p:spPr>
      </p:pic>
      <p:sp>
        <p:nvSpPr>
          <p:cNvPr id="86049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051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50" name="Picture 3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1024" y="3643314"/>
            <a:ext cx="142875" cy="342900"/>
          </a:xfrm>
          <a:prstGeom prst="rect">
            <a:avLst/>
          </a:prstGeom>
          <a:noFill/>
        </p:spPr>
      </p:pic>
      <p:sp>
        <p:nvSpPr>
          <p:cNvPr id="86052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7" name="Параллелограмм 126"/>
          <p:cNvSpPr/>
          <p:nvPr/>
        </p:nvSpPr>
        <p:spPr>
          <a:xfrm>
            <a:off x="5072066" y="3429000"/>
            <a:ext cx="500066" cy="14287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Параллелограмм 127"/>
          <p:cNvSpPr/>
          <p:nvPr/>
        </p:nvSpPr>
        <p:spPr>
          <a:xfrm>
            <a:off x="5072066" y="4000504"/>
            <a:ext cx="500066" cy="14287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араллелограмм 128"/>
          <p:cNvSpPr/>
          <p:nvPr/>
        </p:nvSpPr>
        <p:spPr>
          <a:xfrm>
            <a:off x="5072066" y="4643446"/>
            <a:ext cx="500066" cy="14287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Блок-схема: извлечение 133"/>
          <p:cNvSpPr/>
          <p:nvPr/>
        </p:nvSpPr>
        <p:spPr>
          <a:xfrm>
            <a:off x="3714744" y="4357694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5" name="Блок-схема: извлечение 134"/>
          <p:cNvSpPr/>
          <p:nvPr/>
        </p:nvSpPr>
        <p:spPr>
          <a:xfrm>
            <a:off x="3714744" y="3714752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6" name="Блок-схема: извлечение 135"/>
          <p:cNvSpPr/>
          <p:nvPr/>
        </p:nvSpPr>
        <p:spPr>
          <a:xfrm>
            <a:off x="3714744" y="3071810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7" name="Блок-схема: извлечение 136"/>
          <p:cNvSpPr/>
          <p:nvPr/>
        </p:nvSpPr>
        <p:spPr>
          <a:xfrm>
            <a:off x="8501090" y="4286256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8" name="Блок-схема: извлечение 137"/>
          <p:cNvSpPr/>
          <p:nvPr/>
        </p:nvSpPr>
        <p:spPr>
          <a:xfrm>
            <a:off x="8501090" y="3643314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9" name="Блок-схема: извлечение 138"/>
          <p:cNvSpPr/>
          <p:nvPr/>
        </p:nvSpPr>
        <p:spPr>
          <a:xfrm>
            <a:off x="8501090" y="3000372"/>
            <a:ext cx="500066" cy="571504"/>
          </a:xfrm>
          <a:prstGeom prst="flowChartExtra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2" name="Содержимое 51"/>
          <p:cNvSpPr>
            <a:spLocks noGrp="1"/>
          </p:cNvSpPr>
          <p:nvPr>
            <p:ph sz="half" idx="2"/>
          </p:nvPr>
        </p:nvSpPr>
        <p:spPr>
          <a:xfrm>
            <a:off x="5072066" y="357167"/>
            <a:ext cx="3929090" cy="621510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/>
              <a:t>Известный символ Японии  и </a:t>
            </a:r>
          </a:p>
          <a:p>
            <a:pPr algn="ctr">
              <a:buNone/>
            </a:pPr>
            <a:r>
              <a:rPr lang="ru-RU" sz="2000" dirty="0" smtClean="0"/>
              <a:t>японской культуры. Ханами- японская </a:t>
            </a:r>
          </a:p>
          <a:p>
            <a:pPr algn="ctr">
              <a:buNone/>
            </a:pPr>
            <a:r>
              <a:rPr lang="ru-RU" sz="2000" dirty="0" smtClean="0"/>
              <a:t>национальная традиция любования </a:t>
            </a:r>
          </a:p>
          <a:p>
            <a:pPr algn="ctr">
              <a:buNone/>
            </a:pPr>
            <a:r>
              <a:rPr lang="ru-RU" sz="2000" dirty="0" smtClean="0"/>
              <a:t>цветами, самая известная из которых – </a:t>
            </a:r>
          </a:p>
          <a:p>
            <a:pPr algn="ctr">
              <a:buNone/>
            </a:pPr>
            <a:r>
              <a:rPr lang="ru-RU" sz="2000" dirty="0" smtClean="0"/>
              <a:t>цветение сакуры.</a:t>
            </a:r>
          </a:p>
          <a:p>
            <a:pPr algn="ctr">
              <a:buNone/>
            </a:pPr>
            <a:r>
              <a:rPr lang="ru-RU" sz="2000" dirty="0" smtClean="0"/>
              <a:t>Со времён </a:t>
            </a:r>
            <a:r>
              <a:rPr lang="ru-RU" sz="2000" dirty="0" err="1" smtClean="0"/>
              <a:t>Мэйдзи</a:t>
            </a:r>
            <a:r>
              <a:rPr lang="ru-RU" sz="2000" dirty="0" smtClean="0"/>
              <a:t> изображение сакуры </a:t>
            </a:r>
          </a:p>
          <a:p>
            <a:pPr algn="ctr">
              <a:buNone/>
            </a:pPr>
            <a:r>
              <a:rPr lang="ru-RU" sz="2000" dirty="0" smtClean="0"/>
              <a:t>находится на головных уборах учащихся</a:t>
            </a:r>
          </a:p>
          <a:p>
            <a:pPr algn="ctr">
              <a:buNone/>
            </a:pPr>
            <a:r>
              <a:rPr lang="ru-RU" sz="2000" dirty="0" smtClean="0"/>
              <a:t>и военных, как показатель ранга.</a:t>
            </a:r>
          </a:p>
          <a:p>
            <a:pPr algn="ctr">
              <a:buNone/>
            </a:pPr>
            <a:r>
              <a:rPr lang="ru-RU" sz="2000" dirty="0" smtClean="0"/>
              <a:t> В настоящее время используется на </a:t>
            </a:r>
          </a:p>
          <a:p>
            <a:pPr algn="ctr">
              <a:buNone/>
            </a:pPr>
            <a:r>
              <a:rPr lang="ru-RU" sz="2000" dirty="0" smtClean="0"/>
              <a:t>гербах полиции и вооружённых сил </a:t>
            </a:r>
          </a:p>
          <a:p>
            <a:pPr algn="ctr">
              <a:buNone/>
            </a:pPr>
            <a:r>
              <a:rPr lang="ru-RU" sz="2000" dirty="0" smtClean="0"/>
              <a:t>Японии. </a:t>
            </a:r>
          </a:p>
          <a:p>
            <a:pPr algn="ctr">
              <a:buNone/>
            </a:pPr>
            <a:endParaRPr lang="ru-RU" sz="2000" dirty="0"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0" y="142852"/>
            <a:ext cx="50006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Сакура</a:t>
            </a:r>
            <a:endParaRPr lang="ru-RU" sz="9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124" name="Picture 4" descr="Картинка 5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85926"/>
            <a:ext cx="4477676" cy="3351958"/>
          </a:xfrm>
          <a:prstGeom prst="rect">
            <a:avLst/>
          </a:prstGeom>
          <a:noFill/>
        </p:spPr>
      </p:pic>
      <p:sp>
        <p:nvSpPr>
          <p:cNvPr id="53" name="Прямоугольник 52"/>
          <p:cNvSpPr/>
          <p:nvPr/>
        </p:nvSpPr>
        <p:spPr>
          <a:xfrm>
            <a:off x="214282" y="550070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Сакура — традиционный символ женской 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молодости и  красоты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27 марта -  Праздник Цветения Сакуры. </a:t>
            </a:r>
          </a:p>
          <a:p>
            <a:pPr algn="ctr">
              <a:buNone/>
            </a:pP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2" name="Содержимое 51"/>
          <p:cNvSpPr>
            <a:spLocks noGrp="1"/>
          </p:cNvSpPr>
          <p:nvPr>
            <p:ph sz="half" idx="2"/>
          </p:nvPr>
        </p:nvSpPr>
        <p:spPr>
          <a:xfrm>
            <a:off x="142844" y="1431745"/>
            <a:ext cx="4143404" cy="499765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Georgia" pitchFamily="18" charset="0"/>
              </a:rPr>
              <a:t>Чистое золото – очень мягкий и пластичный металл. 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Georgia" pitchFamily="18" charset="0"/>
              </a:rPr>
              <a:t>Если царапнуть ногтём по чистому золоту, то на нём останется царапина. 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Georgia" pitchFamily="18" charset="0"/>
              </a:rPr>
              <a:t>Поэтому золото, 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Georgia" pitchFamily="18" charset="0"/>
              </a:rPr>
              <a:t>идущее на ювелирные изделия, обычно содержит так называемые 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Georgia" pitchFamily="18" charset="0"/>
              </a:rPr>
              <a:t>лигатуры – добавки серебра, никеля, меди, кадмия, палладия и 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Georgia" pitchFamily="18" charset="0"/>
              </a:rPr>
              <a:t>других металлов, придающих золоту прочность.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Georgia" pitchFamily="18" charset="0"/>
              </a:rPr>
              <a:t>Узнайте как называется сплав золота и меди?</a:t>
            </a:r>
            <a:endParaRPr lang="ru-RU" sz="16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214290"/>
            <a:ext cx="8802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Неравенства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429124" y="1285861"/>
            <a:ext cx="45720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Решите неравенства.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Используя найденные результаты и данные таблицы, узнайте методом исключения, как называется этот сплав.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lvl="0" indent="-457200" algn="ctr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r>
              <a:rPr lang="ru-RU" sz="2000" dirty="0" smtClean="0">
                <a:latin typeface="Georgia" pitchFamily="18" charset="0"/>
                <a:cs typeface="Times New Roman" pitchFamily="18" charset="0"/>
              </a:rPr>
              <a:t>3х + 10 &gt; 1</a:t>
            </a:r>
          </a:p>
          <a:p>
            <a:pPr marL="457200" lvl="0" indent="-457200" algn="ctr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r>
              <a:rPr lang="ru-RU" sz="2000" dirty="0" smtClean="0">
                <a:latin typeface="Georgia" pitchFamily="18" charset="0"/>
                <a:cs typeface="Times New Roman" pitchFamily="18" charset="0"/>
              </a:rPr>
              <a:t>3х - 1 &gt; - 1 + 6х</a:t>
            </a:r>
          </a:p>
          <a:p>
            <a:pPr marL="457200" lvl="0" indent="-457200" algn="ctr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r>
              <a:rPr lang="ru-RU" sz="2000" dirty="0" smtClean="0">
                <a:latin typeface="Georgia" pitchFamily="18" charset="0"/>
                <a:cs typeface="Times New Roman" pitchFamily="18" charset="0"/>
              </a:rPr>
              <a:t>3х + 0,5 &gt; 3 + 2,5х</a:t>
            </a:r>
          </a:p>
          <a:p>
            <a:pPr marL="457200" lvl="0" indent="-457200" algn="ctr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r>
              <a:rPr lang="ru-RU" sz="2000" dirty="0" smtClean="0">
                <a:latin typeface="Georgia" pitchFamily="18" charset="0"/>
                <a:cs typeface="Times New Roman" pitchFamily="18" charset="0"/>
              </a:rPr>
              <a:t>3 (</a:t>
            </a:r>
            <a:r>
              <a:rPr lang="ru-RU" sz="2000" dirty="0" err="1" smtClean="0">
                <a:latin typeface="Georgia" pitchFamily="18" charset="0"/>
                <a:cs typeface="Times New Roman" pitchFamily="18" charset="0"/>
              </a:rPr>
              <a:t>х</a:t>
            </a:r>
            <a:r>
              <a:rPr lang="ru-RU" sz="2000" dirty="0" smtClean="0">
                <a:latin typeface="Georgia" pitchFamily="18" charset="0"/>
                <a:cs typeface="Times New Roman" pitchFamily="18" charset="0"/>
              </a:rPr>
              <a:t> – 1) &lt; 8х – 3</a:t>
            </a:r>
          </a:p>
          <a:p>
            <a:pPr marL="457200" lvl="0" indent="-457200" algn="ctr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r>
              <a:rPr lang="ru-RU" sz="2000" dirty="0" smtClean="0">
                <a:latin typeface="Georgia" pitchFamily="18" charset="0"/>
                <a:cs typeface="Times New Roman" pitchFamily="18" charset="0"/>
              </a:rPr>
              <a:t>0,6 (5 – </a:t>
            </a:r>
            <a:r>
              <a:rPr lang="ru-RU" sz="2000" dirty="0" err="1" smtClean="0">
                <a:latin typeface="Georgia" pitchFamily="18" charset="0"/>
                <a:cs typeface="Times New Roman" pitchFamily="18" charset="0"/>
              </a:rPr>
              <a:t>х</a:t>
            </a:r>
            <a:r>
              <a:rPr lang="ru-RU" sz="2000" dirty="0" smtClean="0">
                <a:latin typeface="Georgia" pitchFamily="18" charset="0"/>
                <a:cs typeface="Times New Roman" pitchFamily="18" charset="0"/>
              </a:rPr>
              <a:t>) &gt; 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Georgia" pitchFamily="18" charset="0"/>
              <a:cs typeface="Times New Roman" pitchFamily="18" charset="0"/>
            </a:endParaRP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3" name="Таблица 52"/>
          <p:cNvGraphicFramePr>
            <a:graphicFrameLocks noGrp="1"/>
          </p:cNvGraphicFramePr>
          <p:nvPr/>
        </p:nvGraphicFramePr>
        <p:xfrm>
          <a:off x="4572000" y="3786192"/>
          <a:ext cx="4429156" cy="2982574"/>
        </p:xfrm>
        <a:graphic>
          <a:graphicData uri="http://schemas.openxmlformats.org/drawingml/2006/table">
            <a:tbl>
              <a:tblPr/>
              <a:tblGrid>
                <a:gridCol w="1660945"/>
                <a:gridCol w="2768211"/>
              </a:tblGrid>
              <a:tr h="6114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C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Сусальное золото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9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C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Червонное золото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C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« Философский камень»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C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Бронза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C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Латунь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8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C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Мельхиор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3786190"/>
            <a:ext cx="1152525" cy="619125"/>
          </a:xfrm>
          <a:prstGeom prst="rect">
            <a:avLst/>
          </a:prstGeom>
          <a:noFill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4429132"/>
            <a:ext cx="1104900" cy="619125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5072074"/>
            <a:ext cx="1114425" cy="342900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5572140"/>
            <a:ext cx="923925" cy="34290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6000768"/>
            <a:ext cx="923925" cy="3429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6357958"/>
            <a:ext cx="923925" cy="342900"/>
          </a:xfrm>
          <a:prstGeom prst="rect">
            <a:avLst/>
          </a:prstGeom>
          <a:noFill/>
        </p:spPr>
      </p:pic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2" name="Содержимое 51"/>
          <p:cNvSpPr>
            <a:spLocks noGrp="1"/>
          </p:cNvSpPr>
          <p:nvPr>
            <p:ph sz="half" idx="2"/>
          </p:nvPr>
        </p:nvSpPr>
        <p:spPr>
          <a:xfrm>
            <a:off x="3786182" y="785794"/>
            <a:ext cx="5214974" cy="585791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dirty="0" smtClean="0">
                <a:latin typeface="Georgia" pitchFamily="18" charset="0"/>
              </a:rPr>
              <a:t>Червонное (красное, пурпурное) золото.</a:t>
            </a:r>
            <a:endParaRPr lang="en-US" sz="1800" dirty="0" smtClean="0">
              <a:latin typeface="Georgia" pitchFamily="18" charset="0"/>
            </a:endParaRPr>
          </a:p>
          <a:p>
            <a:pPr algn="ctr">
              <a:buNone/>
            </a:pPr>
            <a:endParaRPr lang="en-US" sz="1800" dirty="0" smtClean="0">
              <a:latin typeface="Georgia" pitchFamily="18" charset="0"/>
            </a:endParaRPr>
          </a:p>
          <a:p>
            <a:pPr algn="ctr">
              <a:buNone/>
            </a:pPr>
            <a:endParaRPr lang="ru-RU" sz="1800" dirty="0" smtClean="0">
              <a:latin typeface="Georgia" pitchFamily="18" charset="0"/>
            </a:endParaRPr>
          </a:p>
          <a:p>
            <a:pPr algn="ctr">
              <a:buNone/>
            </a:pPr>
            <a:r>
              <a:rPr lang="ru-RU" sz="1800" dirty="0" smtClean="0">
                <a:latin typeface="Georgia" pitchFamily="18" charset="0"/>
              </a:rPr>
              <a:t> Если добавить в ювелирный сплав больше меди, золото изменит оттенок и покраснеет еще больше. И так до ярко-красного цвета. Иногда в такое золото добавляется серебро. Тогда цвет пламенного золота стает более «благородным». Или попросту блестящим. Без серебра червонное золото мутновато. Червонное золото соответствует пробам от 916  до 986.</a:t>
            </a:r>
            <a:br>
              <a:rPr lang="ru-RU" sz="1800" dirty="0" smtClean="0">
                <a:latin typeface="Georgia" pitchFamily="18" charset="0"/>
              </a:rPr>
            </a:br>
            <a:r>
              <a:rPr lang="ru-RU" sz="1800" dirty="0" smtClean="0">
                <a:latin typeface="Georgia" pitchFamily="18" charset="0"/>
              </a:rPr>
              <a:t>В царской России из червонного золота делались обручальные кольца. В червонном золоте мало примесей, поэтому оно очень мягкое и легко деформируется. Чтобы колечки прожили подольше, их делали очень толстыми. И весили они до 8 г (для сравнения современные – 1-2 г). Стоимость червонного золота, как правило, выше обычного. </a:t>
            </a:r>
            <a:r>
              <a:rPr lang="ru-RU" sz="1600" dirty="0" smtClean="0">
                <a:latin typeface="Georgia" pitchFamily="18" charset="0"/>
              </a:rPr>
              <a:t/>
            </a:r>
            <a:br>
              <a:rPr lang="ru-RU" sz="1600" dirty="0" smtClean="0">
                <a:latin typeface="Georgia" pitchFamily="18" charset="0"/>
              </a:rPr>
            </a:br>
            <a:endParaRPr lang="ru-RU" sz="1600" dirty="0"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6" name="Picture 4" descr="Картинка 26 из 66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643050"/>
            <a:ext cx="3429024" cy="4779128"/>
          </a:xfrm>
          <a:prstGeom prst="rect">
            <a:avLst/>
          </a:prstGeom>
          <a:noFill/>
        </p:spPr>
      </p:pic>
      <p:sp>
        <p:nvSpPr>
          <p:cNvPr id="50" name="Прямоугольник 49"/>
          <p:cNvSpPr/>
          <p:nvPr/>
        </p:nvSpPr>
        <p:spPr>
          <a:xfrm>
            <a:off x="0" y="1"/>
            <a:ext cx="5857885" cy="1737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Georgia"/>
                <a:ea typeface="Times New Roman"/>
                <a:cs typeface="Times New Roman"/>
              </a:rPr>
              <a:t>Червонное золото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Содержимое 50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3786214" cy="5426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2" name="Содержимое 51"/>
          <p:cNvSpPr>
            <a:spLocks noGrp="1"/>
          </p:cNvSpPr>
          <p:nvPr>
            <p:ph sz="half" idx="2"/>
          </p:nvPr>
        </p:nvSpPr>
        <p:spPr>
          <a:xfrm>
            <a:off x="142844" y="1431745"/>
            <a:ext cx="8858312" cy="499765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 Медь – один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из семи металлов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    древности.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Однако предметы,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изготовленные из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чистого металла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непрактичны,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т .к. медь – очень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         мягкий металл.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Поэтому с древних времён стали использовать сплавы, включающие медь.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</a:rPr>
              <a:t>Узнайте из чего состоят и как называются металлические сплавы.</a:t>
            </a:r>
            <a:endParaRPr lang="ru-RU" sz="20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44" y="214290"/>
            <a:ext cx="8802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Неравенства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0" name="Таблица 49"/>
          <p:cNvGraphicFramePr>
            <a:graphicFrameLocks noGrp="1"/>
          </p:cNvGraphicFramePr>
          <p:nvPr/>
        </p:nvGraphicFramePr>
        <p:xfrm>
          <a:off x="3714744" y="1643050"/>
          <a:ext cx="5286412" cy="2629866"/>
        </p:xfrm>
        <a:graphic>
          <a:graphicData uri="http://schemas.openxmlformats.org/drawingml/2006/table">
            <a:tbl>
              <a:tblPr/>
              <a:tblGrid>
                <a:gridCol w="3429024"/>
                <a:gridCol w="185738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i="0" kern="1200" dirty="0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5 (</a:t>
                      </a:r>
                      <a:r>
                        <a:rPr kumimoji="0" lang="ru-RU" sz="1800" i="0" kern="1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х</a:t>
                      </a:r>
                      <a:r>
                        <a:rPr kumimoji="0" lang="ru-RU" sz="1800" i="0" kern="1200" dirty="0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- 2 )       4 (2х - 4)</a:t>
                      </a:r>
                      <a:endParaRPr lang="ru-RU" sz="1100" i="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Бронза</a:t>
                      </a:r>
                      <a:endParaRPr lang="ru-RU" sz="11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i="0" kern="1200" dirty="0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0,3 (</a:t>
                      </a:r>
                      <a:r>
                        <a:rPr kumimoji="0" lang="ru-RU" sz="1800" i="0" kern="1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х</a:t>
                      </a:r>
                      <a:r>
                        <a:rPr kumimoji="0" lang="ru-RU" sz="1800" i="0" kern="1200" dirty="0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– 4)      0,4 (</a:t>
                      </a:r>
                      <a:r>
                        <a:rPr kumimoji="0" lang="ru-RU" sz="1800" i="0" kern="1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х</a:t>
                      </a:r>
                      <a:r>
                        <a:rPr kumimoji="0" lang="ru-RU" sz="1800" i="0" kern="1200" dirty="0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+ 7)</a:t>
                      </a:r>
                      <a:endParaRPr lang="ru-RU" sz="1100" i="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Мельхиор</a:t>
                      </a:r>
                      <a:endParaRPr lang="ru-RU" sz="11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2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(</a:t>
                      </a:r>
                      <a:r>
                        <a:rPr kumimoji="0" lang="ru-RU" sz="1800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kumimoji="0" lang="ru-RU" sz="1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– 2)         (</a:t>
                      </a:r>
                      <a:r>
                        <a:rPr kumimoji="0" lang="ru-RU" sz="1800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kumimoji="0" lang="ru-RU" sz="1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+ 3)</a:t>
                      </a:r>
                      <a:endParaRPr lang="ru-RU" sz="1100" i="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C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Латунь</a:t>
                      </a:r>
                      <a:endParaRPr lang="ru-RU" sz="11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i="0" kern="1200" dirty="0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5 (2х - 4 )     15 (</a:t>
                      </a:r>
                      <a:r>
                        <a:rPr kumimoji="0" lang="ru-RU" sz="1800" i="0" kern="1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х</a:t>
                      </a:r>
                      <a:r>
                        <a:rPr kumimoji="0" lang="ru-RU" sz="1800" i="0" kern="1200" dirty="0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- 2)</a:t>
                      </a:r>
                      <a:endParaRPr lang="ru-RU" sz="1100" i="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Олово</a:t>
                      </a:r>
                      <a:endParaRPr lang="ru-RU" sz="11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i="0" kern="1200" dirty="0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          </a:t>
                      </a:r>
                      <a:r>
                        <a:rPr kumimoji="0" lang="ru-RU" sz="1800" i="0" kern="1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х</a:t>
                      </a:r>
                      <a:r>
                        <a:rPr kumimoji="0" lang="ru-RU" sz="1800" i="0" kern="1200" dirty="0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(</a:t>
                      </a:r>
                      <a:r>
                        <a:rPr kumimoji="0" lang="ru-RU" sz="1800" i="0" kern="1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х</a:t>
                      </a:r>
                      <a:r>
                        <a:rPr kumimoji="0" lang="ru-RU" sz="1800" i="0" kern="1200" dirty="0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– 3)      21</a:t>
                      </a:r>
                      <a:endParaRPr lang="ru-RU" sz="1100" i="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Цинк</a:t>
                      </a:r>
                      <a:endParaRPr lang="ru-RU" sz="11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i="0" kern="1200" dirty="0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ru-RU" sz="1800" i="0" kern="1200" dirty="0" err="1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х</a:t>
                      </a:r>
                      <a:r>
                        <a:rPr kumimoji="0" lang="ru-RU" sz="1800" i="0" kern="1200" dirty="0" smtClean="0">
                          <a:solidFill>
                            <a:schemeClr val="tx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- 4 )</a:t>
                      </a:r>
                      <a:endParaRPr lang="ru-RU" sz="1100" i="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latin typeface="Georgia"/>
                          <a:ea typeface="Times New Roman"/>
                          <a:cs typeface="Times New Roman"/>
                        </a:rPr>
                        <a:t>Никель</a:t>
                      </a:r>
                      <a:endParaRPr lang="ru-RU" sz="11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908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3571876"/>
            <a:ext cx="514350" cy="352425"/>
          </a:xfrm>
          <a:prstGeom prst="rect">
            <a:avLst/>
          </a:prstGeom>
          <a:noFill/>
        </p:spPr>
      </p:pic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3929066"/>
            <a:ext cx="2609850" cy="352425"/>
          </a:xfrm>
          <a:prstGeom prst="rect">
            <a:avLst/>
          </a:prstGeom>
          <a:noFill/>
        </p:spPr>
      </p:pic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1643050"/>
            <a:ext cx="247650" cy="342900"/>
          </a:xfrm>
          <a:prstGeom prst="rect">
            <a:avLst/>
          </a:prstGeom>
          <a:noFill/>
        </p:spPr>
      </p:pic>
      <p:sp>
        <p:nvSpPr>
          <p:cNvPr id="890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9095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3000372"/>
            <a:ext cx="247650" cy="342900"/>
          </a:xfrm>
          <a:prstGeom prst="rect">
            <a:avLst/>
          </a:prstGeom>
          <a:noFill/>
        </p:spPr>
      </p:pic>
      <p:sp>
        <p:nvSpPr>
          <p:cNvPr id="890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9097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000240"/>
            <a:ext cx="190500" cy="342900"/>
          </a:xfrm>
          <a:prstGeom prst="rect">
            <a:avLst/>
          </a:prstGeom>
          <a:noFill/>
        </p:spPr>
      </p:pic>
      <p:sp>
        <p:nvSpPr>
          <p:cNvPr id="891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9099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3571876"/>
            <a:ext cx="190500" cy="342900"/>
          </a:xfrm>
          <a:prstGeom prst="rect">
            <a:avLst/>
          </a:prstGeom>
          <a:noFill/>
        </p:spPr>
      </p:pic>
      <p:pic>
        <p:nvPicPr>
          <p:cNvPr id="63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357430"/>
            <a:ext cx="190500" cy="342900"/>
          </a:xfrm>
          <a:prstGeom prst="rect">
            <a:avLst/>
          </a:prstGeom>
          <a:noFill/>
        </p:spPr>
      </p:pic>
      <p:sp>
        <p:nvSpPr>
          <p:cNvPr id="891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9101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2357430"/>
            <a:ext cx="200025" cy="619125"/>
          </a:xfrm>
          <a:prstGeom prst="rect">
            <a:avLst/>
          </a:prstGeom>
          <a:noFill/>
        </p:spPr>
      </p:pic>
      <p:sp>
        <p:nvSpPr>
          <p:cNvPr id="8910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9103" name="Picture 1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357430"/>
            <a:ext cx="142875" cy="619125"/>
          </a:xfrm>
          <a:prstGeom prst="rect">
            <a:avLst/>
          </a:prstGeom>
          <a:noFill/>
        </p:spPr>
      </p:pic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3643306" y="1142984"/>
            <a:ext cx="53578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Решите неравенства. По совпадающим множествам решений определите</a:t>
            </a:r>
            <a:r>
              <a:rPr kumimoji="0" lang="ru-RU" sz="1200" b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названия сплавов.</a:t>
            </a:r>
            <a:endParaRPr kumimoji="0" lang="ru-RU" sz="1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9106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1623</TotalTime>
  <Words>1788</Words>
  <Application>Microsoft Office PowerPoint</Application>
  <PresentationFormat>Экран (4:3)</PresentationFormat>
  <Paragraphs>604</Paragraphs>
  <Slides>32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Ель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АНХЕЛЬ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172</cp:revision>
  <dcterms:created xsi:type="dcterms:W3CDTF">2011-07-23T14:26:31Z</dcterms:created>
  <dcterms:modified xsi:type="dcterms:W3CDTF">2012-05-30T15:32:03Z</dcterms:modified>
</cp:coreProperties>
</file>