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6" r:id="rId1"/>
  </p:sldMasterIdLst>
  <p:notesMasterIdLst>
    <p:notesMasterId r:id="rId10"/>
  </p:notesMasterIdLst>
  <p:handoutMasterIdLst>
    <p:handoutMasterId r:id="rId11"/>
  </p:handoutMasterIdLst>
  <p:sldIdLst>
    <p:sldId id="765" r:id="rId2"/>
    <p:sldId id="766" r:id="rId3"/>
    <p:sldId id="767" r:id="rId4"/>
    <p:sldId id="768" r:id="rId5"/>
    <p:sldId id="769" r:id="rId6"/>
    <p:sldId id="770" r:id="rId7"/>
    <p:sldId id="771" r:id="rId8"/>
    <p:sldId id="782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99"/>
    <a:srgbClr val="32672F"/>
    <a:srgbClr val="FFFFAF"/>
    <a:srgbClr val="00823B"/>
    <a:srgbClr val="333399"/>
    <a:srgbClr val="C80000"/>
    <a:srgbClr val="FF0000"/>
    <a:srgbClr val="000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80" autoAdjust="0"/>
    <p:restoredTop sz="94598" autoAdjust="0"/>
  </p:normalViewPr>
  <p:slideViewPr>
    <p:cSldViewPr>
      <p:cViewPr>
        <p:scale>
          <a:sx n="86" d="100"/>
          <a:sy n="86" d="100"/>
        </p:scale>
        <p:origin x="-672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7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04A5560-ABE5-4CB0-99ED-EE5FF7809A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1794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6627BFB-BC65-433A-81FE-2F3439C9C9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310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6A214-54B4-4279-B4DB-907143C2E5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DCC6AB-8A56-4937-B38C-BCCD84821CD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B5C870-343E-40C9-8259-A8CD5A4936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04F064-2F94-494E-9655-665F31B45F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7DE404-CFBF-49CB-8F71-658CAD5394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855B6-C6A1-4B61-9331-2AE275A8D86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331166-199A-460F-AB05-7BDB92B2080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BA701E-D765-470F-9A5A-0E34595ABC2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3707B5-627C-4F93-98D3-F47A4962AB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6BC372-F5A0-444C-A40F-531830A193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A533EF-E445-4027-9C00-9D18CFB8086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2A7456EA-FAEC-4B7A-BB0B-32FEB3396E4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</p:sldLayoutIdLst>
  <p:transition spd="slow">
    <p:split orient="vert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 descr="C:\Users\Пользователь\Documents\СЕРГЕЙ\2. БИОЛОГИЯ в ШКОЛЕ\ПРЕЗЕНТ журнала\2010-03-07\002.jpg"/>
          <p:cNvPicPr>
            <a:picLocks noChangeAspect="1" noChangeArrowheads="1"/>
          </p:cNvPicPr>
          <p:nvPr/>
        </p:nvPicPr>
        <p:blipFill>
          <a:blip r:embed="rId2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15888"/>
            <a:ext cx="1081088" cy="11525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0"/>
          <p:cNvSpPr txBox="1">
            <a:spLocks noChangeArrowheads="1"/>
          </p:cNvSpPr>
          <p:nvPr/>
        </p:nvSpPr>
        <p:spPr bwMode="auto">
          <a:xfrm>
            <a:off x="1259632" y="116632"/>
            <a:ext cx="7704856" cy="115212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kern="0" dirty="0" smtClean="0">
                <a:ln w="11430"/>
                <a:solidFill>
                  <a:srgbClr val="002060"/>
                </a:solidFill>
                <a:latin typeface="Arial Black" pitchFamily="34" charset="0"/>
                <a:ea typeface="+mj-ea"/>
                <a:cs typeface="Arial" pitchFamily="34" charset="0"/>
              </a:rPr>
              <a:t>Подготовка школьника к восприятию учебника.</a:t>
            </a:r>
            <a:endParaRPr lang="ru-RU" sz="2800" kern="0" dirty="0">
              <a:ln w="11430"/>
              <a:solidFill>
                <a:srgbClr val="002060"/>
              </a:solidFill>
              <a:latin typeface="Arial Black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23527" y="1268761"/>
            <a:ext cx="8569647" cy="41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6700" indent="-171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30000"/>
              </a:spcBef>
              <a:buFont typeface="Arial" charset="0"/>
              <a:buChar char="−"/>
            </a:pPr>
            <a:r>
              <a:rPr lang="ru-RU" sz="2400" dirty="0" smtClean="0"/>
              <a:t>обратите  </a:t>
            </a:r>
            <a:r>
              <a:rPr lang="ru-RU" sz="2400" dirty="0"/>
              <a:t>внимание  на  особенности  стиля  учебника: точность,  логичность,  абстрактность  понятий</a:t>
            </a:r>
            <a:r>
              <a:rPr lang="ru-RU" sz="2400" dirty="0" smtClean="0"/>
              <a:t>;</a:t>
            </a:r>
            <a:endParaRPr lang="ru-RU" sz="2400" dirty="0"/>
          </a:p>
          <a:p>
            <a:pPr eaLnBrk="1" hangingPunct="1">
              <a:spcBef>
                <a:spcPct val="30000"/>
              </a:spcBef>
              <a:buFont typeface="Arial" charset="0"/>
              <a:buChar char="−"/>
            </a:pPr>
            <a:r>
              <a:rPr lang="ru-RU" sz="2400" dirty="0"/>
              <a:t> </a:t>
            </a:r>
            <a:r>
              <a:rPr lang="ru-RU" sz="2400" dirty="0" smtClean="0"/>
              <a:t> </a:t>
            </a:r>
            <a:r>
              <a:rPr lang="ru-RU" sz="2400" dirty="0"/>
              <a:t>учебник сам по себе не будет организовывать внимание читателя</a:t>
            </a:r>
            <a:r>
              <a:rPr lang="ru-RU" sz="2400" dirty="0" smtClean="0"/>
              <a:t>;</a:t>
            </a:r>
            <a:endParaRPr lang="ru-RU" sz="2400" dirty="0"/>
          </a:p>
          <a:p>
            <a:pPr eaLnBrk="1" hangingPunct="1">
              <a:spcBef>
                <a:spcPct val="30000"/>
              </a:spcBef>
              <a:buFont typeface="Arial" charset="0"/>
              <a:buChar char="−"/>
            </a:pPr>
            <a:r>
              <a:rPr lang="ru-RU" sz="2400" dirty="0"/>
              <a:t>  перед  чтением  учебника следует сосредоточить внимание, настроиться на то, чтобы при чтении следить за логикой и последовательностью изложения материала;</a:t>
            </a:r>
          </a:p>
          <a:p>
            <a:pPr eaLnBrk="1" hangingPunct="1">
              <a:spcBef>
                <a:spcPct val="30000"/>
              </a:spcBef>
              <a:buFont typeface="Arial" charset="0"/>
              <a:buChar char="−"/>
            </a:pPr>
            <a:r>
              <a:rPr lang="ru-RU" sz="2400" dirty="0"/>
              <a:t> </a:t>
            </a:r>
            <a:r>
              <a:rPr lang="ru-RU" sz="2400" dirty="0" smtClean="0"/>
              <a:t>темп</a:t>
            </a:r>
            <a:r>
              <a:rPr lang="ru-RU" sz="2400" dirty="0"/>
              <a:t>, внимательность, подробность чтения и понимания текста зависит от </a:t>
            </a:r>
            <a:r>
              <a:rPr lang="ru-RU" sz="2400" b="1" i="1" dirty="0">
                <a:solidFill>
                  <a:srgbClr val="000099"/>
                </a:solidFill>
              </a:rPr>
              <a:t>цели чтения</a:t>
            </a:r>
            <a:r>
              <a:rPr lang="ru-RU" sz="2400" dirty="0"/>
              <a:t>. 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337D53-22AB-49B3-8057-A8F9DD638BDE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 descr="C:\Users\Пользователь\Documents\СЕРГЕЙ\2. БИОЛОГИЯ в ШКОЛЕ\ПРЕЗЕНТ журнала\2010-03-07\002.jpg"/>
          <p:cNvPicPr>
            <a:picLocks noChangeAspect="1" noChangeArrowheads="1"/>
          </p:cNvPicPr>
          <p:nvPr/>
        </p:nvPicPr>
        <p:blipFill>
          <a:blip r:embed="rId2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15888"/>
            <a:ext cx="1081088" cy="11525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0"/>
          <p:cNvSpPr txBox="1">
            <a:spLocks noChangeArrowheads="1"/>
          </p:cNvSpPr>
          <p:nvPr/>
        </p:nvSpPr>
        <p:spPr bwMode="auto">
          <a:xfrm>
            <a:off x="1259632" y="116632"/>
            <a:ext cx="7704856" cy="115212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kern="0" dirty="0">
                <a:ln w="11430"/>
                <a:solidFill>
                  <a:srgbClr val="002060"/>
                </a:solidFill>
                <a:latin typeface="Arial Black" pitchFamily="34" charset="0"/>
                <a:ea typeface="+mj-ea"/>
                <a:cs typeface="Arial" pitchFamily="34" charset="0"/>
              </a:rPr>
              <a:t>Ц</a:t>
            </a:r>
            <a:r>
              <a:rPr lang="ru-RU" sz="3200" kern="0" dirty="0" smtClean="0">
                <a:ln w="11430"/>
                <a:solidFill>
                  <a:srgbClr val="002060"/>
                </a:solidFill>
                <a:latin typeface="Arial Black" pitchFamily="34" charset="0"/>
                <a:ea typeface="+mj-ea"/>
                <a:cs typeface="Arial" pitchFamily="34" charset="0"/>
              </a:rPr>
              <a:t>ель чтения.</a:t>
            </a:r>
            <a:endParaRPr lang="ru-RU" sz="3200" kern="0" dirty="0">
              <a:ln w="11430"/>
              <a:solidFill>
                <a:srgbClr val="002060"/>
              </a:solidFill>
              <a:latin typeface="Arial Black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51520" y="1262370"/>
            <a:ext cx="8640960" cy="108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266700" indent="-171450" algn="ctr">
              <a:spcBef>
                <a:spcPct val="30000"/>
              </a:spcBef>
              <a:defRPr/>
            </a:pPr>
            <a:r>
              <a:rPr lang="ru-RU" sz="2800" b="1" dirty="0" smtClean="0">
                <a:ln w="11430"/>
                <a:solidFill>
                  <a:srgbClr val="00006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Для определения цели надо </a:t>
            </a:r>
          </a:p>
          <a:p>
            <a:pPr marL="266700" indent="-171450" algn="ctr">
              <a:spcBef>
                <a:spcPct val="30000"/>
              </a:spcBef>
              <a:defRPr/>
            </a:pPr>
            <a:r>
              <a:rPr lang="ru-RU" sz="2800" b="1" dirty="0" smtClean="0">
                <a:ln w="11430"/>
                <a:solidFill>
                  <a:srgbClr val="00006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ответить на вопросы:</a:t>
            </a:r>
            <a:endParaRPr lang="ru-RU" sz="2800" b="1" dirty="0">
              <a:ln w="11430"/>
              <a:solidFill>
                <a:srgbClr val="00006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+mn-cs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50825" y="2541588"/>
            <a:ext cx="8607425" cy="33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171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ru-RU" sz="2400" dirty="0" smtClean="0"/>
              <a:t>-Следует </a:t>
            </a:r>
            <a:r>
              <a:rPr lang="ru-RU" sz="2400" dirty="0"/>
              <a:t>ли мне читать весь текст или некоторые фрагменты из него?</a:t>
            </a:r>
          </a:p>
          <a:p>
            <a:pPr eaLnBrk="1" hangingPunct="1">
              <a:spcBef>
                <a:spcPct val="30000"/>
              </a:spcBef>
              <a:buFont typeface="Arial" charset="0"/>
              <a:buChar char="−"/>
            </a:pPr>
            <a:r>
              <a:rPr lang="ru-RU" sz="2400" dirty="0"/>
              <a:t> Мне необходимо только ознакомиться с информацией или основательно изучить текст?</a:t>
            </a:r>
          </a:p>
          <a:p>
            <a:pPr eaLnBrk="1" hangingPunct="1">
              <a:spcBef>
                <a:spcPct val="30000"/>
              </a:spcBef>
              <a:buFont typeface="Arial" charset="0"/>
              <a:buChar char="−"/>
            </a:pPr>
            <a:r>
              <a:rPr lang="ru-RU" sz="2400" dirty="0"/>
              <a:t> Собираюсь ли я подробно воспроизводить информацию?</a:t>
            </a:r>
          </a:p>
          <a:p>
            <a:pPr eaLnBrk="1" hangingPunct="1">
              <a:spcBef>
                <a:spcPct val="30000"/>
              </a:spcBef>
              <a:buFont typeface="Arial" charset="0"/>
              <a:buChar char="−"/>
            </a:pPr>
            <a:r>
              <a:rPr lang="ru-RU" sz="2400" dirty="0"/>
              <a:t> Необходимо ли мне высказать свое отношение к прочитанному?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C1EFCA-4708-48DB-BC79-C24441D04412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8" descr="C:\Users\Пользователь\Documents\СЕРГЕЙ\2. БИОЛОГИЯ в ШКОЛЕ\ПРЕЗЕНТ журнала\2010-03-07\002.jpg"/>
          <p:cNvPicPr>
            <a:picLocks noChangeAspect="1" noChangeArrowheads="1"/>
          </p:cNvPicPr>
          <p:nvPr/>
        </p:nvPicPr>
        <p:blipFill>
          <a:blip r:embed="rId2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15888"/>
            <a:ext cx="1081088" cy="11525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0"/>
          <p:cNvSpPr txBox="1">
            <a:spLocks noChangeArrowheads="1"/>
          </p:cNvSpPr>
          <p:nvPr/>
        </p:nvSpPr>
        <p:spPr bwMode="auto">
          <a:xfrm>
            <a:off x="1259632" y="116632"/>
            <a:ext cx="7704856" cy="115212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266700" indent="-171450" algn="ctr">
              <a:spcBef>
                <a:spcPct val="30000"/>
              </a:spcBef>
              <a:defRPr/>
            </a:pPr>
            <a:r>
              <a:rPr lang="ru-RU" sz="3200" b="1" dirty="0" smtClean="0">
                <a:solidFill>
                  <a:srgbClr val="00283A"/>
                </a:solidFill>
                <a:cs typeface="Arial" pitchFamily="34" charset="0"/>
              </a:rPr>
              <a:t>Учимся </a:t>
            </a:r>
            <a:r>
              <a:rPr lang="ru-RU" sz="3200" b="1" dirty="0">
                <a:solidFill>
                  <a:srgbClr val="00283A"/>
                </a:solidFill>
                <a:cs typeface="Arial" pitchFamily="34" charset="0"/>
              </a:rPr>
              <a:t>самостоятельно работать </a:t>
            </a:r>
            <a:endParaRPr lang="ru-RU" sz="3200" b="1" dirty="0" smtClean="0">
              <a:solidFill>
                <a:srgbClr val="00283A"/>
              </a:solidFill>
              <a:cs typeface="Arial" pitchFamily="34" charset="0"/>
            </a:endParaRPr>
          </a:p>
          <a:p>
            <a:pPr marL="266700" indent="-171450" algn="ctr">
              <a:spcBef>
                <a:spcPct val="30000"/>
              </a:spcBef>
              <a:defRPr/>
            </a:pPr>
            <a:r>
              <a:rPr lang="ru-RU" sz="3200" b="1" dirty="0" smtClean="0">
                <a:solidFill>
                  <a:srgbClr val="00283A"/>
                </a:solidFill>
                <a:cs typeface="Arial" pitchFamily="34" charset="0"/>
              </a:rPr>
              <a:t>с </a:t>
            </a:r>
            <a:r>
              <a:rPr lang="ru-RU" sz="3200" b="1" dirty="0">
                <a:solidFill>
                  <a:srgbClr val="00283A"/>
                </a:solidFill>
                <a:cs typeface="Arial" pitchFamily="34" charset="0"/>
              </a:rPr>
              <a:t>учебником</a:t>
            </a:r>
            <a:endParaRPr lang="ru-RU" sz="3200" b="1" dirty="0">
              <a:solidFill>
                <a:srgbClr val="00283A"/>
              </a:solidFill>
              <a:cs typeface="Arial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50825" y="1989138"/>
            <a:ext cx="8607425" cy="380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925" indent="3587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>
                <a:solidFill>
                  <a:srgbClr val="000000"/>
                </a:solidFill>
              </a:rPr>
              <a:t> </a:t>
            </a:r>
            <a:r>
              <a:rPr lang="en-US" sz="2800" b="1">
                <a:solidFill>
                  <a:srgbClr val="000000"/>
                </a:solidFill>
              </a:rPr>
              <a:t>I</a:t>
            </a:r>
            <a:r>
              <a:rPr lang="ru-RU" sz="2800" b="1">
                <a:solidFill>
                  <a:srgbClr val="000000"/>
                </a:solidFill>
              </a:rPr>
              <a:t>. Работай с заголовком!</a:t>
            </a:r>
            <a:endParaRPr lang="ru-RU" sz="2000" b="1">
              <a:solidFill>
                <a:srgbClr val="000000"/>
              </a:solidFill>
            </a:endParaRPr>
          </a:p>
          <a:p>
            <a:pPr algn="ctr" eaLnBrk="1" hangingPunct="1"/>
            <a:endParaRPr lang="ru-RU" sz="1000">
              <a:solidFill>
                <a:srgbClr val="000000"/>
              </a:solidFill>
            </a:endParaRPr>
          </a:p>
          <a:p>
            <a:pPr algn="ctr" eaLnBrk="1" hangingPunct="1"/>
            <a:r>
              <a:rPr lang="ru-RU" sz="2000">
                <a:solidFill>
                  <a:srgbClr val="000000"/>
                </a:solidFill>
              </a:rPr>
              <a:t>Прочитав заголовок, остановись! </a:t>
            </a:r>
          </a:p>
          <a:p>
            <a:pPr algn="ctr" eaLnBrk="1" hangingPunct="1"/>
            <a:endParaRPr lang="ru-RU" sz="1000">
              <a:solidFill>
                <a:srgbClr val="000000"/>
              </a:solidFill>
            </a:endParaRPr>
          </a:p>
          <a:p>
            <a:pPr eaLnBrk="1" hangingPunct="1">
              <a:lnSpc>
                <a:spcPts val="2600"/>
              </a:lnSpc>
              <a:buFont typeface="Arial" charset="0"/>
              <a:buAutoNum type="arabicPeriod"/>
            </a:pPr>
            <a:r>
              <a:rPr lang="ru-RU" sz="2000">
                <a:solidFill>
                  <a:srgbClr val="000000"/>
                </a:solidFill>
              </a:rPr>
              <a:t> Сформулируй для себя, о чем пойдет речь в тексте.</a:t>
            </a:r>
          </a:p>
          <a:p>
            <a:pPr eaLnBrk="1" hangingPunct="1">
              <a:lnSpc>
                <a:spcPts val="2600"/>
              </a:lnSpc>
              <a:buFont typeface="Arial" charset="0"/>
              <a:buAutoNum type="arabicPeriod"/>
            </a:pPr>
            <a:r>
              <a:rPr lang="ru-RU" sz="2000">
                <a:solidFill>
                  <a:srgbClr val="000000"/>
                </a:solidFill>
              </a:rPr>
              <a:t> Вспомни все, что ты уже знаешь на эту тему.</a:t>
            </a:r>
          </a:p>
          <a:p>
            <a:pPr eaLnBrk="1" hangingPunct="1">
              <a:lnSpc>
                <a:spcPts val="2600"/>
              </a:lnSpc>
              <a:buFont typeface="Arial" charset="0"/>
              <a:buAutoNum type="arabicPeriod"/>
            </a:pPr>
            <a:r>
              <a:rPr lang="ru-RU" sz="2000">
                <a:solidFill>
                  <a:srgbClr val="000000"/>
                </a:solidFill>
              </a:rPr>
              <a:t> Поставь вопросы, на которые, по твоему мнению, в тексте будут даны ответы.</a:t>
            </a:r>
          </a:p>
          <a:p>
            <a:pPr eaLnBrk="1" hangingPunct="1">
              <a:lnSpc>
                <a:spcPts val="2600"/>
              </a:lnSpc>
              <a:buFont typeface="Arial" charset="0"/>
              <a:buAutoNum type="arabicPeriod"/>
            </a:pPr>
            <a:r>
              <a:rPr lang="ru-RU" sz="2000">
                <a:solidFill>
                  <a:srgbClr val="000000"/>
                </a:solidFill>
              </a:rPr>
              <a:t> Попытайся, насколько это возможно, дать на эти вопросы предположительные ответы до чтения текста.</a:t>
            </a:r>
          </a:p>
          <a:p>
            <a:pPr eaLnBrk="1" hangingPunct="1">
              <a:lnSpc>
                <a:spcPts val="2600"/>
              </a:lnSpc>
              <a:buFont typeface="Arial" charset="0"/>
              <a:buAutoNum type="arabicPeriod"/>
            </a:pPr>
            <a:r>
              <a:rPr lang="ru-RU" sz="2000">
                <a:solidFill>
                  <a:srgbClr val="000000"/>
                </a:solidFill>
              </a:rPr>
              <a:t> После этого приступай к чтению. Читая, сопоставляй выдвинутые тобой предположения с реальным содержанием текста.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4275B0-0CA0-41D8-BB06-80A1C72FC368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 descr="C:\Users\Пользователь\Documents\СЕРГЕЙ\2. БИОЛОГИЯ в ШКОЛЕ\ПРЕЗЕНТ журнала\2010-03-07\002.jpg"/>
          <p:cNvPicPr>
            <a:picLocks noChangeAspect="1" noChangeArrowheads="1"/>
          </p:cNvPicPr>
          <p:nvPr/>
        </p:nvPicPr>
        <p:blipFill>
          <a:blip r:embed="rId2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15888"/>
            <a:ext cx="1081088" cy="11525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0"/>
          <p:cNvSpPr txBox="1">
            <a:spLocks noChangeArrowheads="1"/>
          </p:cNvSpPr>
          <p:nvPr/>
        </p:nvSpPr>
        <p:spPr bwMode="auto">
          <a:xfrm>
            <a:off x="1259632" y="116632"/>
            <a:ext cx="7704856" cy="115212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266700" indent="-171450" algn="ctr">
              <a:spcBef>
                <a:spcPct val="30000"/>
              </a:spcBef>
              <a:defRPr/>
            </a:pPr>
            <a:r>
              <a:rPr lang="ru-RU" sz="3200" b="1" dirty="0" smtClean="0">
                <a:solidFill>
                  <a:srgbClr val="00283A"/>
                </a:solidFill>
                <a:cs typeface="Arial" pitchFamily="34" charset="0"/>
              </a:rPr>
              <a:t>Учимся </a:t>
            </a:r>
            <a:r>
              <a:rPr lang="ru-RU" sz="3200" b="1" dirty="0">
                <a:solidFill>
                  <a:srgbClr val="00283A"/>
                </a:solidFill>
                <a:cs typeface="Arial" pitchFamily="34" charset="0"/>
              </a:rPr>
              <a:t>самостоятельно </a:t>
            </a:r>
            <a:r>
              <a:rPr lang="ru-RU" sz="3200" b="1" dirty="0" smtClean="0">
                <a:solidFill>
                  <a:srgbClr val="00283A"/>
                </a:solidFill>
                <a:cs typeface="Arial" pitchFamily="34" charset="0"/>
              </a:rPr>
              <a:t>работать</a:t>
            </a:r>
          </a:p>
          <a:p>
            <a:pPr marL="266700" indent="-171450" algn="ctr">
              <a:spcBef>
                <a:spcPct val="30000"/>
              </a:spcBef>
              <a:defRPr/>
            </a:pPr>
            <a:r>
              <a:rPr lang="ru-RU" sz="3200" b="1" dirty="0" smtClean="0">
                <a:solidFill>
                  <a:srgbClr val="00283A"/>
                </a:solidFill>
                <a:cs typeface="Arial" pitchFamily="34" charset="0"/>
              </a:rPr>
              <a:t> </a:t>
            </a:r>
            <a:r>
              <a:rPr lang="ru-RU" sz="3200" b="1" dirty="0">
                <a:solidFill>
                  <a:srgbClr val="00283A"/>
                </a:solidFill>
                <a:cs typeface="Arial" pitchFamily="34" charset="0"/>
              </a:rPr>
              <a:t>с учебником</a:t>
            </a:r>
            <a:endParaRPr lang="ru-RU" sz="3200" b="1" dirty="0">
              <a:solidFill>
                <a:srgbClr val="00283A"/>
              </a:solidFill>
              <a:cs typeface="Arial" pitchFamily="34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50825" y="1989138"/>
            <a:ext cx="8607425" cy="447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925" indent="3587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>
                <a:solidFill>
                  <a:srgbClr val="000000"/>
                </a:solidFill>
              </a:rPr>
              <a:t> </a:t>
            </a:r>
            <a:r>
              <a:rPr lang="en-US" sz="2800" b="1">
                <a:solidFill>
                  <a:srgbClr val="000000"/>
                </a:solidFill>
              </a:rPr>
              <a:t>II</a:t>
            </a:r>
            <a:r>
              <a:rPr lang="ru-RU" sz="2800" b="1">
                <a:solidFill>
                  <a:srgbClr val="000000"/>
                </a:solidFill>
              </a:rPr>
              <a:t>. Работай с текстом!</a:t>
            </a:r>
            <a:endParaRPr lang="ru-RU" sz="2000" b="1">
              <a:solidFill>
                <a:srgbClr val="000000"/>
              </a:solidFill>
            </a:endParaRPr>
          </a:p>
          <a:p>
            <a:pPr algn="ctr" eaLnBrk="1" hangingPunct="1"/>
            <a:endParaRPr lang="ru-RU" sz="1000">
              <a:solidFill>
                <a:srgbClr val="000000"/>
              </a:solidFill>
            </a:endParaRPr>
          </a:p>
          <a:p>
            <a:pPr algn="ctr" eaLnBrk="1" hangingPunct="1"/>
            <a:r>
              <a:rPr lang="ru-RU" sz="2000">
                <a:solidFill>
                  <a:srgbClr val="000000"/>
                </a:solidFill>
              </a:rPr>
              <a:t>Обращай внимание на непонятное в тексте. </a:t>
            </a:r>
          </a:p>
          <a:p>
            <a:pPr algn="ctr" eaLnBrk="1" hangingPunct="1"/>
            <a:endParaRPr lang="ru-RU" sz="1000">
              <a:solidFill>
                <a:srgbClr val="000000"/>
              </a:solidFill>
            </a:endParaRPr>
          </a:p>
          <a:p>
            <a:pPr eaLnBrk="1" hangingPunct="1">
              <a:lnSpc>
                <a:spcPts val="2600"/>
              </a:lnSpc>
              <a:buFont typeface="Arial" charset="0"/>
              <a:buAutoNum type="arabicPeriod"/>
            </a:pPr>
            <a:r>
              <a:rPr lang="ru-RU" sz="2000">
                <a:solidFill>
                  <a:srgbClr val="000000"/>
                </a:solidFill>
              </a:rPr>
              <a:t> Читая следи, есть ли в тексте непонятные слова и выражения.</a:t>
            </a:r>
          </a:p>
          <a:p>
            <a:pPr eaLnBrk="1" hangingPunct="1">
              <a:lnSpc>
                <a:spcPts val="2600"/>
              </a:lnSpc>
            </a:pPr>
            <a:r>
              <a:rPr lang="ru-RU" sz="2000">
                <a:solidFill>
                  <a:srgbClr val="000000"/>
                </a:solidFill>
              </a:rPr>
              <a:t>Если есть, найди их объяснение в словарях или справочниках,  спроси у учителя и одноклассников.</a:t>
            </a:r>
          </a:p>
          <a:p>
            <a:pPr eaLnBrk="1" hangingPunct="1">
              <a:lnSpc>
                <a:spcPts val="2600"/>
              </a:lnSpc>
              <a:buFont typeface="Arial" charset="0"/>
              <a:buAutoNum type="arabicPeriod" startAt="2"/>
            </a:pPr>
            <a:r>
              <a:rPr lang="ru-RU" sz="2000">
                <a:solidFill>
                  <a:srgbClr val="000000"/>
                </a:solidFill>
              </a:rPr>
              <a:t> Непонятным может быть само содержание текста.</a:t>
            </a:r>
          </a:p>
          <a:p>
            <a:pPr eaLnBrk="1" hangingPunct="1">
              <a:lnSpc>
                <a:spcPts val="2600"/>
              </a:lnSpc>
            </a:pPr>
            <a:r>
              <a:rPr lang="ru-RU" sz="2000">
                <a:solidFill>
                  <a:srgbClr val="000000"/>
                </a:solidFill>
              </a:rPr>
              <a:t>Подумай, не связано ли это непонимание с изученным, но плохо усвоенным материалом.</a:t>
            </a:r>
          </a:p>
          <a:p>
            <a:pPr eaLnBrk="1" hangingPunct="1">
              <a:lnSpc>
                <a:spcPts val="2600"/>
              </a:lnSpc>
            </a:pPr>
            <a:r>
              <a:rPr lang="ru-RU" sz="2000">
                <a:solidFill>
                  <a:srgbClr val="000000"/>
                </a:solidFill>
              </a:rPr>
              <a:t>Подумай, что именно из ранее изученного материала мешает пониманию, и повтори его. </a:t>
            </a:r>
          </a:p>
          <a:p>
            <a:pPr eaLnBrk="1" hangingPunct="1">
              <a:lnSpc>
                <a:spcPts val="2600"/>
              </a:lnSpc>
            </a:pPr>
            <a:r>
              <a:rPr lang="ru-RU" sz="2000">
                <a:solidFill>
                  <a:srgbClr val="000000"/>
                </a:solidFill>
              </a:rPr>
              <a:t>Подумай, не станет ли текст понятным, если разобрать конкретные примеры.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620000" y="6098411"/>
            <a:ext cx="762000" cy="362713"/>
          </a:xfrm>
        </p:spPr>
        <p:txBody>
          <a:bodyPr/>
          <a:lstStyle/>
          <a:p>
            <a:pPr>
              <a:defRPr/>
            </a:pPr>
            <a:fld id="{5B39D8B5-2710-4B38-BA16-1A04F81065F7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8" descr="C:\Users\Пользователь\Documents\СЕРГЕЙ\2. БИОЛОГИЯ в ШКОЛЕ\ПРЕЗЕНТ журнала\2010-03-07\002.jpg"/>
          <p:cNvPicPr>
            <a:picLocks noChangeAspect="1" noChangeArrowheads="1"/>
          </p:cNvPicPr>
          <p:nvPr/>
        </p:nvPicPr>
        <p:blipFill>
          <a:blip r:embed="rId2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15888"/>
            <a:ext cx="1081088" cy="11525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0"/>
          <p:cNvSpPr txBox="1">
            <a:spLocks noChangeArrowheads="1"/>
          </p:cNvSpPr>
          <p:nvPr/>
        </p:nvSpPr>
        <p:spPr bwMode="auto">
          <a:xfrm>
            <a:off x="1259632" y="116632"/>
            <a:ext cx="7704856" cy="115212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266700" indent="-171450" algn="ctr">
              <a:spcBef>
                <a:spcPct val="30000"/>
              </a:spcBef>
              <a:defRPr/>
            </a:pPr>
            <a:r>
              <a:rPr lang="ru-RU" sz="3200" b="1" dirty="0" smtClean="0">
                <a:solidFill>
                  <a:srgbClr val="00283A"/>
                </a:solidFill>
                <a:cs typeface="Arial" pitchFamily="34" charset="0"/>
              </a:rPr>
              <a:t>Учимся </a:t>
            </a:r>
            <a:r>
              <a:rPr lang="ru-RU" sz="3200" b="1" dirty="0">
                <a:solidFill>
                  <a:srgbClr val="00283A"/>
                </a:solidFill>
                <a:cs typeface="Arial" pitchFamily="34" charset="0"/>
              </a:rPr>
              <a:t>самостоятельно работать </a:t>
            </a:r>
            <a:endParaRPr lang="ru-RU" sz="3200" b="1" dirty="0" smtClean="0">
              <a:solidFill>
                <a:srgbClr val="00283A"/>
              </a:solidFill>
              <a:cs typeface="Arial" pitchFamily="34" charset="0"/>
            </a:endParaRPr>
          </a:p>
          <a:p>
            <a:pPr marL="266700" indent="-171450" algn="ctr">
              <a:spcBef>
                <a:spcPct val="30000"/>
              </a:spcBef>
              <a:defRPr/>
            </a:pPr>
            <a:r>
              <a:rPr lang="ru-RU" sz="3200" b="1" dirty="0" smtClean="0">
                <a:solidFill>
                  <a:srgbClr val="00283A"/>
                </a:solidFill>
                <a:cs typeface="Arial" pitchFamily="34" charset="0"/>
              </a:rPr>
              <a:t>с </a:t>
            </a:r>
            <a:r>
              <a:rPr lang="ru-RU" sz="3200" b="1" dirty="0">
                <a:solidFill>
                  <a:srgbClr val="00283A"/>
                </a:solidFill>
                <a:cs typeface="Arial" pitchFamily="34" charset="0"/>
              </a:rPr>
              <a:t>учебником</a:t>
            </a:r>
            <a:endParaRPr lang="ru-RU" sz="3200" b="1" dirty="0">
              <a:solidFill>
                <a:srgbClr val="00283A"/>
              </a:solidFill>
              <a:cs typeface="Arial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50825" y="1989138"/>
            <a:ext cx="8607425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925" indent="3587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>
                <a:solidFill>
                  <a:srgbClr val="000000"/>
                </a:solidFill>
              </a:rPr>
              <a:t> </a:t>
            </a:r>
            <a:r>
              <a:rPr lang="en-US" sz="2800" b="1">
                <a:solidFill>
                  <a:srgbClr val="000000"/>
                </a:solidFill>
              </a:rPr>
              <a:t>III</a:t>
            </a:r>
            <a:r>
              <a:rPr lang="ru-RU" sz="2800" b="1">
                <a:solidFill>
                  <a:srgbClr val="000000"/>
                </a:solidFill>
              </a:rPr>
              <a:t>. Веди диалог с автором!</a:t>
            </a:r>
            <a:endParaRPr lang="ru-RU" sz="2000" b="1">
              <a:solidFill>
                <a:srgbClr val="000000"/>
              </a:solidFill>
            </a:endParaRPr>
          </a:p>
          <a:p>
            <a:pPr algn="ctr" eaLnBrk="1" hangingPunct="1"/>
            <a:endParaRPr lang="ru-RU" sz="1000">
              <a:solidFill>
                <a:srgbClr val="000000"/>
              </a:solidFill>
            </a:endParaRPr>
          </a:p>
          <a:p>
            <a:pPr algn="ctr" eaLnBrk="1" hangingPunct="1"/>
            <a:endParaRPr lang="ru-RU" sz="1000">
              <a:solidFill>
                <a:srgbClr val="000000"/>
              </a:solidFill>
            </a:endParaRPr>
          </a:p>
          <a:p>
            <a:pPr eaLnBrk="1" hangingPunct="1">
              <a:lnSpc>
                <a:spcPts val="2600"/>
              </a:lnSpc>
              <a:buFont typeface="Arial" charset="0"/>
              <a:buAutoNum type="arabicPeriod"/>
            </a:pPr>
            <a:r>
              <a:rPr lang="ru-RU" sz="2000">
                <a:solidFill>
                  <a:srgbClr val="000000"/>
                </a:solidFill>
              </a:rPr>
              <a:t> По ходу чтения ставь вопросы к тексту и выдвигай свои предположения о дальнейшем его содержании.</a:t>
            </a:r>
          </a:p>
          <a:p>
            <a:pPr eaLnBrk="1" hangingPunct="1">
              <a:lnSpc>
                <a:spcPts val="2600"/>
              </a:lnSpc>
              <a:buFont typeface="Arial" charset="0"/>
              <a:buAutoNum type="arabicPeriod" startAt="2"/>
            </a:pPr>
            <a:r>
              <a:rPr lang="ru-RU" sz="2000">
                <a:solidFill>
                  <a:srgbClr val="000000"/>
                </a:solidFill>
              </a:rPr>
              <a:t> Проверяй свои предположения в процессе чтения.</a:t>
            </a:r>
          </a:p>
          <a:p>
            <a:pPr eaLnBrk="1" hangingPunct="1">
              <a:lnSpc>
                <a:spcPts val="2600"/>
              </a:lnSpc>
            </a:pPr>
            <a:r>
              <a:rPr lang="ru-RU" sz="2000">
                <a:solidFill>
                  <a:srgbClr val="000000"/>
                </a:solidFill>
              </a:rPr>
              <a:t>Если ты не можешь дать предположительные ответы на свои вопросы, ищи эти ответы в тексте.</a:t>
            </a:r>
          </a:p>
          <a:p>
            <a:pPr eaLnBrk="1" hangingPunct="1">
              <a:lnSpc>
                <a:spcPts val="2600"/>
              </a:lnSpc>
            </a:pPr>
            <a:r>
              <a:rPr lang="ru-RU" sz="2000">
                <a:solidFill>
                  <a:srgbClr val="000000"/>
                </a:solidFill>
              </a:rPr>
              <a:t>Если не можешь найти ответ, помни, что в тексте его может и не быть. В таких случаях пытайся найти недостающие сведения в других источниках.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ED38CC-693C-4A3B-AB3E-2734F0719942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8" descr="C:\Users\Пользователь\Documents\СЕРГЕЙ\2. БИОЛОГИЯ в ШКОЛЕ\ПРЕЗЕНТ журнала\2010-03-07\002.jpg"/>
          <p:cNvPicPr>
            <a:picLocks noChangeAspect="1" noChangeArrowheads="1"/>
          </p:cNvPicPr>
          <p:nvPr/>
        </p:nvPicPr>
        <p:blipFill>
          <a:blip r:embed="rId2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15888"/>
            <a:ext cx="1081088" cy="11525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0"/>
          <p:cNvSpPr txBox="1">
            <a:spLocks noChangeArrowheads="1"/>
          </p:cNvSpPr>
          <p:nvPr/>
        </p:nvSpPr>
        <p:spPr bwMode="auto">
          <a:xfrm>
            <a:off x="1259632" y="116632"/>
            <a:ext cx="7704856" cy="115212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266700" indent="-171450" algn="ctr">
              <a:spcBef>
                <a:spcPct val="30000"/>
              </a:spcBef>
              <a:defRPr/>
            </a:pPr>
            <a:r>
              <a:rPr lang="ru-RU" sz="3200" b="1" dirty="0" smtClean="0">
                <a:solidFill>
                  <a:srgbClr val="00283A"/>
                </a:solidFill>
                <a:cs typeface="Arial" pitchFamily="34" charset="0"/>
              </a:rPr>
              <a:t>Учимся </a:t>
            </a:r>
            <a:r>
              <a:rPr lang="ru-RU" sz="3200" b="1" dirty="0">
                <a:solidFill>
                  <a:srgbClr val="00283A"/>
                </a:solidFill>
                <a:cs typeface="Arial" pitchFamily="34" charset="0"/>
              </a:rPr>
              <a:t>самостоятельно работать </a:t>
            </a:r>
            <a:endParaRPr lang="ru-RU" sz="3200" b="1" dirty="0" smtClean="0">
              <a:solidFill>
                <a:srgbClr val="00283A"/>
              </a:solidFill>
              <a:cs typeface="Arial" pitchFamily="34" charset="0"/>
            </a:endParaRPr>
          </a:p>
          <a:p>
            <a:pPr marL="266700" indent="-171450" algn="ctr">
              <a:spcBef>
                <a:spcPct val="30000"/>
              </a:spcBef>
              <a:defRPr/>
            </a:pPr>
            <a:r>
              <a:rPr lang="ru-RU" sz="3200" b="1" dirty="0" smtClean="0">
                <a:solidFill>
                  <a:srgbClr val="00283A"/>
                </a:solidFill>
                <a:cs typeface="Arial" pitchFamily="34" charset="0"/>
              </a:rPr>
              <a:t>с </a:t>
            </a:r>
            <a:r>
              <a:rPr lang="ru-RU" sz="3200" b="1" dirty="0">
                <a:solidFill>
                  <a:srgbClr val="00283A"/>
                </a:solidFill>
                <a:cs typeface="Arial" pitchFamily="34" charset="0"/>
              </a:rPr>
              <a:t>учебником</a:t>
            </a:r>
            <a:endParaRPr lang="ru-RU" sz="3200" b="1" dirty="0">
              <a:solidFill>
                <a:srgbClr val="00283A"/>
              </a:solidFill>
              <a:cs typeface="Arial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2411760" y="6237312"/>
            <a:ext cx="669674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18288" bIns="0" anchor="b">
            <a:normAutofit fontScale="975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108000" algn="ctr" fontAlgn="auto">
              <a:spcAft>
                <a:spcPts val="0"/>
              </a:spcAft>
              <a:defRPr/>
            </a:pPr>
            <a:r>
              <a:rPr lang="ru-RU" sz="3200" b="1" dirty="0">
                <a:ln w="11430"/>
                <a:solidFill>
                  <a:srgbClr val="00602B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Биология в школе №6  2012</a:t>
            </a:r>
            <a:endParaRPr lang="ru-RU" sz="3200" b="1" dirty="0">
              <a:ln w="11430"/>
              <a:solidFill>
                <a:srgbClr val="00602B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50825" y="1989138"/>
            <a:ext cx="8607425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925" indent="3587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en-US" sz="2800" b="1" dirty="0">
                <a:solidFill>
                  <a:srgbClr val="000000"/>
                </a:solidFill>
              </a:rPr>
              <a:t>III</a:t>
            </a:r>
            <a:r>
              <a:rPr lang="ru-RU" sz="2800" b="1" dirty="0">
                <a:solidFill>
                  <a:srgbClr val="000000"/>
                </a:solidFill>
              </a:rPr>
              <a:t>. Веди диалог с автором!</a:t>
            </a:r>
            <a:endParaRPr lang="ru-RU" sz="2000" b="1" dirty="0">
              <a:solidFill>
                <a:srgbClr val="000000"/>
              </a:solidFill>
            </a:endParaRPr>
          </a:p>
          <a:p>
            <a:pPr algn="ctr" eaLnBrk="1" hangingPunct="1"/>
            <a:endParaRPr lang="ru-RU" sz="1000" dirty="0">
              <a:solidFill>
                <a:srgbClr val="000000"/>
              </a:solidFill>
            </a:endParaRPr>
          </a:p>
          <a:p>
            <a:pPr eaLnBrk="1" hangingPunct="1">
              <a:lnSpc>
                <a:spcPts val="2600"/>
              </a:lnSpc>
            </a:pPr>
            <a:r>
              <a:rPr lang="ru-RU" sz="2000" b="1" i="1" dirty="0">
                <a:solidFill>
                  <a:srgbClr val="000000"/>
                </a:solidFill>
              </a:rPr>
              <a:t>Выделяй главное!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</a:p>
          <a:p>
            <a:pPr eaLnBrk="1" hangingPunct="1">
              <a:lnSpc>
                <a:spcPts val="2600"/>
              </a:lnSpc>
              <a:buFont typeface="Arial" charset="0"/>
              <a:buAutoNum type="arabicPeriod"/>
            </a:pPr>
            <a:r>
              <a:rPr lang="ru-RU" sz="2000" dirty="0">
                <a:solidFill>
                  <a:srgbClr val="000000"/>
                </a:solidFill>
              </a:rPr>
              <a:t>Читая текст, старайся отделить в нем главное от второстепенного. Обдумай, в какой части текста выражена главная мысль, а что эту главную мысль поясняет и дополняет.</a:t>
            </a:r>
          </a:p>
          <a:p>
            <a:pPr eaLnBrk="1" hangingPunct="1">
              <a:lnSpc>
                <a:spcPts val="2600"/>
              </a:lnSpc>
              <a:buFont typeface="Arial" charset="0"/>
              <a:buAutoNum type="arabicPeriod" startAt="2"/>
            </a:pPr>
            <a:r>
              <a:rPr lang="ru-RU" sz="2000" dirty="0">
                <a:solidFill>
                  <a:srgbClr val="000000"/>
                </a:solidFill>
              </a:rPr>
              <a:t> По ходу чтения составляй план (устный или письменный) или конспект текста.</a:t>
            </a:r>
          </a:p>
          <a:p>
            <a:pPr eaLnBrk="1" hangingPunct="1">
              <a:lnSpc>
                <a:spcPts val="2600"/>
              </a:lnSpc>
              <a:buFont typeface="Arial" charset="0"/>
              <a:buAutoNum type="arabicPeriod" startAt="2"/>
            </a:pPr>
            <a:r>
              <a:rPr lang="ru-RU" sz="2000" dirty="0">
                <a:solidFill>
                  <a:srgbClr val="000000"/>
                </a:solidFill>
              </a:rPr>
              <a:t> Составляй схемы, таблицы, отражающие существенные элементы текста.</a:t>
            </a:r>
          </a:p>
          <a:p>
            <a:pPr eaLnBrk="1" hangingPunct="1">
              <a:lnSpc>
                <a:spcPts val="2600"/>
              </a:lnSpc>
              <a:buFont typeface="Arial" charset="0"/>
              <a:buAutoNum type="arabicPeriod" startAt="2"/>
            </a:pPr>
            <a:r>
              <a:rPr lang="ru-RU" sz="2000" dirty="0">
                <a:solidFill>
                  <a:srgbClr val="000000"/>
                </a:solidFill>
              </a:rPr>
              <a:t>В случае необходимости делай выписки.</a:t>
            </a:r>
          </a:p>
          <a:p>
            <a:pPr eaLnBrk="1" hangingPunct="1">
              <a:lnSpc>
                <a:spcPts val="2600"/>
              </a:lnSpc>
              <a:buFont typeface="Arial" charset="0"/>
              <a:buAutoNum type="arabicPeriod" startAt="2"/>
            </a:pPr>
            <a:r>
              <a:rPr lang="ru-RU" sz="2000" dirty="0">
                <a:solidFill>
                  <a:srgbClr val="000000"/>
                </a:solidFill>
              </a:rPr>
              <a:t>Рассматривай все данные в учебнике примеры и придумывай свои.</a:t>
            </a:r>
          </a:p>
          <a:p>
            <a:pPr eaLnBrk="1" hangingPunct="1">
              <a:lnSpc>
                <a:spcPts val="2600"/>
              </a:lnSpc>
            </a:pPr>
            <a:r>
              <a:rPr lang="ru-RU" sz="2000" b="1" i="1" dirty="0">
                <a:solidFill>
                  <a:srgbClr val="000000"/>
                </a:solidFill>
              </a:rPr>
              <a:t>На протяжении работы старайся представить себе то, о чем ты читал</a:t>
            </a:r>
            <a:r>
              <a:rPr lang="ru-RU" sz="2000" b="1" i="1" dirty="0" smtClean="0">
                <a:solidFill>
                  <a:srgbClr val="000000"/>
                </a:solidFill>
              </a:rPr>
              <a:t>! </a:t>
            </a:r>
            <a:endParaRPr lang="ru-RU" sz="2000" b="1" i="1" dirty="0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88F6F9-1BB8-4909-B1B5-99E1C865B4A4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8" descr="C:\Users\Пользователь\Documents\СЕРГЕЙ\2. БИОЛОГИЯ в ШКОЛЕ\ПРЕЗЕНТ журнала\2010-03-07\002.jpg"/>
          <p:cNvPicPr>
            <a:picLocks noChangeAspect="1" noChangeArrowheads="1"/>
          </p:cNvPicPr>
          <p:nvPr/>
        </p:nvPicPr>
        <p:blipFill>
          <a:blip r:embed="rId2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15888"/>
            <a:ext cx="1081088" cy="11525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0"/>
          <p:cNvSpPr txBox="1">
            <a:spLocks noChangeArrowheads="1"/>
          </p:cNvSpPr>
          <p:nvPr/>
        </p:nvSpPr>
        <p:spPr bwMode="auto">
          <a:xfrm>
            <a:off x="1259632" y="116632"/>
            <a:ext cx="7704856" cy="115212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266700" indent="-171450" algn="ctr">
              <a:spcBef>
                <a:spcPct val="30000"/>
              </a:spcBef>
              <a:defRPr/>
            </a:pPr>
            <a:r>
              <a:rPr lang="ru-RU" sz="3200" b="1" dirty="0" smtClean="0">
                <a:solidFill>
                  <a:srgbClr val="00283A"/>
                </a:solidFill>
                <a:cs typeface="Arial" pitchFamily="34" charset="0"/>
              </a:rPr>
              <a:t>Учимся </a:t>
            </a:r>
            <a:r>
              <a:rPr lang="ru-RU" sz="3200" b="1" dirty="0">
                <a:solidFill>
                  <a:srgbClr val="00283A"/>
                </a:solidFill>
                <a:cs typeface="Arial" pitchFamily="34" charset="0"/>
              </a:rPr>
              <a:t>самостоятельно работать </a:t>
            </a:r>
            <a:endParaRPr lang="ru-RU" sz="3200" b="1" dirty="0" smtClean="0">
              <a:solidFill>
                <a:srgbClr val="00283A"/>
              </a:solidFill>
              <a:cs typeface="Arial" pitchFamily="34" charset="0"/>
            </a:endParaRPr>
          </a:p>
          <a:p>
            <a:pPr marL="266700" indent="-171450" algn="ctr">
              <a:spcBef>
                <a:spcPct val="30000"/>
              </a:spcBef>
              <a:defRPr/>
            </a:pPr>
            <a:r>
              <a:rPr lang="ru-RU" sz="3200" b="1" dirty="0" smtClean="0">
                <a:solidFill>
                  <a:srgbClr val="00283A"/>
                </a:solidFill>
                <a:cs typeface="Arial" pitchFamily="34" charset="0"/>
              </a:rPr>
              <a:t>с </a:t>
            </a:r>
            <a:r>
              <a:rPr lang="ru-RU" sz="3200" b="1" dirty="0">
                <a:solidFill>
                  <a:srgbClr val="00283A"/>
                </a:solidFill>
                <a:cs typeface="Arial" pitchFamily="34" charset="0"/>
              </a:rPr>
              <a:t>учебником</a:t>
            </a:r>
            <a:endParaRPr lang="ru-RU" sz="3200" b="1" dirty="0">
              <a:solidFill>
                <a:srgbClr val="00283A"/>
              </a:solidFill>
              <a:cs typeface="Arial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50825" y="1989138"/>
            <a:ext cx="8607425" cy="392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925" indent="3587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>
                <a:solidFill>
                  <a:srgbClr val="000000"/>
                </a:solidFill>
              </a:rPr>
              <a:t> </a:t>
            </a:r>
            <a:r>
              <a:rPr lang="en-US" sz="2800" b="1">
                <a:solidFill>
                  <a:srgbClr val="000000"/>
                </a:solidFill>
              </a:rPr>
              <a:t>IV</a:t>
            </a:r>
            <a:r>
              <a:rPr lang="ru-RU" sz="2800" b="1">
                <a:solidFill>
                  <a:srgbClr val="000000"/>
                </a:solidFill>
              </a:rPr>
              <a:t>. Запоминай материал!</a:t>
            </a:r>
            <a:endParaRPr lang="ru-RU" sz="2000" b="1">
              <a:solidFill>
                <a:srgbClr val="000000"/>
              </a:solidFill>
            </a:endParaRPr>
          </a:p>
          <a:p>
            <a:pPr algn="ctr" eaLnBrk="1" hangingPunct="1"/>
            <a:endParaRPr lang="ru-RU" sz="1000">
              <a:solidFill>
                <a:srgbClr val="000000"/>
              </a:solidFill>
            </a:endParaRPr>
          </a:p>
          <a:p>
            <a:pPr eaLnBrk="1" hangingPunct="1">
              <a:lnSpc>
                <a:spcPts val="2600"/>
              </a:lnSpc>
              <a:buFont typeface="Arial" charset="0"/>
              <a:buAutoNum type="arabicPeriod"/>
            </a:pPr>
            <a:r>
              <a:rPr lang="ru-RU" sz="2000">
                <a:solidFill>
                  <a:srgbClr val="000000"/>
                </a:solidFill>
              </a:rPr>
              <a:t>Объясни себе, в чем связь мыслей – пунктов твоего плана.</a:t>
            </a:r>
          </a:p>
          <a:p>
            <a:pPr eaLnBrk="1" hangingPunct="1">
              <a:lnSpc>
                <a:spcPts val="2600"/>
              </a:lnSpc>
              <a:buFont typeface="Arial" charset="0"/>
              <a:buAutoNum type="arabicPeriod"/>
            </a:pPr>
            <a:r>
              <a:rPr lang="ru-RU" sz="2000">
                <a:solidFill>
                  <a:srgbClr val="000000"/>
                </a:solidFill>
              </a:rPr>
              <a:t>Перескажи текст по плану.</a:t>
            </a:r>
          </a:p>
          <a:p>
            <a:pPr eaLnBrk="1" hangingPunct="1">
              <a:lnSpc>
                <a:spcPts val="2600"/>
              </a:lnSpc>
              <a:buFont typeface="Arial" charset="0"/>
              <a:buAutoNum type="arabicPeriod"/>
            </a:pPr>
            <a:r>
              <a:rPr lang="ru-RU" sz="2000">
                <a:solidFill>
                  <a:srgbClr val="000000"/>
                </a:solidFill>
              </a:rPr>
              <a:t>Ответь на вопросы учебника или записанные в тетради вопросы учителя.</a:t>
            </a:r>
          </a:p>
          <a:p>
            <a:pPr algn="ctr" eaLnBrk="1" hangingPunct="1"/>
            <a:r>
              <a:rPr lang="en-US" sz="2800" b="1">
                <a:solidFill>
                  <a:srgbClr val="000000"/>
                </a:solidFill>
              </a:rPr>
              <a:t>V</a:t>
            </a:r>
            <a:r>
              <a:rPr lang="ru-RU" sz="2800" b="1">
                <a:solidFill>
                  <a:srgbClr val="000000"/>
                </a:solidFill>
              </a:rPr>
              <a:t>. Проверяй себя!</a:t>
            </a:r>
            <a:endParaRPr lang="ru-RU" sz="2000" b="1">
              <a:solidFill>
                <a:srgbClr val="000000"/>
              </a:solidFill>
            </a:endParaRPr>
          </a:p>
          <a:p>
            <a:pPr algn="ctr" eaLnBrk="1" hangingPunct="1"/>
            <a:endParaRPr lang="ru-RU" sz="1000">
              <a:solidFill>
                <a:srgbClr val="000000"/>
              </a:solidFill>
            </a:endParaRPr>
          </a:p>
          <a:p>
            <a:pPr eaLnBrk="1" hangingPunct="1">
              <a:lnSpc>
                <a:spcPts val="2600"/>
              </a:lnSpc>
              <a:buFont typeface="Arial" charset="0"/>
              <a:buAutoNum type="arabicPeriod"/>
            </a:pPr>
            <a:r>
              <a:rPr lang="ru-RU" sz="2000">
                <a:solidFill>
                  <a:srgbClr val="000000"/>
                </a:solidFill>
              </a:rPr>
              <a:t>Ответив на вопросы, проверь по учебнику правильность своего ответа.</a:t>
            </a:r>
          </a:p>
          <a:p>
            <a:pPr eaLnBrk="1" hangingPunct="1">
              <a:lnSpc>
                <a:spcPts val="2600"/>
              </a:lnSpc>
              <a:buFont typeface="Arial" charset="0"/>
              <a:buAutoNum type="arabicPeriod"/>
            </a:pPr>
            <a:r>
              <a:rPr lang="ru-RU" sz="2000">
                <a:solidFill>
                  <a:srgbClr val="000000"/>
                </a:solidFill>
              </a:rPr>
              <a:t>После пересказа проверь, все ли выделенное тобой пересказано и не было ли при этом ошибок.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97BF30-B346-45E2-8FE2-D868D80C7F0F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924175"/>
            <a:ext cx="2263775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84313"/>
            <a:ext cx="2262188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63" y="2349500"/>
            <a:ext cx="227330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251520" y="5301208"/>
            <a:ext cx="5544616" cy="1368152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274320" indent="-274320"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ru-RU" sz="40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Чтобы школьникам </a:t>
            </a:r>
            <a:br>
              <a:rPr lang="ru-RU" sz="40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sz="40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нравилось учиться</a:t>
            </a:r>
            <a:endParaRPr lang="ru-RU" sz="36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1115616" y="1340768"/>
            <a:ext cx="7776864" cy="1296144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274320" indent="-274320" algn="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ru-RU" sz="36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Журнал для тех, кто любит биологию</a:t>
            </a:r>
            <a:endParaRPr lang="ru-RU" sz="20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EDC1CC-D0BB-489C-B7E2-E6C91B5BBEE9}" type="slidenum">
              <a:rPr lang="ru-RU"/>
              <a:pPr>
                <a:defRPr/>
              </a:pPr>
              <a:t>8</a:t>
            </a:fld>
            <a:endParaRPr lang="ru-RU"/>
          </a:p>
        </p:txBody>
      </p:sp>
      <p:sp>
        <p:nvSpPr>
          <p:cNvPr id="12" name="Rectangle 0"/>
          <p:cNvSpPr txBox="1">
            <a:spLocks noChangeArrowheads="1"/>
          </p:cNvSpPr>
          <p:nvPr/>
        </p:nvSpPr>
        <p:spPr bwMode="auto">
          <a:xfrm>
            <a:off x="1187624" y="116632"/>
            <a:ext cx="7776864" cy="115212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11430"/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научно-популярный журнал</a:t>
            </a:r>
            <a:r>
              <a:rPr lang="ru-RU" sz="3200" dirty="0">
                <a:ln w="11430"/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ru-RU" sz="3600" b="1" kern="0" dirty="0">
                <a:ln w="11430"/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ea typeface="+mj-ea"/>
                <a:cs typeface="Arial" pitchFamily="34" charset="0"/>
              </a:rPr>
              <a:t>БИОЛОГИЯ для школьников</a:t>
            </a:r>
            <a:endParaRPr lang="ru-RU" sz="2400" kern="0" dirty="0">
              <a:ln w="11430"/>
              <a:solidFill>
                <a:srgbClr val="002060"/>
              </a:solidFill>
              <a:latin typeface="Arial Black" pitchFamily="34" charset="0"/>
              <a:ea typeface="+mj-ea"/>
              <a:cs typeface="Arial" pitchFamily="34" charset="0"/>
            </a:endParaRPr>
          </a:p>
        </p:txBody>
      </p:sp>
      <p:pic>
        <p:nvPicPr>
          <p:cNvPr id="25609" name="Picture 8" descr="C:\Users\Пользователь\Documents\СЕРГЕЙ\2. БИОЛОГИЯ в ШКОЛЕ\ПРЕЗЕНТ журнала\2010-03-07\002.jpg"/>
          <p:cNvPicPr>
            <a:picLocks noChangeAspect="1" noChangeArrowheads="1"/>
          </p:cNvPicPr>
          <p:nvPr/>
        </p:nvPicPr>
        <p:blipFill>
          <a:blip r:embed="rId5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15888"/>
            <a:ext cx="1081088" cy="11525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7471</TotalTime>
  <Words>601</Words>
  <Application>Microsoft Office PowerPoint</Application>
  <PresentationFormat>Экран (4:3)</PresentationFormat>
  <Paragraphs>79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Constantia</vt:lpstr>
      <vt:lpstr>Wingdings 2</vt:lpstr>
      <vt:lpstr>Arial Black</vt:lpstr>
      <vt:lpstr>Wingdings</vt:lpstr>
      <vt:lpstr>NewsPrint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My-Home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Master</dc:creator>
  <cp:lastModifiedBy>Учитель-23</cp:lastModifiedBy>
  <cp:revision>404</cp:revision>
  <dcterms:created xsi:type="dcterms:W3CDTF">2006-03-08T16:11:25Z</dcterms:created>
  <dcterms:modified xsi:type="dcterms:W3CDTF">2012-09-02T11:21:52Z</dcterms:modified>
</cp:coreProperties>
</file>