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57" r:id="rId12"/>
    <p:sldId id="267" r:id="rId13"/>
    <p:sldId id="269" r:id="rId14"/>
    <p:sldId id="268" r:id="rId15"/>
    <p:sldId id="276" r:id="rId16"/>
    <p:sldId id="270" r:id="rId17"/>
    <p:sldId id="258" r:id="rId18"/>
    <p:sldId id="271" r:id="rId19"/>
    <p:sldId id="272" r:id="rId20"/>
    <p:sldId id="273" r:id="rId21"/>
    <p:sldId id="275" r:id="rId22"/>
    <p:sldId id="274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BB215-3EEA-4957-961A-D485F62D3DB6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51150-C8A0-41CC-ADD4-488A755590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1150-C8A0-41CC-ADD4-488A75559039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1150-C8A0-41CC-ADD4-488A75559039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2F-D312-451D-8823-0FC2E3A5D845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B8C-19D1-455F-973F-E396E5E17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2F-D312-451D-8823-0FC2E3A5D845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B8C-19D1-455F-973F-E396E5E17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2F-D312-451D-8823-0FC2E3A5D845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B8C-19D1-455F-973F-E396E5E17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2F-D312-451D-8823-0FC2E3A5D845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B8C-19D1-455F-973F-E396E5E17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2F-D312-451D-8823-0FC2E3A5D845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B8C-19D1-455F-973F-E396E5E17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2F-D312-451D-8823-0FC2E3A5D845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B8C-19D1-455F-973F-E396E5E17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2F-D312-451D-8823-0FC2E3A5D845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B8C-19D1-455F-973F-E396E5E17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2F-D312-451D-8823-0FC2E3A5D845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B8C-19D1-455F-973F-E396E5E17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2F-D312-451D-8823-0FC2E3A5D845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B8C-19D1-455F-973F-E396E5E17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2F-D312-451D-8823-0FC2E3A5D845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B8C-19D1-455F-973F-E396E5E17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2F-D312-451D-8823-0FC2E3A5D845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FB8C-19D1-455F-973F-E396E5E17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D952F-D312-451D-8823-0FC2E3A5D845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EFB8C-19D1-455F-973F-E396E5E17F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hyperlink" Target="http://fotki.yandex.ru/users/ALMAZ-sofiko/view/7667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3500439"/>
            <a:ext cx="3429024" cy="642942"/>
          </a:xfrm>
        </p:spPr>
        <p:txBody>
          <a:bodyPr lIns="0" tIns="0" rIns="0" bIns="0">
            <a:noAutofit/>
          </a:bodyPr>
          <a:lstStyle/>
          <a:p>
            <a:r>
              <a:rPr lang="ru-RU" sz="1400" b="1" dirty="0" smtClean="0"/>
              <a:t> </a:t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>С</a:t>
            </a:r>
            <a:endParaRPr lang="ru-RU" sz="1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142984"/>
            <a:ext cx="6400800" cy="4786346"/>
          </a:xfrm>
        </p:spPr>
        <p:txBody>
          <a:bodyPr anchor="ctr"/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Тихо я тетрадь открою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И с наклоном положу.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Я от всех друзей не скрою,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Ручку я вот так держу.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Не согнусь, и не ленюсь, 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За работу я возьмусь.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42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0"/>
            <a:ext cx="9286908" cy="6643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ИДТИ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  <a:r>
              <a:rPr lang="ru-RU" sz="1600" dirty="0" smtClean="0"/>
              <a:t> иду, идешь; шел, шла; шедший; идя </a:t>
            </a:r>
            <a:r>
              <a:rPr lang="ru-RU" sz="1600" dirty="0" err="1" smtClean="0"/>
              <a:t>ы</a:t>
            </a:r>
            <a:r>
              <a:rPr lang="ru-RU" sz="1600" dirty="0" smtClean="0"/>
              <a:t> (устар.) идучи; несов. </a:t>
            </a:r>
            <a:r>
              <a:rPr lang="ru-RU" sz="2000" b="1" dirty="0" smtClean="0">
                <a:solidFill>
                  <a:srgbClr val="FF0000"/>
                </a:solidFill>
              </a:rPr>
              <a:t>1.</a:t>
            </a:r>
            <a:r>
              <a:rPr lang="ru-RU" sz="1600" dirty="0" smtClean="0"/>
              <a:t> Двигаться, переступая ногами. Я. пешком. И. домой. Лошадь идет шагом. 2. Двигаться, перемещаться. Поезд идет. Лед идет </a:t>
            </a:r>
            <a:r>
              <a:rPr lang="ru-RU" sz="1600" dirty="0" err="1" smtClean="0"/>
              <a:t>пореке</a:t>
            </a:r>
            <a:r>
              <a:rPr lang="ru-RU" sz="1600" dirty="0" smtClean="0"/>
              <a:t>. Идет лавина. И. под парусами. Медленно идут облака. 3. Отправляться, направляться </a:t>
            </a:r>
            <a:r>
              <a:rPr lang="ru-RU" sz="1600" dirty="0" err="1" smtClean="0"/>
              <a:t>ку-да-н</a:t>
            </a:r>
            <a:r>
              <a:rPr lang="ru-RU" sz="1600" dirty="0" smtClean="0"/>
              <a:t>. Я. гулять. И. на войну. И. на врага. И. в бой. Поезд идет через час. 4. Следовать, двигаться в каком-н. направлении для достижения чего-н. Я. к намеченной цели. Всегда и. вперед. 5. на что. Поступать </a:t>
            </a:r>
            <a:r>
              <a:rPr lang="ru-RU" sz="1600" dirty="0" err="1" smtClean="0"/>
              <a:t>ка-ким-н</a:t>
            </a:r>
            <a:r>
              <a:rPr lang="ru-RU" sz="1600" dirty="0" smtClean="0"/>
              <a:t>. образом или быть готовым к </a:t>
            </a:r>
            <a:r>
              <a:rPr lang="ru-RU" sz="1600" dirty="0" err="1" smtClean="0"/>
              <a:t>ка-ким-н</a:t>
            </a:r>
            <a:r>
              <a:rPr lang="ru-RU" sz="1600" dirty="0" smtClean="0"/>
              <a:t>. действиям. Я. наперекор. И. против воли родителей. И. на предлагаемые условия, п. в кого (мн.) -что или с неопр. </a:t>
            </a:r>
            <a:r>
              <a:rPr lang="ru-RU" sz="1600" dirty="0" err="1" smtClean="0"/>
              <a:t>Всту-пать</a:t>
            </a:r>
            <a:r>
              <a:rPr lang="ru-RU" sz="1600" dirty="0" smtClean="0"/>
              <a:t> </a:t>
            </a:r>
            <a:r>
              <a:rPr lang="ru-RU" sz="1600" dirty="0" err="1" smtClean="0"/>
              <a:t>куда-н</a:t>
            </a:r>
            <a:r>
              <a:rPr lang="ru-RU" sz="1600" dirty="0" smtClean="0"/>
              <a:t>., приступать к каким-н. действиям. Я. в ученики. Решил и. учиться на инженера. Молодежь идет в науку. 7. за кем. Следовать кому-н. в чем-н. И. за своим учителем. 8. (1 и 2 л. не употр.). Перемещаться, быть в движении, будучи направленным </a:t>
            </a:r>
            <a:r>
              <a:rPr lang="ru-RU" sz="1600" dirty="0" err="1" smtClean="0"/>
              <a:t>куда-н</a:t>
            </a:r>
            <a:r>
              <a:rPr lang="ru-RU" sz="1600" dirty="0" smtClean="0"/>
              <a:t>., с какой-н. целью, доставляться </a:t>
            </a:r>
            <a:r>
              <a:rPr lang="ru-RU" sz="1600" dirty="0" err="1" smtClean="0"/>
              <a:t>откуда-н</a:t>
            </a:r>
            <a:r>
              <a:rPr lang="ru-RU" sz="1600" dirty="0" smtClean="0"/>
              <a:t>., </a:t>
            </a:r>
            <a:r>
              <a:rPr lang="ru-RU" sz="1600" dirty="0" err="1" smtClean="0"/>
              <a:t>куда-н</a:t>
            </a:r>
            <a:r>
              <a:rPr lang="ru-RU" sz="1600" dirty="0" smtClean="0"/>
              <a:t>. Письма идут быстро. Документы идут на подпись к директору. В комиссию идут предложения. Древесина идет на фабрики. 9. (1 и 2 л. не употр.). Приближаться, появляться, наступать. Идет гроза. Идет весна. Сон не идет, В голову ничего не идет (невозможно или не хочется ни о чем думать, ни на чем сосредоточиться; разг.). 10. (1 и 2 л. не употр.). О механизме: быть в действии, действовать. Часы идут хорошо. ||. (1 и 2 л. не употр.). О дожде, снеге: падать, выпадать. Идет дождь. Идет снег. 12. (1 и 2 л. не употр.). Быть, происходить, протекать. Жизнь идет. Время идет быстро. Работа идет хорошо. Идут вступительные экзамены, Переговоры идут к концу. Дело идет к развязке. По городу идет молва, идут </a:t>
            </a:r>
            <a:r>
              <a:rPr lang="ru-RU" sz="1600" dirty="0" err="1" smtClean="0"/>
              <a:t>раз-говоры</a:t>
            </a:r>
            <a:r>
              <a:rPr lang="ru-RU" sz="1600" dirty="0" smtClean="0"/>
              <a:t>, слухи. Ребенку идет пятый год (т. е. исполнилось четыре). О чем. идет речь? (каков предмет разговора?). 13. (1 и 2 л. не употр.). Пролегать, быть расположенным </a:t>
            </a:r>
            <a:r>
              <a:rPr lang="ru-RU" sz="1600" dirty="0" err="1" smtClean="0"/>
              <a:t>где-н</a:t>
            </a:r>
            <a:r>
              <a:rPr lang="ru-RU" sz="1600" dirty="0" smtClean="0"/>
              <a:t>., каким-н. образом. Дорога идет полем. Улица идет через весь город. Горная гряда идет с севера на юг. 14. (1 и 2 л. не употр.). Выделяться, исходить </a:t>
            </a:r>
            <a:r>
              <a:rPr lang="ru-RU" sz="1600" dirty="0" err="1" smtClean="0"/>
              <a:t>откуда-н</a:t>
            </a:r>
            <a:r>
              <a:rPr lang="ru-RU" sz="1600" dirty="0" smtClean="0"/>
              <a:t>., распространяться. Из трубы идет дым. Из раны идет кровь. Пар идет </a:t>
            </a:r>
            <a:r>
              <a:rPr lang="ru-RU" sz="1600" dirty="0" err="1" smtClean="0"/>
              <a:t>изорта</a:t>
            </a:r>
            <a:r>
              <a:rPr lang="ru-RU" sz="1600" dirty="0" smtClean="0"/>
              <a:t>. 15. Делать ход в игре. И. королем (в шахматах, в картах). Я. с туза. 16. (1 и 2 л. не употр.), на что. Требоваться, быть нужным для употребления, расходоваться, употребляться. Тряпье идет на бумагу. На костюм идет три метра ткани. Ягоды идут на варенье.                                                                                           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8652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7200" dirty="0" smtClean="0"/>
          </a:p>
          <a:p>
            <a:endParaRPr lang="ru-RU" sz="7200" dirty="0"/>
          </a:p>
          <a:p>
            <a:r>
              <a:rPr lang="ru-RU" sz="7200" dirty="0" smtClean="0"/>
              <a:t>17. (1 и 2 л. не употр.). Находить сбыт, спрос, распродаваться (разг.). Товар хорошо идет. Платья устарелых фасонов идут по сниженным иенам. 18. (1 и 2 л. не употр.). Причитаться, следовать кому-н. за что-н.; выплачиваться (прост.). Зарплату получает, а пенсия идет само собой. За сверхурочную работу идет надбавка.19.(1 и 2 л. не употр.), к чему. Соответствовать, быть подходящим, годным. Эти разговоры к делу не идут. 20. (1 и 2 л. не употр.), </a:t>
            </a:r>
            <a:r>
              <a:rPr lang="ru-RU" sz="7200" dirty="0" err="1" smtClean="0"/>
              <a:t>кому-чему</a:t>
            </a:r>
            <a:r>
              <a:rPr lang="ru-RU" sz="7200" dirty="0" smtClean="0"/>
              <a:t> и к чему. Быть к лицу, подходить. Шляпа тебе не идет (не идет к лицу). Ей не идет кокетничать. 21. (1 и 2 л. не употр.), во что, на что. О чем-н. вбиваемом, надеваемом: входить, вдвигаться. Гвоздь легко идет в доску. Новый сапог с трудом идет на ногу. 22. (1 и 2 л. не употр.), во что. Расти, сосредоточивать свой рост в чем-н. Картофель идет в ботву. И. в рост (быстро, усиленно расти). 23. (1 и 2 л. не употр.). О пьесе, спектакле, фильме: быть демонстрируемым, исполняться, ставиться. В театре идет новая опера. Этот фильм больше нигде не идет. 24. О животных: устремляться на приманку. Рыба идет на червя. 25. С предлогами ""в"" и ""на"" и следующими далее существительными употр. в знач.: с предлогом ""в"" - подвергаться действию, названному существительным; с предлогом ""на"" - осуществлять соответствующее действие. И. в чистку (быть предназначенным для чистки). И. в (на) </a:t>
            </a:r>
            <a:r>
              <a:rPr lang="ru-RU" sz="7200" dirty="0" err="1" smtClean="0"/>
              <a:t>переработвку</a:t>
            </a:r>
            <a:r>
              <a:rPr lang="ru-RU" sz="7200" dirty="0" smtClean="0"/>
              <a:t> (перерабатываться). И. в лом (о металле: перерабатываться). И. в (на) продажу (продаваться). И. на убыль (убывать). И. на спад (спадать во 2 знач.). И. на риск (рисковать). И. на снижение (снижаться). </a:t>
            </a:r>
            <a:r>
              <a:rPr lang="ru-RU" sz="8000" b="1" dirty="0" smtClean="0">
                <a:solidFill>
                  <a:srgbClr val="FF0000"/>
                </a:solidFill>
              </a:rPr>
              <a:t>26.</a:t>
            </a:r>
            <a:r>
              <a:rPr lang="ru-RU" sz="7200" dirty="0" smtClean="0"/>
              <a:t> идет, частица. Ладно, согласен (прост.). Закусим? - Идет! * Идти пятнами - о лице, теле: неровно краснеть от волнения. Иди ты! (прост.) - убирайся, проваливай, иди ты куда подальше. Ни шло ни ехало (прост.) - ни с того ни с сего, неожиданно и некстати. </a:t>
            </a:r>
            <a:endParaRPr lang="ru-RU" sz="7200" dirty="0" smtClean="0"/>
          </a:p>
          <a:p>
            <a:endParaRPr lang="ru-RU" sz="7200" dirty="0"/>
          </a:p>
          <a:p>
            <a:endParaRPr lang="ru-RU" sz="7200" dirty="0" smtClean="0"/>
          </a:p>
          <a:p>
            <a:endParaRPr lang="ru-RU" sz="7200" dirty="0"/>
          </a:p>
          <a:p>
            <a:endParaRPr lang="ru-RU" sz="6400" dirty="0" smtClean="0"/>
          </a:p>
          <a:p>
            <a:endParaRPr lang="ru-RU" sz="6400" dirty="0"/>
          </a:p>
          <a:p>
            <a:endParaRPr lang="ru-RU" sz="6400" dirty="0" smtClean="0"/>
          </a:p>
          <a:p>
            <a:endParaRPr lang="ru-RU" sz="6400" dirty="0"/>
          </a:p>
          <a:p>
            <a:endParaRPr lang="ru-RU" sz="6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43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04389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Рубрика « А знаете ли вы?»</a:t>
            </a:r>
            <a:endParaRPr lang="ru-RU" b="1" dirty="0"/>
          </a:p>
        </p:txBody>
      </p:sp>
      <p:pic>
        <p:nvPicPr>
          <p:cNvPr id="5" name="Содержимое 4" descr="иголка 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2264" y="857232"/>
            <a:ext cx="2428872" cy="2357454"/>
          </a:xfrm>
        </p:spPr>
      </p:pic>
      <p:pic>
        <p:nvPicPr>
          <p:cNvPr id="4" name="Рисунок 3" descr="иголка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785794"/>
            <a:ext cx="2714644" cy="2286016"/>
          </a:xfrm>
          <a:prstGeom prst="rect">
            <a:avLst/>
          </a:prstGeom>
        </p:spPr>
      </p:pic>
      <p:pic>
        <p:nvPicPr>
          <p:cNvPr id="6" name="Рисунок 5" descr="иголка 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340878" y="3374238"/>
            <a:ext cx="2714644" cy="2395540"/>
          </a:xfrm>
          <a:prstGeom prst="rect">
            <a:avLst/>
          </a:prstGeom>
        </p:spPr>
      </p:pic>
      <p:pic>
        <p:nvPicPr>
          <p:cNvPr id="7" name="Рисунок 6" descr="иголка 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429132"/>
            <a:ext cx="3000396" cy="2285992"/>
          </a:xfrm>
          <a:prstGeom prst="rect">
            <a:avLst/>
          </a:prstGeom>
        </p:spPr>
      </p:pic>
      <p:pic>
        <p:nvPicPr>
          <p:cNvPr id="8" name="Рисунок 7" descr="иголка 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4429132"/>
            <a:ext cx="2857520" cy="2286016"/>
          </a:xfrm>
          <a:prstGeom prst="rect">
            <a:avLst/>
          </a:prstGeom>
        </p:spPr>
      </p:pic>
      <p:sp>
        <p:nvSpPr>
          <p:cNvPr id="11" name="Пятно 1 10"/>
          <p:cNvSpPr/>
          <p:nvPr/>
        </p:nvSpPr>
        <p:spPr>
          <a:xfrm>
            <a:off x="3071802" y="500042"/>
            <a:ext cx="2928958" cy="25717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1357298"/>
            <a:ext cx="1715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chemeClr val="bg1"/>
                </a:solidFill>
                <a:latin typeface="Monotype Corsiva" pitchFamily="66" charset="0"/>
              </a:rPr>
              <a:t>Иголка</a:t>
            </a:r>
            <a:endParaRPr lang="ru-RU" sz="4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люч 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143380"/>
            <a:ext cx="2071702" cy="2500330"/>
          </a:xfrm>
        </p:spPr>
      </p:pic>
      <p:pic>
        <p:nvPicPr>
          <p:cNvPr id="5" name="Рисунок 4" descr="ключ 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4214818"/>
            <a:ext cx="2428892" cy="2386761"/>
          </a:xfrm>
          <a:prstGeom prst="rect">
            <a:avLst/>
          </a:prstGeom>
        </p:spPr>
      </p:pic>
      <p:pic>
        <p:nvPicPr>
          <p:cNvPr id="6" name="Рисунок 5" descr="ключ 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42852"/>
            <a:ext cx="2500330" cy="2643206"/>
          </a:xfrm>
          <a:prstGeom prst="rect">
            <a:avLst/>
          </a:prstGeom>
        </p:spPr>
      </p:pic>
      <p:pic>
        <p:nvPicPr>
          <p:cNvPr id="7" name="Рисунок 6" descr="ключ 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214290"/>
            <a:ext cx="2357454" cy="2643206"/>
          </a:xfrm>
          <a:prstGeom prst="rect">
            <a:avLst/>
          </a:prstGeom>
        </p:spPr>
      </p:pic>
      <p:sp>
        <p:nvSpPr>
          <p:cNvPr id="9" name="24-конечная звезда 8"/>
          <p:cNvSpPr/>
          <p:nvPr/>
        </p:nvSpPr>
        <p:spPr>
          <a:xfrm>
            <a:off x="3000364" y="2285992"/>
            <a:ext cx="3000396" cy="2643206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3357562"/>
            <a:ext cx="2000264" cy="34609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Ключ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42852"/>
            <a:ext cx="3643338" cy="785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кисть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786190"/>
            <a:ext cx="3524248" cy="2952744"/>
          </a:xfrm>
          <a:prstGeom prst="rect">
            <a:avLst/>
          </a:prstGeom>
        </p:spPr>
      </p:pic>
      <p:pic>
        <p:nvPicPr>
          <p:cNvPr id="7" name="Рисунок 6" descr="кисть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14290"/>
            <a:ext cx="3429024" cy="2571768"/>
          </a:xfrm>
          <a:prstGeom prst="rect">
            <a:avLst/>
          </a:prstGeom>
        </p:spPr>
      </p:pic>
      <p:pic>
        <p:nvPicPr>
          <p:cNvPr id="9" name="Содержимое 8" descr="каток1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8" y="142852"/>
            <a:ext cx="3357585" cy="2571768"/>
          </a:xfrm>
        </p:spPr>
      </p:pic>
      <p:pic>
        <p:nvPicPr>
          <p:cNvPr id="10" name="Рисунок 9" descr="каток 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786190"/>
            <a:ext cx="3429024" cy="2857505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857224" y="3143248"/>
            <a:ext cx="2143140" cy="4286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3071810"/>
            <a:ext cx="1098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Каток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flipH="1" flipV="1">
            <a:off x="6000760" y="3143248"/>
            <a:ext cx="2143139" cy="4286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3071810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Кисть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" name="Содержимое 3" descr="спорт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714488"/>
            <a:ext cx="4357718" cy="4357718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Закрепление материала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Работа с учебником: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i="1" dirty="0" smtClean="0"/>
              <a:t>Письменно </a:t>
            </a:r>
            <a:r>
              <a:rPr lang="ru-RU" dirty="0" smtClean="0"/>
              <a:t> -    </a:t>
            </a:r>
            <a:r>
              <a:rPr lang="ru-RU" b="1" i="1" dirty="0" smtClean="0"/>
              <a:t>стр. 27   упр. 2</a:t>
            </a:r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(  упр. 4   по выбору)   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/>
              <a:t> </a:t>
            </a:r>
            <a:r>
              <a:rPr lang="ru-RU" b="1" i="1" dirty="0" smtClean="0"/>
              <a:t>Устно  -  стр. 27   упр. 3</a:t>
            </a:r>
            <a:endParaRPr lang="ru-RU" b="1" i="1" dirty="0"/>
          </a:p>
        </p:txBody>
      </p:sp>
      <p:pic>
        <p:nvPicPr>
          <p:cNvPr id="5" name="Рисунок 4" descr="малы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000372"/>
            <a:ext cx="2928958" cy="359843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ru-RU" dirty="0" smtClean="0"/>
              <a:t>Переносное значение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rgbClr val="FF0066"/>
                </a:solidFill>
              </a:rPr>
              <a:t>ОКНО</a:t>
            </a:r>
            <a:r>
              <a:rPr lang="ru-RU" sz="2800" b="1" dirty="0" smtClean="0"/>
              <a:t>,</a:t>
            </a:r>
            <a:r>
              <a:rPr lang="ru-RU" sz="2800" dirty="0" smtClean="0"/>
              <a:t> -а, мн. окна, окон, окнам, ср.                                  </a:t>
            </a:r>
          </a:p>
          <a:p>
            <a:pPr>
              <a:buNone/>
            </a:pPr>
            <a:r>
              <a:rPr lang="ru-RU" sz="2800" dirty="0" smtClean="0"/>
              <a:t>     1. Отверстие в стене для света и воздуха, а также рама со стеклом, закрывающая это отверстие.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                                                        2. Отверстие в разделяющей что-нибудь в стенке, перегородке.  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                                                       3. перен. Просвет, отверстие в чем-н. Окно между тучами.  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                                                       4. перен. Ничем не занятое время, промежуток в цикле работ, в учебном расписании (разг.). Окно </a:t>
            </a:r>
            <a:r>
              <a:rPr lang="ru-RU" sz="2800" dirty="0"/>
              <a:t>м</a:t>
            </a:r>
            <a:r>
              <a:rPr lang="ru-RU" sz="2800" dirty="0" smtClean="0"/>
              <a:t>ежду уроками. </a:t>
            </a:r>
            <a:endParaRPr lang="ru-RU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 по словарю и с  текстом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Работа с учебником: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i="1" dirty="0" smtClean="0"/>
              <a:t>стр. 28  упр. 5  - устно</a:t>
            </a:r>
            <a:endParaRPr lang="ru-RU" b="1" i="1" dirty="0"/>
          </a:p>
        </p:txBody>
      </p:sp>
      <p:pic>
        <p:nvPicPr>
          <p:cNvPr id="4" name="Рисунок 3" descr="малы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000372"/>
            <a:ext cx="2928958" cy="3598434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Рубрика « Путешествие в прошлое»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Гимназия</a:t>
            </a:r>
            <a:r>
              <a:rPr lang="ru-RU" dirty="0" smtClean="0"/>
              <a:t> – это учебное заведение. Таково значение этого слова сейчас. Оно произошло от древнегреческого слова </a:t>
            </a:r>
            <a:r>
              <a:rPr lang="ru-RU" b="1" i="1" dirty="0" err="1" smtClean="0"/>
              <a:t>гимназо</a:t>
            </a:r>
            <a:r>
              <a:rPr lang="ru-RU" dirty="0" smtClean="0"/>
              <a:t>, что в переводе означает                      « упражняю, тренирую».</a:t>
            </a:r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Каллиграфическая минутка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571480"/>
            <a:ext cx="9144000" cy="6286520"/>
          </a:xfrm>
        </p:spPr>
        <p:txBody>
          <a:bodyPr/>
          <a:lstStyle/>
          <a:p>
            <a:pPr lvl="1"/>
            <a:r>
              <a:rPr lang="ru-RU" sz="2000" b="1" dirty="0" smtClean="0"/>
              <a:t>Прилетел к нам наконец                                                                                                                                 Лучший наш певец.                                                                                                                                                                  Дни и ночи напролёт                                                                                                                                                                                         Он поёт.                                                                                                                                                                                                          Кто без нот и без свирели                                                                                                                                                                    Лучше всех выводит трели,                                                                                                                          Голосистее, нежней?  Кто же это?.. </a:t>
            </a:r>
          </a:p>
          <a:p>
            <a:endParaRPr lang="ru-RU" dirty="0"/>
          </a:p>
        </p:txBody>
      </p:sp>
      <p:pic>
        <p:nvPicPr>
          <p:cNvPr id="4" name="Рисунок 3" descr="соловей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785794"/>
            <a:ext cx="3714776" cy="1857388"/>
          </a:xfrm>
          <a:prstGeom prst="rect">
            <a:avLst/>
          </a:prstGeom>
        </p:spPr>
      </p:pic>
      <p:pic>
        <p:nvPicPr>
          <p:cNvPr id="5" name="Рисунок 4" descr="сорока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643446"/>
            <a:ext cx="3929090" cy="19288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57752" y="4786322"/>
            <a:ext cx="4143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Непоседа пестрая,                                                   Птица длиннохвостая,                                             Птица говорливая,                                                    Самая болтливая.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>
            <a:off x="6000760" y="3000372"/>
            <a:ext cx="178595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3214686"/>
            <a:ext cx="1231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Соловей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285852" y="3429000"/>
            <a:ext cx="162878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643314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Сорока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Многозначные слова – это слова …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 Однозначные слова – это слова …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dirty="0" smtClean="0"/>
              <a:t>Оцени  себя</a:t>
            </a:r>
            <a:endParaRPr lang="ru-RU" b="1" dirty="0"/>
          </a:p>
        </p:txBody>
      </p:sp>
      <p:pic>
        <p:nvPicPr>
          <p:cNvPr id="6" name="Picture 11" descr="3476-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3475-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286124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 descr="0_1df3_1f74d598_M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928802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3500438"/>
            <a:ext cx="2068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Мне все ясно!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4357694"/>
            <a:ext cx="2165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Я сомневаюсь.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5715016"/>
            <a:ext cx="2767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Я многое не понял.</a:t>
            </a:r>
            <a:endParaRPr lang="ru-RU" sz="2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Домашнее задание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Тетрадь  -  стр. 7  упр. 1</a:t>
            </a:r>
            <a:endParaRPr lang="ru-RU" b="1" dirty="0"/>
          </a:p>
        </p:txBody>
      </p:sp>
      <p:pic>
        <p:nvPicPr>
          <p:cNvPr id="4" name="Рисунок 3" descr="писар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714620"/>
            <a:ext cx="4714908" cy="35719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3000396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FFFF00"/>
                </a:solidFill>
              </a:rPr>
              <a:t>Удачи вам!</a:t>
            </a:r>
            <a:endParaRPr lang="ru-RU" sz="115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шары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84233" y="6000750"/>
            <a:ext cx="118384" cy="168275"/>
          </a:xfrm>
        </p:spPr>
      </p:pic>
      <p:pic>
        <p:nvPicPr>
          <p:cNvPr id="6" name="Рисунок 5" descr="шары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85728"/>
            <a:ext cx="1428760" cy="2030880"/>
          </a:xfrm>
          <a:prstGeom prst="rect">
            <a:avLst/>
          </a:prstGeom>
        </p:spPr>
      </p:pic>
      <p:pic>
        <p:nvPicPr>
          <p:cNvPr id="7" name="Рисунок 6" descr="солнце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285728"/>
            <a:ext cx="1857378" cy="1795465"/>
          </a:xfrm>
          <a:prstGeom prst="rect">
            <a:avLst/>
          </a:prstGeom>
        </p:spPr>
      </p:pic>
      <p:pic>
        <p:nvPicPr>
          <p:cNvPr id="8" name="Рисунок 7" descr="цветы 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357694"/>
            <a:ext cx="214314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57354" y="0"/>
            <a:ext cx="6657964" cy="1143000"/>
          </a:xfrm>
        </p:spPr>
        <p:txBody>
          <a:bodyPr>
            <a:normAutofit/>
          </a:bodyPr>
          <a:lstStyle/>
          <a:p>
            <a:pPr marL="742950" indent="-742950">
              <a:buFont typeface="Wingdings" pitchFamily="2" charset="2"/>
              <a:buChar char="ü"/>
            </a:pPr>
            <a:r>
              <a:rPr lang="ru-RU" sz="3200" b="1" dirty="0" smtClean="0"/>
              <a:t>Проверь себя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о  е  а                                                                           </a:t>
            </a:r>
            <a:r>
              <a:rPr lang="ru-RU" dirty="0" smtClean="0"/>
              <a:t>с  л  в  </a:t>
            </a:r>
            <a:r>
              <a:rPr lang="ru-RU" dirty="0" err="1" smtClean="0"/>
              <a:t>й</a:t>
            </a:r>
            <a:r>
              <a:rPr lang="ru-RU" dirty="0" smtClean="0"/>
              <a:t>  </a:t>
            </a:r>
            <a:r>
              <a:rPr lang="ru-RU" dirty="0" err="1" smtClean="0"/>
              <a:t>р</a:t>
            </a:r>
            <a:r>
              <a:rPr lang="ru-RU" dirty="0" smtClean="0"/>
              <a:t>  к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/>
              <a:t>Запиши слова в тетрадь.</a:t>
            </a:r>
            <a:r>
              <a:rPr lang="ru-RU" b="1" dirty="0" smtClean="0"/>
              <a:t>                              </a:t>
            </a:r>
            <a:r>
              <a:rPr lang="ru-RU" sz="2800" b="1" i="1" dirty="0" smtClean="0"/>
              <a:t>С</a:t>
            </a:r>
            <a:r>
              <a:rPr lang="ru-RU" sz="2800" b="1" i="1" dirty="0" smtClean="0">
                <a:solidFill>
                  <a:srgbClr val="FF0000"/>
                </a:solidFill>
              </a:rPr>
              <a:t>о</a:t>
            </a:r>
            <a:r>
              <a:rPr lang="ru-RU" sz="2800" b="1" i="1" dirty="0" smtClean="0"/>
              <a:t>л</a:t>
            </a:r>
            <a:r>
              <a:rPr lang="ru-RU" sz="2800" b="1" i="1" dirty="0" smtClean="0">
                <a:solidFill>
                  <a:srgbClr val="FF0000"/>
                </a:solidFill>
              </a:rPr>
              <a:t>о</a:t>
            </a:r>
            <a:r>
              <a:rPr lang="ru-RU" sz="2800" b="1" i="1" dirty="0" smtClean="0"/>
              <a:t>вей, с</a:t>
            </a:r>
            <a:r>
              <a:rPr lang="ru-RU" sz="2800" b="1" i="1" dirty="0" smtClean="0">
                <a:solidFill>
                  <a:srgbClr val="FF0000"/>
                </a:solidFill>
              </a:rPr>
              <a:t>о</a:t>
            </a:r>
            <a:r>
              <a:rPr lang="ru-RU" sz="2800" b="1" i="1" dirty="0" smtClean="0"/>
              <a:t>рока.</a:t>
            </a:r>
          </a:p>
          <a:p>
            <a:pPr>
              <a:buNone/>
            </a:pPr>
            <a:r>
              <a:rPr lang="ru-RU" sz="2800" b="1" i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/>
              <a:t> </a:t>
            </a:r>
            <a:r>
              <a:rPr lang="ru-RU" sz="3200" b="1" dirty="0" smtClean="0"/>
              <a:t>Запиши предложение с одним из слов.      </a:t>
            </a:r>
          </a:p>
          <a:p>
            <a:pPr>
              <a:buFont typeface="Wingdings" pitchFamily="2" charset="2"/>
              <a:buChar char="ü"/>
            </a:pP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Запиши эти слова  в словарик.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Рубрика « Давай подумаем»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Учебник  стр. 26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Вопрос:</a:t>
            </a:r>
          </a:p>
          <a:p>
            <a:pPr>
              <a:buNone/>
            </a:pPr>
            <a:r>
              <a:rPr lang="ru-RU" b="1" dirty="0" smtClean="0"/>
              <a:t>- Почему дочка не                                                                      поняла маму?</a:t>
            </a:r>
            <a:endParaRPr lang="ru-RU" b="1" dirty="0"/>
          </a:p>
        </p:txBody>
      </p:sp>
      <p:pic>
        <p:nvPicPr>
          <p:cNvPr id="4" name="Рисунок 3" descr="мама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14488"/>
            <a:ext cx="4286280" cy="50006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Значение слова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9001156" cy="58579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ТЕПЛОТА,</a:t>
            </a:r>
            <a:r>
              <a:rPr lang="ru-RU" sz="2800" dirty="0" smtClean="0"/>
              <a:t>                                               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1</a:t>
            </a:r>
            <a:r>
              <a:rPr lang="ru-RU" sz="2800" dirty="0" smtClean="0"/>
              <a:t>. Нагретое, теплое состояние чего-н. Согреть теплом своего тела. От печки тянет теплом.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2</a:t>
            </a:r>
            <a:r>
              <a:rPr lang="ru-RU" sz="2800" dirty="0" smtClean="0"/>
              <a:t>. </a:t>
            </a:r>
            <a:r>
              <a:rPr lang="ru-RU" sz="2800" dirty="0" err="1" smtClean="0"/>
              <a:t>На-гретость</a:t>
            </a:r>
            <a:r>
              <a:rPr lang="ru-RU" sz="2800" dirty="0" smtClean="0"/>
              <a:t> воздуха, его температура выше нуля. На улице пять градусов тепла.                    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3</a:t>
            </a:r>
            <a:r>
              <a:rPr lang="ru-RU" sz="2800" dirty="0" smtClean="0"/>
              <a:t>. Теплая погода, теплое время года.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4</a:t>
            </a:r>
            <a:r>
              <a:rPr lang="ru-RU" sz="2800" dirty="0" smtClean="0"/>
              <a:t>. Ощущение теплоты, </a:t>
            </a:r>
            <a:r>
              <a:rPr lang="ru-RU" sz="2800" dirty="0" err="1" smtClean="0"/>
              <a:t>со-гретости</a:t>
            </a:r>
            <a:r>
              <a:rPr lang="ru-RU" sz="2800" dirty="0" smtClean="0"/>
              <a:t> тела. </a:t>
            </a:r>
            <a:r>
              <a:rPr lang="ru-RU" sz="2800" dirty="0" smtClean="0">
                <a:solidFill>
                  <a:srgbClr val="FF0000"/>
                </a:solidFill>
              </a:rPr>
              <a:t>                                            5</a:t>
            </a:r>
            <a:r>
              <a:rPr lang="ru-RU" sz="2800" dirty="0" smtClean="0"/>
              <a:t>. Сердечное, доброе отношение, отрадное чувство.  дружбы. Душевное тепло.                       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6</a:t>
            </a:r>
            <a:r>
              <a:rPr lang="ru-RU" sz="2800" dirty="0" smtClean="0"/>
              <a:t>. Т. удар (острое болезненное состояние, вызываемое воздействием на организм высокой температуры солнечных лучей).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Вывод: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Слова, которые имеют два и более значений, называются  </a:t>
            </a:r>
            <a:r>
              <a:rPr lang="ru-RU" sz="3600" b="1" dirty="0" smtClean="0">
                <a:solidFill>
                  <a:srgbClr val="FF0000"/>
                </a:solidFill>
              </a:rPr>
              <a:t>многозначными.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    Слова, которые имеют одно значение, называются  </a:t>
            </a:r>
            <a:r>
              <a:rPr lang="ru-RU" sz="3600" b="1" dirty="0" smtClean="0">
                <a:solidFill>
                  <a:srgbClr val="FF0000"/>
                </a:solidFill>
              </a:rPr>
              <a:t>однозначными.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Тема урока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</a:t>
            </a:r>
            <a:r>
              <a:rPr lang="ru-RU" sz="4400" b="1" i="1" dirty="0" smtClean="0"/>
              <a:t>Слова однозначные и         многозначные.</a:t>
            </a:r>
            <a:endParaRPr lang="ru-RU" sz="4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урока: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b="1" i="1" dirty="0" smtClean="0"/>
              <a:t>- познакомиться с однозначными и многозначными словами;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- сравнивать значение слова в словаре и тексте;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- учиться пользоваться толковым словарем.</a:t>
            </a:r>
            <a:endParaRPr lang="ru-RU" b="1" i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Рубрика « Тайны языка»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Вопрос  рубрики:</a:t>
            </a:r>
          </a:p>
          <a:p>
            <a:pPr>
              <a:buNone/>
            </a:pP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- Какое значение имеет слово идти?</a:t>
            </a:r>
            <a:endParaRPr lang="ru-RU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529</TotalTime>
  <Words>988</Words>
  <Application>Microsoft Office PowerPoint</Application>
  <PresentationFormat>Экран (4:3)</PresentationFormat>
  <Paragraphs>123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                                                                                                                                                                                                                       С</vt:lpstr>
      <vt:lpstr>Каллиграфическая минутка </vt:lpstr>
      <vt:lpstr>Проверь себя</vt:lpstr>
      <vt:lpstr>Рубрика « Давай подумаем»</vt:lpstr>
      <vt:lpstr>Значение слова</vt:lpstr>
      <vt:lpstr>Вывод: </vt:lpstr>
      <vt:lpstr>Тема урока</vt:lpstr>
      <vt:lpstr>Задачи урока:</vt:lpstr>
      <vt:lpstr>Рубрика « Тайны языка»</vt:lpstr>
      <vt:lpstr>Слайд 10</vt:lpstr>
      <vt:lpstr>Слайд 11</vt:lpstr>
      <vt:lpstr>Рубрика « А знаете ли вы?»</vt:lpstr>
      <vt:lpstr>Ключ</vt:lpstr>
      <vt:lpstr>Слайд 14</vt:lpstr>
      <vt:lpstr>Физкультминутка</vt:lpstr>
      <vt:lpstr>Закрепление материала</vt:lpstr>
      <vt:lpstr>Переносное значение слова</vt:lpstr>
      <vt:lpstr>Работа по словарю и с  текстом</vt:lpstr>
      <vt:lpstr>Рубрика « Путешествие в прошлое»</vt:lpstr>
      <vt:lpstr>Рефлексия</vt:lpstr>
      <vt:lpstr>Оцени  себя</vt:lpstr>
      <vt:lpstr>Домашнее задание </vt:lpstr>
      <vt:lpstr>Удачи вам!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53</cp:revision>
  <dcterms:created xsi:type="dcterms:W3CDTF">2010-01-18T11:16:38Z</dcterms:created>
  <dcterms:modified xsi:type="dcterms:W3CDTF">2010-01-18T20:06:20Z</dcterms:modified>
</cp:coreProperties>
</file>