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Default Extension="gif" ContentType="image/gif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28"/>
  </p:notesMasterIdLst>
  <p:sldIdLst>
    <p:sldId id="256" r:id="rId2"/>
    <p:sldId id="282" r:id="rId3"/>
    <p:sldId id="258" r:id="rId4"/>
    <p:sldId id="257" r:id="rId5"/>
    <p:sldId id="259" r:id="rId6"/>
    <p:sldId id="260" r:id="rId7"/>
    <p:sldId id="261" r:id="rId8"/>
    <p:sldId id="262" r:id="rId9"/>
    <p:sldId id="264" r:id="rId10"/>
    <p:sldId id="265" r:id="rId11"/>
    <p:sldId id="266" r:id="rId12"/>
    <p:sldId id="280" r:id="rId13"/>
    <p:sldId id="283" r:id="rId14"/>
    <p:sldId id="284" r:id="rId15"/>
    <p:sldId id="269" r:id="rId16"/>
    <p:sldId id="263" r:id="rId17"/>
    <p:sldId id="270" r:id="rId18"/>
    <p:sldId id="271" r:id="rId19"/>
    <p:sldId id="272" r:id="rId20"/>
    <p:sldId id="273" r:id="rId21"/>
    <p:sldId id="275" r:id="rId22"/>
    <p:sldId id="276" r:id="rId23"/>
    <p:sldId id="278" r:id="rId24"/>
    <p:sldId id="279" r:id="rId25"/>
    <p:sldId id="281" r:id="rId26"/>
    <p:sldId id="277" r:id="rId27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1848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66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936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8B6F2D-735F-4763-B6CE-D422773846D5}" type="datetimeFigureOut">
              <a:rPr lang="ru-RU" smtClean="0"/>
              <a:pPr/>
              <a:t>20.10.2011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C6058B2-47E9-4E6E-A717-61D277409ED9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9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50180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7AD1D31-B4FF-4B80-BCB2-D3013E93921A}" type="slidenum">
              <a:rPr lang="ru-RU" smtClean="0">
                <a:latin typeface="Arial" charset="0"/>
                <a:cs typeface="Arial" charset="0"/>
              </a:rPr>
              <a:pPr/>
              <a:t>4</a:t>
            </a:fld>
            <a:endParaRPr lang="ru-RU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2467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62468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95098F7-FDB5-4A36-936B-788F61FC2C65}" type="slidenum">
              <a:rPr lang="ru-RU" smtClean="0">
                <a:latin typeface="Arial" charset="0"/>
                <a:cs typeface="Arial" charset="0"/>
              </a:rPr>
              <a:pPr/>
              <a:t>15</a:t>
            </a:fld>
            <a:endParaRPr lang="ru-RU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3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5632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DCAA38B5-E224-4387-B325-860B78227BA4}" type="slidenum">
              <a:rPr lang="ru-RU" smtClean="0">
                <a:latin typeface="Arial" charset="0"/>
                <a:cs typeface="Arial" charset="0"/>
              </a:rPr>
              <a:pPr/>
              <a:t>16</a:t>
            </a:fld>
            <a:endParaRPr lang="ru-RU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3491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63492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ADFB553-6A1E-4EFF-B93A-105BAEF22864}" type="slidenum">
              <a:rPr lang="ru-RU" smtClean="0">
                <a:latin typeface="Arial" charset="0"/>
                <a:cs typeface="Arial" charset="0"/>
              </a:rPr>
              <a:pPr/>
              <a:t>17</a:t>
            </a:fld>
            <a:endParaRPr lang="ru-RU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5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64516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97C5C5C-1B0F-4988-A5EF-7EC92C24CE1B}" type="slidenum">
              <a:rPr lang="ru-RU" smtClean="0">
                <a:latin typeface="Arial" charset="0"/>
                <a:cs typeface="Arial" charset="0"/>
              </a:rPr>
              <a:pPr/>
              <a:t>18</a:t>
            </a:fld>
            <a:endParaRPr lang="ru-RU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39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65540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46A2414-1F40-4008-A09F-5167DC1525DF}" type="slidenum">
              <a:rPr lang="ru-RU" smtClean="0">
                <a:latin typeface="Arial" charset="0"/>
                <a:cs typeface="Arial" charset="0"/>
              </a:rPr>
              <a:pPr/>
              <a:t>19</a:t>
            </a:fld>
            <a:endParaRPr lang="ru-RU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3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6656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D63D3D8D-1F7F-4874-9836-3814CD24D83D}" type="slidenum">
              <a:rPr lang="ru-RU" smtClean="0">
                <a:latin typeface="Arial" charset="0"/>
                <a:cs typeface="Arial" charset="0"/>
              </a:rPr>
              <a:pPr/>
              <a:t>20</a:t>
            </a:fld>
            <a:endParaRPr lang="ru-RU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1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68612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97BEF96-5165-4CB6-919C-7201BB134B7C}" type="slidenum">
              <a:rPr lang="ru-RU" smtClean="0">
                <a:latin typeface="Arial" charset="0"/>
                <a:cs typeface="Arial" charset="0"/>
              </a:rPr>
              <a:pPr/>
              <a:t>21</a:t>
            </a:fld>
            <a:endParaRPr lang="ru-RU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9635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69636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9F242DF-C8D5-4651-8411-45FAD1118C6B}" type="slidenum">
              <a:rPr lang="ru-RU" smtClean="0">
                <a:latin typeface="Arial" charset="0"/>
                <a:cs typeface="Arial" charset="0"/>
              </a:rPr>
              <a:pPr/>
              <a:t>22</a:t>
            </a:fld>
            <a:endParaRPr lang="ru-RU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6803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7680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D79A0A9-0F5C-4DD1-ABE0-7E1A9E965ABE}" type="slidenum">
              <a:rPr lang="ru-RU" smtClean="0">
                <a:latin typeface="Arial" charset="0"/>
                <a:cs typeface="Arial" charset="0"/>
              </a:rPr>
              <a:pPr/>
              <a:t>23</a:t>
            </a:fld>
            <a:endParaRPr lang="ru-RU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23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8192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C7FB833-9561-4517-91FE-33F485E50FD0}" type="slidenum">
              <a:rPr lang="ru-RU" smtClean="0">
                <a:latin typeface="Arial" charset="0"/>
                <a:cs typeface="Arial" charset="0"/>
              </a:rPr>
              <a:pPr/>
              <a:t>26</a:t>
            </a:fld>
            <a:endParaRPr lang="ru-RU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7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52228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CBFA77D-4B97-47B8-8298-33407B7BA29A}" type="slidenum">
              <a:rPr lang="ru-RU" smtClean="0">
                <a:latin typeface="Arial" charset="0"/>
                <a:cs typeface="Arial" charset="0"/>
              </a:rPr>
              <a:pPr/>
              <a:t>5</a:t>
            </a:fld>
            <a:endParaRPr lang="ru-RU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3251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53252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EF58938-9A41-4A2F-82B5-B2E61EA40851}" type="slidenum">
              <a:rPr lang="ru-RU" smtClean="0">
                <a:latin typeface="Arial" charset="0"/>
                <a:cs typeface="Arial" charset="0"/>
              </a:rPr>
              <a:pPr/>
              <a:t>6</a:t>
            </a:fld>
            <a:endParaRPr lang="ru-RU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5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54276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38AF77C-2AEA-49C3-917D-19600673E92E}" type="slidenum">
              <a:rPr lang="ru-RU" smtClean="0">
                <a:latin typeface="Arial" charset="0"/>
                <a:cs typeface="Arial" charset="0"/>
              </a:rPr>
              <a:pPr/>
              <a:t>7</a:t>
            </a:fld>
            <a:endParaRPr lang="ru-RU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5299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55300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894E32D-875F-4D73-9FDD-CC6267805065}" type="slidenum">
              <a:rPr lang="ru-RU" smtClean="0">
                <a:latin typeface="Arial" charset="0"/>
                <a:cs typeface="Arial" charset="0"/>
              </a:rPr>
              <a:pPr/>
              <a:t>8</a:t>
            </a:fld>
            <a:endParaRPr lang="ru-RU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1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58372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1D2D432-8071-4746-99A2-8474A0F63001}" type="slidenum">
              <a:rPr lang="ru-RU" smtClean="0">
                <a:latin typeface="Arial" charset="0"/>
                <a:cs typeface="Arial" charset="0"/>
              </a:rPr>
              <a:pPr/>
              <a:t>9</a:t>
            </a:fld>
            <a:endParaRPr lang="ru-RU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9395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59396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C08C513-EA97-4172-9E0A-5C2304F90FEF}" type="slidenum">
              <a:rPr lang="ru-RU" smtClean="0">
                <a:latin typeface="Arial" charset="0"/>
                <a:cs typeface="Arial" charset="0"/>
              </a:rPr>
              <a:pPr/>
              <a:t>10</a:t>
            </a:fld>
            <a:endParaRPr lang="ru-RU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0419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60420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2B657C7-EB6D-436E-8FA9-9138E552027D}" type="slidenum">
              <a:rPr lang="ru-RU" smtClean="0">
                <a:latin typeface="Arial" charset="0"/>
                <a:cs typeface="Arial" charset="0"/>
              </a:rPr>
              <a:pPr/>
              <a:t>11</a:t>
            </a:fld>
            <a:endParaRPr lang="ru-RU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43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6144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F8767DC-60FE-46AA-9CEF-178D7C673C82}" type="slidenum">
              <a:rPr lang="ru-RU" smtClean="0">
                <a:latin typeface="Arial" charset="0"/>
                <a:cs typeface="Arial" charset="0"/>
              </a:rPr>
              <a:pPr/>
              <a:t>12</a:t>
            </a:fld>
            <a:endParaRPr lang="ru-RU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10/20/2011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10/20/2011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10/20/2011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10/20/2011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10/20/2011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10/20/2011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10/20/2011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10/20/2011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10/20/2011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10/20/2011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10/20/2011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10/20/2011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7" Type="http://schemas.openxmlformats.org/officeDocument/2006/relationships/image" Target="../media/image14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7" Type="http://schemas.openxmlformats.org/officeDocument/2006/relationships/image" Target="../media/image18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png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10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gif"/><Relationship Id="rId4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38201" y="1295400"/>
            <a:ext cx="76962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800" b="1" dirty="0" smtClean="0">
                <a:solidFill>
                  <a:srgbClr val="7030A0"/>
                </a:solidFill>
              </a:rPr>
              <a:t>Сложносочинённое </a:t>
            </a:r>
          </a:p>
          <a:p>
            <a:pPr algn="ctr"/>
            <a:r>
              <a:rPr lang="ru-RU" sz="4800" b="1" dirty="0" smtClean="0">
                <a:solidFill>
                  <a:srgbClr val="7030A0"/>
                </a:solidFill>
              </a:rPr>
              <a:t>предложение</a:t>
            </a:r>
            <a:endParaRPr lang="ru-RU" sz="4800" b="1" dirty="0">
              <a:solidFill>
                <a:srgbClr val="7030A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04800" y="5867401"/>
            <a:ext cx="84581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7030A0"/>
                </a:solidFill>
              </a:rPr>
              <a:t>Терских Л.Ю., учитель русского языка и литературы </a:t>
            </a:r>
          </a:p>
          <a:p>
            <a:pPr algn="ctr"/>
            <a:r>
              <a:rPr lang="en-US" b="1" dirty="0" smtClean="0">
                <a:solidFill>
                  <a:srgbClr val="7030A0"/>
                </a:solidFill>
              </a:rPr>
              <a:t>I </a:t>
            </a:r>
            <a:r>
              <a:rPr lang="ru-RU" b="1" dirty="0" smtClean="0">
                <a:solidFill>
                  <a:srgbClr val="7030A0"/>
                </a:solidFill>
              </a:rPr>
              <a:t>категории</a:t>
            </a:r>
            <a:endParaRPr lang="ru-RU" b="1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4" descr="C:\Documents and Settings\Admin\Мои документы\Мои рисунки\Организатор клипов (Microsoft)\j0436872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5500688"/>
            <a:ext cx="1285875" cy="1285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07" name="Picture 4" descr="C:\Documents and Settings\Admin\Мои документы\Мои рисунки\Организатор клипов (Microsoft)\j0436872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929563" y="5643563"/>
            <a:ext cx="1214437" cy="1214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08" name="Picture 4" descr="C:\Documents and Settings\Admin\Мои документы\Мои рисунки\Организатор клипов (Microsoft)\j0436872.pn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8072438" y="0"/>
            <a:ext cx="1071562" cy="1071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09" name="Picture 4" descr="C:\Documents and Settings\Admin\Мои документы\Мои рисунки\Организатор клипов (Microsoft)\j0436872.pn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0" y="357188"/>
            <a:ext cx="1214438" cy="1214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" name="Picture 2" descr="C:\Documents and Settings\Admin\Мои документы\Мои рисунки\предлог урок\e2b4d9581651t.jpg"/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85750" y="630238"/>
            <a:ext cx="1143000" cy="1100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Click="0" advTm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-7.40741E-7 L 0.81198 -7.40741E-7 L 0.81198 0.7206 L -4.44444E-6 0.7206 L -4.44444E-6 -7.40741E-7 Z " pathEditMode="relative" rAng="0" ptsTypes="FFFFF">
                                      <p:cBhvr>
                                        <p:cTn id="6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06" y="36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0"/>
                            </p:stCondLst>
                            <p:childTnLst>
                              <p:par>
                                <p:cTn id="8" presetID="7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-7.40741E-7 L 0.81198 -7.40741E-7 L 0.81198 0.7206 L -4.44444E-6 0.7206 L -4.44444E-6 -7.40741E-7 Z " pathEditMode="relative" rAng="0" ptsTypes="FFFFF">
                                      <p:cBhvr>
                                        <p:cTn id="9" dur="5000" spd="-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06" y="36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0"/>
                            </p:stCondLst>
                            <p:childTnLst>
                              <p:par>
                                <p:cTn id="11" presetID="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-7.40741E-7 L -4.44444E-6 0.7206 L 0.81112 -7.40741E-7 L -4.44444E-6 -7.40741E-7 Z " pathEditMode="relative" rAng="0" ptsTypes="FFFF">
                                      <p:cBhvr>
                                        <p:cTn id="12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06" y="36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5000"/>
                            </p:stCondLst>
                            <p:childTnLst>
                              <p:par>
                                <p:cTn id="14" presetID="46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3941 -0.0463 C 0.34219 -0.20069 0.58837 -0.14907 0.68941 0.07593 C 0.79046 0.28843 0.73039 0.59144 0.53369 0.74167 C 0.35469 0.88588 0.12483 0.85718 0.03264 0.65671 C -0.04947 0.47222 -0.00399 0.21296 0.16441 0.08125 C 0.31771 -0.04005 0.5132 -0.01875 0.59306 0.14977 C 0.66476 0.30741 0.62674 0.52639 0.48507 0.63495 C 0.35851 0.7338 0.19428 0.72245 0.13282 0.58032 C 0.07257 0.4544 0.09948 0.27894 0.21355 0.18773 C 0.31667 0.10972 0.44705 0.1132 0.49619 0.22454 C 0.54115 0.32107 0.52344 0.45995 0.43681 0.52801 C 0.36146 0.58704 0.26702 0.58519 0.22848 0.50602 C 0.19636 0.44097 0.20261 0.34421 0.2625 0.29884 C 0.31042 0.2588 0.37379 0.2507 0.39966 0.29838 C 0.4158 0.34051 0.41928 0.39074 0.3882 0.4206 C 0.36702 0.43912 0.34254 0.44676 0.32605 0.43171 C 0.31858 0.42431 0.3158 0.4169 0.31511 0.4044 " pathEditMode="relative" rAng="3784054" ptsTypes="fffffffffffffffff">
                                      <p:cBhvr>
                                        <p:cTn id="15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15" y="38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0"/>
                            </p:stCondLst>
                            <p:childTnLst>
                              <p:par>
                                <p:cTn id="17" presetID="46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225 0.37338 C -0.01475 0.12685 0.14358 -0.08657 0.35608 -0.10093 C 0.55903 -0.11944 0.74896 0.0456 0.76164 0.28519 C 0.77761 0.50556 0.64428 0.71181 0.454 0.72639 C 0.28004 0.7375 0.11494 0.60116 0.10244 0.3956 C 0.08976 0.20787 0.20087 0.03102 0.36216 0.01644 C 0.51112 0.00556 0.65105 0.11968 0.66025 0.29236 C 0.66962 0.44676 0.58108 0.59745 0.44792 0.60509 C 0.32744 0.61597 0.21355 0.52778 0.20365 0.38796 C 0.19757 0.26273 0.26407 0.14167 0.36875 0.13449 C 0.46059 0.12685 0.55244 0.19329 0.55903 0.29977 C 0.56511 0.3919 0.51789 0.48009 0.44132 0.4875 C 0.37796 0.49445 0.31146 0.4544 0.30816 0.38079 C 0.30209 0.32153 0.32744 0.25903 0.37466 0.25185 C 0.4132 0.25185 0.45122 0.26667 0.4573 0.30671 C 0.46059 0.3331 0.454 0.35857 0.43525 0.36945 C 0.42587 0.37338 0.41928 0.37338 0.4099 0.36945 " pathEditMode="relative" rAng="0" ptsTypes="fffffffffffffffff">
                                      <p:cBhvr>
                                        <p:cTn id="18" dur="5000" spd="-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84" y="-6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7" name="Picture 3" descr="C:\Documents and Settings\Admin\Мои документы\Мои рисунки\Организатор клипов (Microsoft)\j0436872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71563" y="5214938"/>
            <a:ext cx="1428750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8" name="Picture 4" descr="C:\Documents and Settings\Admin\Мои документы\Мои рисунки\Организатор клипов (Microsoft)\j0436872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28625" y="2714625"/>
            <a:ext cx="1428750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9" name="Picture 5" descr="C:\Documents and Settings\Admin\Мои документы\Мои рисунки\Организатор клипов (Microsoft)\j0436872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429500" y="2643188"/>
            <a:ext cx="1357313" cy="1357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50" name="Picture 6" descr="C:\Documents and Settings\Admin\Мои документы\Мои рисунки\Организатор клипов (Microsoft)\j0436872.pn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072188" y="5143500"/>
            <a:ext cx="1500187" cy="1500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4" descr="C:\Documents and Settings\Admin\Мои документы\Мои рисунки\Организатор клипов (Microsoft)\j0436872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857375" y="214313"/>
            <a:ext cx="1428750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4" descr="C:\Documents and Settings\Admin\Мои документы\Мои рисунки\Организатор клипов (Microsoft)\j0436872.pn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6143625" y="0"/>
            <a:ext cx="1285875" cy="1285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6" name="Picture 2" descr="C:\Documents and Settings\Admin\Мои документы\Мои рисунки\предлог урок\e2b4d9581651t.jpg"/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929063" y="2992438"/>
            <a:ext cx="1357312" cy="1306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Tm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000"/>
                            </p:stCondLst>
                            <p:childTnLst>
                              <p:par>
                                <p:cTn id="8" presetID="35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35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3000"/>
                            </p:stCondLst>
                            <p:childTnLst>
                              <p:par>
                                <p:cTn id="14" presetID="35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5" dur="1000" fill="hold"/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000"/>
                            </p:stCondLst>
                            <p:childTnLst>
                              <p:par>
                                <p:cTn id="17" presetID="35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8" dur="1000" fill="hold"/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0"/>
                            </p:stCondLst>
                            <p:childTnLst>
                              <p:par>
                                <p:cTn id="20" presetID="35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1" dur="1000" fill="hold"/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6000"/>
                            </p:stCondLst>
                            <p:childTnLst>
                              <p:par>
                                <p:cTn id="23" presetID="35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4" dur="1000" fill="hold"/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7000"/>
                            </p:stCondLst>
                            <p:childTnLst>
                              <p:par>
                                <p:cTn id="26" presetID="35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7" dur="1000" fill="hold"/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8000"/>
                            </p:stCondLst>
                            <p:childTnLst>
                              <p:par>
                                <p:cTn id="29" presetID="35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0" dur="1000" fill="hold"/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9000"/>
                            </p:stCondLst>
                            <p:childTnLst>
                              <p:par>
                                <p:cTn id="32" presetID="35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3" dur="1000" fill="hold"/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0000"/>
                            </p:stCondLst>
                            <p:childTnLst>
                              <p:par>
                                <p:cTn id="35" presetID="35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6" dur="1000" fill="hold"/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1000"/>
                            </p:stCondLst>
                            <p:childTnLst>
                              <p:par>
                                <p:cTn id="38" presetID="35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9" dur="1000" fill="hold"/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2000"/>
                            </p:stCondLst>
                            <p:childTnLst>
                              <p:par>
                                <p:cTn id="41" presetID="35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42" dur="1000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3000"/>
                            </p:stCondLst>
                            <p:childTnLst>
                              <p:par>
                                <p:cTn id="44" presetID="35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45" dur="1000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4000"/>
                            </p:stCondLst>
                            <p:childTnLst>
                              <p:par>
                                <p:cTn id="47" presetID="35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48" dur="1000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5000"/>
                            </p:stCondLst>
                            <p:childTnLst>
                              <p:par>
                                <p:cTn id="50" presetID="35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5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6000"/>
                            </p:stCondLst>
                            <p:childTnLst>
                              <p:par>
                                <p:cTn id="53" presetID="35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5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17000"/>
                            </p:stCondLst>
                            <p:childTnLst>
                              <p:par>
                                <p:cTn id="56" presetID="35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5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18000"/>
                            </p:stCondLst>
                            <p:childTnLst>
                              <p:par>
                                <p:cTn id="59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61111E-6 -8.51852E-6 L -0.14966 -0.26251 " pathEditMode="relative" ptsTypes="AA">
                                      <p:cBhvr>
                                        <p:cTn id="60" dur="1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19000"/>
                            </p:stCondLst>
                            <p:childTnLst>
                              <p:par>
                                <p:cTn id="62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4966 -0.26251 L 3.88889E-6 -0.01065 " pathEditMode="relative" ptsTypes="AA">
                                      <p:cBhvr>
                                        <p:cTn id="63" dur="1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20000"/>
                            </p:stCondLst>
                            <p:childTnLst>
                              <p:par>
                                <p:cTn id="65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6.38889E-6 -9.62963E-6 L -0.27553 -9.62963E-6 " pathEditMode="relative" ptsTypes="AA">
                                      <p:cBhvr>
                                        <p:cTn id="66" dur="1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27553 -1.48148E-6 L 0.00018 0.01064 " pathEditMode="relative" ptsTypes="AA">
                                      <p:cBhvr>
                                        <p:cTn id="70" dur="1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1000"/>
                            </p:stCondLst>
                            <p:childTnLst>
                              <p:par>
                                <p:cTn id="72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E-6 -6.2963E-6 L -0.2047 0.24143 " pathEditMode="relative" ptsTypes="AA">
                                      <p:cBhvr>
                                        <p:cTn id="73" dur="1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2000"/>
                            </p:stCondLst>
                            <p:childTnLst>
                              <p:par>
                                <p:cTn id="75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2047 0.24144 L -0.01581 0.02106 " pathEditMode="relative" ptsTypes="AA">
                                      <p:cBhvr>
                                        <p:cTn id="76" dur="1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3000"/>
                            </p:stCondLst>
                            <p:childTnLst>
                              <p:par>
                                <p:cTn id="78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6.38889E-6 -6.2963E-6 L 0.15747 0.22059 " pathEditMode="relative" ptsTypes="AA">
                                      <p:cBhvr>
                                        <p:cTn id="79" dur="1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4000"/>
                            </p:stCondLst>
                            <p:childTnLst>
                              <p:par>
                                <p:cTn id="81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5747 0.2206 L 0.01563 0.00022 " pathEditMode="relative" ptsTypes="AA">
                                      <p:cBhvr>
                                        <p:cTn id="82" dur="1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5000"/>
                            </p:stCondLst>
                            <p:childTnLst>
                              <p:par>
                                <p:cTn id="84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6 -1.48148E-6 L 0.2441 -0.01042 " pathEditMode="relative" ptsTypes="AA">
                                      <p:cBhvr>
                                        <p:cTn id="85" dur="1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6000"/>
                            </p:stCondLst>
                            <p:childTnLst>
                              <p:par>
                                <p:cTn id="87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441 -0.01042 L 0.00782 0.01064 " pathEditMode="relative" ptsTypes="AA">
                                      <p:cBhvr>
                                        <p:cTn id="88" dur="1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7000"/>
                            </p:stCondLst>
                            <p:childTnLst>
                              <p:par>
                                <p:cTn id="90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88889E-6 -8.14815E-6 L 0.17327 -0.30464 " pathEditMode="relative" ptsTypes="AA">
                                      <p:cBhvr>
                                        <p:cTn id="91" dur="1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8000"/>
                            </p:stCondLst>
                            <p:childTnLst>
                              <p:par>
                                <p:cTn id="93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7327 -0.30463 L 0.0158 -0.02107 " pathEditMode="relative" ptsTypes="AA">
                                      <p:cBhvr>
                                        <p:cTn id="94" dur="1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C:\Documents and Settings\Admin\Мои документы\Мои рисунки\предлог урок\e2b4d9581651t.jpg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85750" y="2428875"/>
            <a:ext cx="1643063" cy="1582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555" name="Picture 4" descr="C:\Documents and Settings\Admin\Мои документы\Мои рисунки\Организатор клипов (Microsoft)\j0436872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500313" y="2357438"/>
            <a:ext cx="1714500" cy="171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556" name="Picture 5" descr="C:\Documents and Settings\Admin\Мои документы\Мои рисунки\Организатор клипов (Microsoft)\j0436872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527675" y="2455863"/>
            <a:ext cx="1714500" cy="171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-4.44444E-6 C 3.05556E-6 0.17547 0.08767 0.32037 0.19479 0.32037 C 0.32118 0.32037 0.36666 0.16019 0.38611 0.06366 L 0.4059 -0.06412 C 0.42534 -0.16018 0.47396 -0.32013 0.61684 -0.32013 C 0.70816 -0.32013 0.81198 -0.17592 0.81198 -4.44444E-6 C 0.81198 0.17547 0.70816 0.32037 0.61684 0.32037 C 0.47396 0.32037 0.42534 0.16019 0.4059 0.06366 L 0.38611 -0.06412 C 0.36666 -0.16018 0.32118 -0.32013 0.19479 -0.32013 C 0.08767 -0.32013 3.05556E-6 -0.17592 3.05556E-6 -4.44444E-6 Z " pathEditMode="relative" rAng="0" ptsTypes="ffFffffFfff">
                                      <p:cBhvr>
                                        <p:cTn id="6" dur="3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06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3000"/>
                            </p:stCondLst>
                            <p:childTnLst>
                              <p:par>
                                <p:cTn id="8" presetID="26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-1.11111E-6 C 3.05556E-6 0.16991 0.08784 0.30995 0.19496 0.30995 C 0.32135 0.30995 0.36701 0.15463 0.38628 0.06158 L 0.40607 -0.0618 C 0.42552 -0.15486 0.47413 -0.30949 0.61684 -0.30949 C 0.70833 -0.30949 0.81215 -0.17014 0.81215 -1.11111E-6 C 0.81215 0.16991 0.70833 0.30995 0.61684 0.30995 C 0.47413 0.30995 0.42552 0.15463 0.40607 0.06158 L 0.38628 -0.0618 C 0.36701 -0.15486 0.32135 -0.30949 0.19496 -0.30949 C 0.08784 -0.30949 3.05556E-6 -0.17014 3.05556E-6 -1.11111E-6 Z " pathEditMode="relative" rAng="0" ptsTypes="ffFffffFfff">
                                      <p:cBhvr>
                                        <p:cTn id="9" dur="3000" spd="-100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06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" y="304800"/>
            <a:ext cx="8458201" cy="63709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Самостоятельная работа</a:t>
            </a:r>
          </a:p>
          <a:p>
            <a:pPr lvl="0"/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1.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 Скромно вошла зима в берёзовую рощу, улеглась, и сразу    	всё вокруг заискрилось и побелело.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lvl="0"/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2.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 Шёл крупный, пушистый снег и красил в белое мостовую, 	лошадиные спины, шапки извозчиков. (А.П. Чехов)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lvl="0"/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3.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 Луна сияла, июльская ночь была тиха, изредка подымался 	ветерок, и лёгкий шорох пробегал по всему саду. 							      (А.С.Пушкин)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lvl="0"/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. Дождь утратил постоянство и шёл порывами, переходя 	то в ливень, то в изморось.    (В.К.Арсеньев)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lvl="0"/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5.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 Опять на озере стояло безветрие, и солнце погружалось в  	серый пепел туч.     (К.Г.Паустовский)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lvl="0"/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6.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 Лес пахнет дубом и сосной.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За лето высох он от солнца,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      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И осень тихою вдовой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 Вступает в пёстрый терем свой.     				                           (А.С.Пушкин) </a:t>
            </a:r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7.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 В лесу торжественно и тихо и по-весеннему пахнет воздух. 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14400" y="609600"/>
            <a:ext cx="5995552" cy="28315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>
                <a:solidFill>
                  <a:srgbClr val="FF0000"/>
                </a:solidFill>
              </a:rPr>
              <a:t>      Проверка </a:t>
            </a:r>
          </a:p>
          <a:p>
            <a:r>
              <a:rPr lang="ru-RU" sz="4000" b="1" dirty="0" smtClean="0"/>
              <a:t>1 ряд - № 1,7; </a:t>
            </a:r>
          </a:p>
          <a:p>
            <a:r>
              <a:rPr lang="ru-RU" sz="4000" b="1" dirty="0" smtClean="0"/>
              <a:t>2 ряд - № 2,4,6(1); </a:t>
            </a:r>
          </a:p>
          <a:p>
            <a:r>
              <a:rPr lang="ru-RU" sz="4000" b="1" dirty="0" smtClean="0"/>
              <a:t>3 ряд - № 3,5,6(2).</a:t>
            </a:r>
            <a:endParaRPr lang="ru-RU" sz="4000" dirty="0" smtClean="0"/>
          </a:p>
          <a:p>
            <a:endParaRPr lang="ru-RU" dirty="0"/>
          </a:p>
        </p:txBody>
      </p:sp>
      <p:pic>
        <p:nvPicPr>
          <p:cNvPr id="1026" name="Picture 2" descr="C:\Documents and Settings\Людмила  Юрьевна\Мои документы\Мои рисунки\top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38200" y="3581400"/>
            <a:ext cx="6858000" cy="2895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907704" y="2348880"/>
            <a:ext cx="5086072" cy="1323439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80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Тренажёр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1" y="0"/>
            <a:ext cx="8343900" cy="1143000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А19</a:t>
            </a:r>
            <a:r>
              <a:rPr lang="ru-RU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ПУНКТУАЦИЯ В ПРОСТОМ И СЛОЖНОМ ПРЕДЛОЖЕНИЯХ</a:t>
            </a:r>
            <a:endParaRPr lang="ru-RU" sz="28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143000"/>
            <a:ext cx="8534400" cy="5140325"/>
          </a:xfrm>
        </p:spPr>
        <p:txBody>
          <a:bodyPr>
            <a:normAutofit/>
          </a:bodyPr>
          <a:lstStyle/>
          <a:p>
            <a:pPr marL="411480" algn="ctr"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ru-RU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Алгоритм выполнения задания</a:t>
            </a:r>
          </a:p>
          <a:p>
            <a:pPr marL="582930" indent="-514350" eaLnBrk="1" fontAlgn="auto" hangingPunct="1">
              <a:spcAft>
                <a:spcPts val="0"/>
              </a:spcAft>
              <a:buFont typeface="Wingdings"/>
              <a:buAutoNum type="arabicPeriod"/>
              <a:defRPr/>
            </a:pPr>
            <a:r>
              <a:rPr lang="ru-RU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Определи, что соединяет союз И</a:t>
            </a:r>
          </a:p>
          <a:p>
            <a:pPr marL="582930" indent="-514350" eaLnBrk="1" fontAlgn="auto" hangingPunct="1">
              <a:spcAft>
                <a:spcPts val="0"/>
              </a:spcAft>
              <a:buFont typeface="Wingdings"/>
              <a:buNone/>
              <a:defRPr/>
            </a:pPr>
            <a:endParaRPr lang="ru-RU" b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403648" y="2780928"/>
            <a:ext cx="2592288" cy="576064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800" b="1" dirty="0">
                <a:solidFill>
                  <a:schemeClr val="tx1"/>
                </a:solidFill>
              </a:rPr>
              <a:t>2 слова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5004048" y="2590800"/>
            <a:ext cx="3530352" cy="762000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 грамматические</a:t>
            </a:r>
            <a:endParaRPr lang="ru-RU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>
              <a:defRPr/>
            </a:pPr>
            <a:r>
              <a:rPr lang="ru-RU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основы</a:t>
            </a:r>
          </a:p>
        </p:txBody>
      </p:sp>
      <p:cxnSp>
        <p:nvCxnSpPr>
          <p:cNvPr id="8" name="Прямая со стрелкой 7"/>
          <p:cNvCxnSpPr/>
          <p:nvPr/>
        </p:nvCxnSpPr>
        <p:spPr>
          <a:xfrm>
            <a:off x="4355976" y="2348880"/>
            <a:ext cx="1296144" cy="36004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/>
          <p:nvPr/>
        </p:nvCxnSpPr>
        <p:spPr>
          <a:xfrm rot="10800000" flipV="1">
            <a:off x="2987824" y="2348880"/>
            <a:ext cx="1368152" cy="36004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5" name="Стрелка вниз 14"/>
          <p:cNvSpPr/>
          <p:nvPr/>
        </p:nvSpPr>
        <p:spPr>
          <a:xfrm>
            <a:off x="2483768" y="3356992"/>
            <a:ext cx="360040" cy="432048"/>
          </a:xfrm>
          <a:prstGeom prst="downArrow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6" name="Стрелка вниз 15"/>
          <p:cNvSpPr/>
          <p:nvPr/>
        </p:nvSpPr>
        <p:spPr>
          <a:xfrm>
            <a:off x="6228184" y="3356992"/>
            <a:ext cx="360040" cy="432048"/>
          </a:xfrm>
          <a:prstGeom prst="downArrow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7" name="Прямоугольник 16"/>
          <p:cNvSpPr/>
          <p:nvPr/>
        </p:nvSpPr>
        <p:spPr>
          <a:xfrm>
            <a:off x="228600" y="3717032"/>
            <a:ext cx="3990032" cy="1754326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3600" b="1" dirty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ПП с</a:t>
            </a:r>
          </a:p>
          <a:p>
            <a:pPr algn="ctr">
              <a:defRPr/>
            </a:pPr>
            <a:r>
              <a:rPr lang="ru-RU" sz="3600" b="1" dirty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однородными</a:t>
            </a:r>
          </a:p>
          <a:p>
            <a:pPr algn="ctr">
              <a:defRPr/>
            </a:pPr>
            <a:r>
              <a:rPr lang="ru-RU" sz="3600" b="1" dirty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членами</a:t>
            </a:r>
          </a:p>
        </p:txBody>
      </p:sp>
      <p:grpSp>
        <p:nvGrpSpPr>
          <p:cNvPr id="6" name="Группа 19"/>
          <p:cNvGrpSpPr>
            <a:grpSpLocks/>
          </p:cNvGrpSpPr>
          <p:nvPr/>
        </p:nvGrpSpPr>
        <p:grpSpPr bwMode="auto">
          <a:xfrm>
            <a:off x="2025650" y="4797425"/>
            <a:ext cx="914400" cy="1570038"/>
            <a:chOff x="2025700" y="4797152"/>
            <a:chExt cx="914400" cy="1569660"/>
          </a:xfrm>
        </p:grpSpPr>
        <p:sp>
          <p:nvSpPr>
            <p:cNvPr id="18" name="Прямоугольник 17"/>
            <p:cNvSpPr/>
            <p:nvPr/>
          </p:nvSpPr>
          <p:spPr>
            <a:xfrm>
              <a:off x="2267744" y="4797152"/>
              <a:ext cx="407743" cy="1569660"/>
            </a:xfrm>
            <a:prstGeom prst="rect">
              <a:avLst/>
            </a:prstGeom>
            <a:noFill/>
          </p:spPr>
          <p:txBody>
            <a:bodyPr>
              <a:spAutoFit/>
              <a:scene3d>
                <a:camera prst="orthographicFront"/>
                <a:lightRig rig="soft" dir="tl">
                  <a:rot lat="0" lon="0" rev="0"/>
                </a:lightRig>
              </a:scene3d>
              <a:sp3d contourW="25400" prstMaterial="matte">
                <a:bevelT w="25400" h="55880" prst="artDeco"/>
                <a:contourClr>
                  <a:schemeClr val="accent2">
                    <a:tint val="20000"/>
                  </a:schemeClr>
                </a:contourClr>
              </a:sp3d>
            </a:bodyPr>
            <a:lstStyle/>
            <a:p>
              <a:pPr algn="ctr">
                <a:defRPr/>
              </a:pPr>
              <a:r>
                <a:rPr lang="ru-RU" sz="9600" b="1" spc="50" dirty="0">
                  <a:ln w="11430"/>
                  <a:solidFill>
                    <a:srgbClr val="FF0000"/>
                  </a:solidFill>
                  <a:effectLst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  <a:latin typeface="Arial" pitchFamily="34" charset="0"/>
                  <a:cs typeface="Arial" pitchFamily="34" charset="0"/>
                </a:rPr>
                <a:t>,</a:t>
              </a:r>
            </a:p>
          </p:txBody>
        </p:sp>
        <p:sp>
          <p:nvSpPr>
            <p:cNvPr id="19" name="Минус 18"/>
            <p:cNvSpPr/>
            <p:nvPr/>
          </p:nvSpPr>
          <p:spPr>
            <a:xfrm rot="20179901">
              <a:off x="2025700" y="5819256"/>
              <a:ext cx="914400" cy="292030"/>
            </a:xfrm>
            <a:prstGeom prst="mathMinus">
              <a:avLst/>
            </a:prstGeom>
            <a:solidFill>
              <a:schemeClr val="accent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</p:grpSp>
      <p:sp>
        <p:nvSpPr>
          <p:cNvPr id="22" name="Прямоугольник 21"/>
          <p:cNvSpPr/>
          <p:nvPr/>
        </p:nvSpPr>
        <p:spPr>
          <a:xfrm>
            <a:off x="4114800" y="4365625"/>
            <a:ext cx="5343525" cy="8302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82930" indent="-514350">
              <a:defRPr/>
            </a:pPr>
            <a:r>
              <a:rPr lang="ru-RU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2. Ищи общий второстепенный </a:t>
            </a:r>
          </a:p>
          <a:p>
            <a:pPr marL="582930" indent="-514350">
              <a:defRPr/>
            </a:pPr>
            <a:r>
              <a:rPr lang="ru-RU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член </a:t>
            </a:r>
          </a:p>
        </p:txBody>
      </p:sp>
      <p:sp>
        <p:nvSpPr>
          <p:cNvPr id="23" name="Прямоугольник 22"/>
          <p:cNvSpPr/>
          <p:nvPr/>
        </p:nvSpPr>
        <p:spPr>
          <a:xfrm>
            <a:off x="5652120" y="5229200"/>
            <a:ext cx="1346448" cy="626368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есть</a:t>
            </a:r>
          </a:p>
        </p:txBody>
      </p:sp>
      <p:sp>
        <p:nvSpPr>
          <p:cNvPr id="24" name="Прямоугольник 23"/>
          <p:cNvSpPr/>
          <p:nvPr/>
        </p:nvSpPr>
        <p:spPr>
          <a:xfrm>
            <a:off x="7452320" y="5301208"/>
            <a:ext cx="1346448" cy="626368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нет</a:t>
            </a:r>
          </a:p>
        </p:txBody>
      </p:sp>
      <p:cxnSp>
        <p:nvCxnSpPr>
          <p:cNvPr id="25" name="Прямая со стрелкой 24"/>
          <p:cNvCxnSpPr/>
          <p:nvPr/>
        </p:nvCxnSpPr>
        <p:spPr>
          <a:xfrm>
            <a:off x="7164288" y="4869160"/>
            <a:ext cx="864096" cy="36004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7" name="Прямая со стрелкой 26"/>
          <p:cNvCxnSpPr/>
          <p:nvPr/>
        </p:nvCxnSpPr>
        <p:spPr>
          <a:xfrm rot="10800000" flipV="1">
            <a:off x="6444208" y="4869160"/>
            <a:ext cx="720080" cy="36004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31" name="Стрелка вниз 30"/>
          <p:cNvSpPr/>
          <p:nvPr/>
        </p:nvSpPr>
        <p:spPr>
          <a:xfrm>
            <a:off x="6012160" y="5877272"/>
            <a:ext cx="360040" cy="432048"/>
          </a:xfrm>
          <a:prstGeom prst="downArrow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32" name="Стрелка вниз 31"/>
          <p:cNvSpPr/>
          <p:nvPr/>
        </p:nvSpPr>
        <p:spPr>
          <a:xfrm>
            <a:off x="7956376" y="5877272"/>
            <a:ext cx="360040" cy="432048"/>
          </a:xfrm>
          <a:prstGeom prst="downArrow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grpSp>
        <p:nvGrpSpPr>
          <p:cNvPr id="7" name="Группа 32"/>
          <p:cNvGrpSpPr>
            <a:grpSpLocks/>
          </p:cNvGrpSpPr>
          <p:nvPr/>
        </p:nvGrpSpPr>
        <p:grpSpPr bwMode="auto">
          <a:xfrm>
            <a:off x="5724525" y="5287963"/>
            <a:ext cx="914400" cy="1570037"/>
            <a:chOff x="2025700" y="4797152"/>
            <a:chExt cx="914400" cy="1569660"/>
          </a:xfrm>
        </p:grpSpPr>
        <p:sp>
          <p:nvSpPr>
            <p:cNvPr id="34" name="Прямоугольник 33"/>
            <p:cNvSpPr/>
            <p:nvPr/>
          </p:nvSpPr>
          <p:spPr>
            <a:xfrm>
              <a:off x="2267744" y="4797152"/>
              <a:ext cx="407743" cy="1569660"/>
            </a:xfrm>
            <a:prstGeom prst="rect">
              <a:avLst/>
            </a:prstGeom>
            <a:noFill/>
          </p:spPr>
          <p:txBody>
            <a:bodyPr>
              <a:spAutoFit/>
              <a:scene3d>
                <a:camera prst="orthographicFront"/>
                <a:lightRig rig="soft" dir="tl">
                  <a:rot lat="0" lon="0" rev="0"/>
                </a:lightRig>
              </a:scene3d>
              <a:sp3d contourW="25400" prstMaterial="matte">
                <a:bevelT w="25400" h="55880" prst="artDeco"/>
                <a:contourClr>
                  <a:schemeClr val="accent2">
                    <a:tint val="20000"/>
                  </a:schemeClr>
                </a:contourClr>
              </a:sp3d>
            </a:bodyPr>
            <a:lstStyle/>
            <a:p>
              <a:pPr algn="ctr">
                <a:defRPr/>
              </a:pPr>
              <a:r>
                <a:rPr lang="ru-RU" sz="9600" b="1" spc="50" dirty="0">
                  <a:ln w="11430"/>
                  <a:solidFill>
                    <a:srgbClr val="FF0000"/>
                  </a:solidFill>
                  <a:effectLst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  <a:latin typeface="Arial" pitchFamily="34" charset="0"/>
                  <a:cs typeface="Arial" pitchFamily="34" charset="0"/>
                </a:rPr>
                <a:t>,</a:t>
              </a:r>
            </a:p>
          </p:txBody>
        </p:sp>
        <p:sp>
          <p:nvSpPr>
            <p:cNvPr id="35" name="Минус 34"/>
            <p:cNvSpPr/>
            <p:nvPr/>
          </p:nvSpPr>
          <p:spPr>
            <a:xfrm rot="20179901">
              <a:off x="2025700" y="5819257"/>
              <a:ext cx="914400" cy="292030"/>
            </a:xfrm>
            <a:prstGeom prst="mathMinus">
              <a:avLst/>
            </a:prstGeom>
            <a:solidFill>
              <a:schemeClr val="accent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</p:grpSp>
      <p:sp>
        <p:nvSpPr>
          <p:cNvPr id="37" name="Прямоугольник 36"/>
          <p:cNvSpPr/>
          <p:nvPr/>
        </p:nvSpPr>
        <p:spPr>
          <a:xfrm>
            <a:off x="7956376" y="5288340"/>
            <a:ext cx="407743" cy="1569660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9600" b="1" spc="50" dirty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,</a:t>
            </a:r>
          </a:p>
        </p:txBody>
      </p:sp>
      <p:sp>
        <p:nvSpPr>
          <p:cNvPr id="39" name="Прямоугольник 38"/>
          <p:cNvSpPr/>
          <p:nvPr/>
        </p:nvSpPr>
        <p:spPr>
          <a:xfrm>
            <a:off x="5580112" y="3573016"/>
            <a:ext cx="1683474" cy="923330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5400" b="1" dirty="0">
                <a:ln w="11430"/>
                <a:solidFill>
                  <a:schemeClr val="accent2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ССП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900" decel="100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9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900" decel="100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800" decel="100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900" decel="100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2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2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4" dur="2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0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800" decel="100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1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2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7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9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4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1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2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3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5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7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2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3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900" decel="100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0" dur="2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1" dur="2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1800" decel="100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2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idx="1"/>
          </p:nvPr>
        </p:nvSpPr>
        <p:spPr>
          <a:xfrm>
            <a:off x="457200" y="285750"/>
            <a:ext cx="8382000" cy="5840413"/>
          </a:xfrm>
        </p:spPr>
        <p:txBody>
          <a:bodyPr rtlCol="0">
            <a:normAutofit fontScale="92500" lnSpcReduction="20000"/>
          </a:bodyPr>
          <a:lstStyle/>
          <a:p>
            <a:pPr marL="41148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 19 Укажите правильное объяснение постановки запятой или её отсутствия в предложении:</a:t>
            </a:r>
          </a:p>
          <a:p>
            <a:pPr marL="41148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b="1" i="1" dirty="0" smtClean="0">
                <a:solidFill>
                  <a:srgbClr val="000000"/>
                </a:solidFill>
              </a:rPr>
              <a:t>Соревнования из-за дождя не состоялись ( ) и решено было перенести их на ближайшее воскресенье</a:t>
            </a:r>
            <a:r>
              <a:rPr lang="ru-RU" b="1" dirty="0" smtClean="0"/>
              <a:t>.</a:t>
            </a:r>
            <a:endParaRPr lang="ru-RU" dirty="0" smtClean="0"/>
          </a:p>
          <a:p>
            <a:pPr marL="41148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b="1" dirty="0" smtClean="0"/>
              <a:t>1) Простое предложение с однородными членами, перед союзом И нужна запятая.</a:t>
            </a:r>
            <a:endParaRPr lang="ru-RU" dirty="0" smtClean="0"/>
          </a:p>
          <a:p>
            <a:pPr marL="41148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b="1" dirty="0" smtClean="0"/>
              <a:t>2) Сложносочинённое предложение, перед союзом И нужна запятая.</a:t>
            </a:r>
            <a:endParaRPr lang="ru-RU" dirty="0" smtClean="0"/>
          </a:p>
          <a:p>
            <a:pPr marL="41148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b="1" dirty="0" smtClean="0"/>
              <a:t>3) Простое предложение с однородными членами, перед союзом И запятая не нужна.</a:t>
            </a:r>
            <a:endParaRPr lang="ru-RU" dirty="0" smtClean="0"/>
          </a:p>
          <a:p>
            <a:pPr marL="41148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b="1" dirty="0" smtClean="0"/>
              <a:t>4) Сложносочинённое предложение, перед союзом И запятая не нужна.</a:t>
            </a:r>
            <a:endParaRPr lang="ru-RU" dirty="0" smtClean="0"/>
          </a:p>
          <a:p>
            <a:pPr marL="41148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endParaRPr lang="ru-RU" dirty="0"/>
          </a:p>
        </p:txBody>
      </p:sp>
      <p:sp>
        <p:nvSpPr>
          <p:cNvPr id="5" name="Овал 4"/>
          <p:cNvSpPr/>
          <p:nvPr/>
        </p:nvSpPr>
        <p:spPr>
          <a:xfrm>
            <a:off x="7143750" y="5143500"/>
            <a:ext cx="1143000" cy="1143000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dirty="0"/>
              <a:t>2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85750"/>
            <a:ext cx="8229600" cy="5840413"/>
          </a:xfrm>
        </p:spPr>
        <p:txBody>
          <a:bodyPr rtlCol="0">
            <a:normAutofit fontScale="92500" lnSpcReduction="20000"/>
          </a:bodyPr>
          <a:lstStyle/>
          <a:p>
            <a:pPr marL="41148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А19Укажите правильное объяснение постановки запятой или её отсутствия в предложении:</a:t>
            </a:r>
            <a:endParaRPr lang="ru-RU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41148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b="1" dirty="0" smtClean="0">
                <a:solidFill>
                  <a:srgbClr val="000000"/>
                </a:solidFill>
              </a:rPr>
              <a:t>В лесу ещё снег лежит нетронутый ( ) и деревья стоят в снежном плену.</a:t>
            </a:r>
            <a:endParaRPr lang="ru-RU" dirty="0" smtClean="0">
              <a:solidFill>
                <a:srgbClr val="000000"/>
              </a:solidFill>
            </a:endParaRPr>
          </a:p>
          <a:p>
            <a:pPr marL="41148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b="1" dirty="0" smtClean="0"/>
              <a:t>1) Простое предложение с однородными членами, перед союзом И нужна запятая.</a:t>
            </a:r>
            <a:endParaRPr lang="ru-RU" dirty="0" smtClean="0"/>
          </a:p>
          <a:p>
            <a:pPr marL="41148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b="1" dirty="0" smtClean="0"/>
              <a:t>2) Сложносочинённое предложение, перед союзом И нужна запятая.</a:t>
            </a:r>
            <a:endParaRPr lang="ru-RU" dirty="0" smtClean="0"/>
          </a:p>
          <a:p>
            <a:pPr marL="41148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b="1" dirty="0" smtClean="0"/>
              <a:t>3) Простое предложение с однородными членами, перед союзом И запятая не нужна.</a:t>
            </a:r>
            <a:endParaRPr lang="ru-RU" dirty="0" smtClean="0"/>
          </a:p>
          <a:p>
            <a:pPr marL="41148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b="1" dirty="0" smtClean="0"/>
              <a:t>4) Сложносочинённое предложение, перед союзом И запятая не нужна, т.к. есть общий второстепенный член.</a:t>
            </a:r>
            <a:endParaRPr lang="ru-RU" dirty="0" smtClean="0"/>
          </a:p>
          <a:p>
            <a:pPr marL="41148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ru-RU" dirty="0"/>
          </a:p>
        </p:txBody>
      </p:sp>
      <p:sp>
        <p:nvSpPr>
          <p:cNvPr id="4" name="Овал 3"/>
          <p:cNvSpPr/>
          <p:nvPr/>
        </p:nvSpPr>
        <p:spPr>
          <a:xfrm>
            <a:off x="7143750" y="5143500"/>
            <a:ext cx="1143000" cy="1143000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dirty="0"/>
              <a:t>4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85750"/>
            <a:ext cx="8229600" cy="5840413"/>
          </a:xfrm>
        </p:spPr>
        <p:txBody>
          <a:bodyPr rtlCol="0">
            <a:normAutofit fontScale="92500" lnSpcReduction="20000"/>
          </a:bodyPr>
          <a:lstStyle/>
          <a:p>
            <a:pPr marL="41148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А19 Укажите правильное объяснение постановки запятой или её отсутствия в предложении:</a:t>
            </a:r>
            <a:endParaRPr lang="ru-RU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41148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b="1" dirty="0" smtClean="0">
                <a:solidFill>
                  <a:srgbClr val="000000"/>
                </a:solidFill>
              </a:rPr>
              <a:t>Стволы деревьев, освещенные огнем костра, шевелятся ( ) и тоже напоминают монахов.</a:t>
            </a:r>
            <a:endParaRPr lang="ru-RU" dirty="0" smtClean="0">
              <a:solidFill>
                <a:srgbClr val="000000"/>
              </a:solidFill>
            </a:endParaRPr>
          </a:p>
          <a:p>
            <a:pPr marL="41148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b="1" dirty="0" smtClean="0"/>
              <a:t>1) Простое предложение с однородными членами, перед союзом И нужна запятая.</a:t>
            </a:r>
            <a:endParaRPr lang="ru-RU" dirty="0" smtClean="0"/>
          </a:p>
          <a:p>
            <a:pPr marL="41148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b="1" dirty="0" smtClean="0"/>
              <a:t>2) Сложносочинённое предложение, перед союзом И нужна запятая.</a:t>
            </a:r>
            <a:endParaRPr lang="ru-RU" dirty="0" smtClean="0"/>
          </a:p>
          <a:p>
            <a:pPr marL="41148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b="1" dirty="0" smtClean="0"/>
              <a:t>3) Простое предложение с однородными членами, перед союзом И запятая не нужна.</a:t>
            </a:r>
            <a:endParaRPr lang="ru-RU" dirty="0" smtClean="0"/>
          </a:p>
          <a:p>
            <a:pPr marL="41148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b="1" dirty="0" smtClean="0"/>
              <a:t>4) Сложносочинённое предложение, перед союзом И запятая не нужна.</a:t>
            </a:r>
            <a:endParaRPr lang="ru-RU" dirty="0" smtClean="0"/>
          </a:p>
          <a:p>
            <a:pPr marL="41148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endParaRPr lang="ru-RU" dirty="0"/>
          </a:p>
        </p:txBody>
      </p:sp>
      <p:sp>
        <p:nvSpPr>
          <p:cNvPr id="4" name="Овал 3"/>
          <p:cNvSpPr/>
          <p:nvPr/>
        </p:nvSpPr>
        <p:spPr>
          <a:xfrm>
            <a:off x="7143750" y="5143500"/>
            <a:ext cx="1143000" cy="1143000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dirty="0"/>
              <a:t>3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" y="685800"/>
            <a:ext cx="8382000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Цели урока</a:t>
            </a:r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2800" dirty="0" smtClean="0">
                <a:solidFill>
                  <a:srgbClr val="001848"/>
                </a:solidFill>
                <a:latin typeface="Times New Roman" pitchFamily="18" charset="0"/>
                <a:cs typeface="Times New Roman" pitchFamily="18" charset="0"/>
              </a:rPr>
              <a:t>Обобщить и систематизировать материал о ССП;</a:t>
            </a:r>
          </a:p>
          <a:p>
            <a:pPr>
              <a:buFont typeface="Arial" pitchFamily="34" charset="0"/>
              <a:buChar char="•"/>
            </a:pPr>
            <a:r>
              <a:rPr lang="ru-RU" sz="2800" dirty="0" smtClean="0">
                <a:solidFill>
                  <a:srgbClr val="001848"/>
                </a:solidFill>
                <a:latin typeface="Times New Roman" pitchFamily="18" charset="0"/>
                <a:cs typeface="Times New Roman" pitchFamily="18" charset="0"/>
              </a:rPr>
              <a:t>   Развивать навыки постановки знаков препинания в    	ССП, решения заданий типа А18, А19;</a:t>
            </a:r>
          </a:p>
          <a:p>
            <a:pPr>
              <a:buFont typeface="Arial" pitchFamily="34" charset="0"/>
              <a:buChar char="•"/>
            </a:pPr>
            <a:r>
              <a:rPr lang="ru-RU" sz="2800" dirty="0" smtClean="0">
                <a:solidFill>
                  <a:srgbClr val="001848"/>
                </a:solidFill>
                <a:latin typeface="Times New Roman" pitchFamily="18" charset="0"/>
                <a:cs typeface="Times New Roman" pitchFamily="18" charset="0"/>
              </a:rPr>
              <a:t>   Отработка умения находить ССП в тексте, 	различать ССП и ПП с однородными членами;</a:t>
            </a:r>
          </a:p>
          <a:p>
            <a:pPr>
              <a:buFont typeface="Arial" pitchFamily="34" charset="0"/>
              <a:buChar char="•"/>
            </a:pPr>
            <a:r>
              <a:rPr lang="ru-RU" sz="2800" dirty="0" smtClean="0">
                <a:solidFill>
                  <a:srgbClr val="001848"/>
                </a:solidFill>
                <a:latin typeface="Times New Roman" pitchFamily="18" charset="0"/>
                <a:cs typeface="Times New Roman" pitchFamily="18" charset="0"/>
              </a:rPr>
              <a:t>   Формирование языковой компетенции;</a:t>
            </a:r>
          </a:p>
          <a:p>
            <a:pPr>
              <a:buFont typeface="Arial" pitchFamily="34" charset="0"/>
              <a:buChar char="•"/>
            </a:pPr>
            <a:r>
              <a:rPr lang="ru-RU" sz="2800" dirty="0" smtClean="0">
                <a:solidFill>
                  <a:srgbClr val="001848"/>
                </a:solidFill>
                <a:latin typeface="Times New Roman" pitchFamily="18" charset="0"/>
                <a:cs typeface="Times New Roman" pitchFamily="18" charset="0"/>
              </a:rPr>
              <a:t>   Воспитывать уважение к родному языку.</a:t>
            </a:r>
          </a:p>
          <a:p>
            <a:pPr>
              <a:buFont typeface="Arial" pitchFamily="34" charset="0"/>
              <a:buChar char="•"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85750"/>
            <a:ext cx="8229600" cy="5840413"/>
          </a:xfrm>
        </p:spPr>
        <p:txBody>
          <a:bodyPr rtlCol="0">
            <a:normAutofit fontScale="85000" lnSpcReduction="10000"/>
          </a:bodyPr>
          <a:lstStyle/>
          <a:p>
            <a:pPr marL="41148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А19 Укажите правильное объяснение постановки запятой или её отсутствия в предложении:</a:t>
            </a:r>
            <a:endParaRPr lang="ru-RU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41148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b="1" dirty="0" smtClean="0">
                <a:solidFill>
                  <a:srgbClr val="000000"/>
                </a:solidFill>
              </a:rPr>
              <a:t>Для метода голландских художников определяющее значение имеет опыт непосредственного созерцания ( ) и реализации его в художественном образе.</a:t>
            </a:r>
            <a:endParaRPr lang="ru-RU" dirty="0" smtClean="0">
              <a:solidFill>
                <a:srgbClr val="000000"/>
              </a:solidFill>
            </a:endParaRPr>
          </a:p>
          <a:p>
            <a:pPr marL="41148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b="1" dirty="0" smtClean="0"/>
              <a:t>1) Простое предложение с однородными членами, перед союзом И нужна запятая.</a:t>
            </a:r>
            <a:endParaRPr lang="ru-RU" dirty="0" smtClean="0"/>
          </a:p>
          <a:p>
            <a:pPr marL="41148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b="1" dirty="0" smtClean="0"/>
              <a:t>2) Сложносочинённое предложение, перед союзом И нужна запятая.</a:t>
            </a:r>
            <a:endParaRPr lang="ru-RU" dirty="0" smtClean="0"/>
          </a:p>
          <a:p>
            <a:pPr marL="41148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b="1" dirty="0" smtClean="0"/>
              <a:t>3) Простое предложение с однородными членами, перед союзом И запятая не нужна.</a:t>
            </a:r>
            <a:endParaRPr lang="ru-RU" dirty="0" smtClean="0"/>
          </a:p>
          <a:p>
            <a:pPr marL="41148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b="1" dirty="0" smtClean="0"/>
              <a:t>4) Сложносочинённое предложение, перед союзом И запятая не нужна.</a:t>
            </a:r>
            <a:endParaRPr lang="ru-RU" dirty="0" smtClean="0"/>
          </a:p>
          <a:p>
            <a:pPr marL="41148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ru-RU" dirty="0"/>
          </a:p>
        </p:txBody>
      </p:sp>
      <p:sp>
        <p:nvSpPr>
          <p:cNvPr id="4" name="Овал 3"/>
          <p:cNvSpPr/>
          <p:nvPr/>
        </p:nvSpPr>
        <p:spPr>
          <a:xfrm>
            <a:off x="7143750" y="5143500"/>
            <a:ext cx="1143000" cy="1143000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dirty="0"/>
              <a:t>3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85750"/>
            <a:ext cx="8229600" cy="5840413"/>
          </a:xfrm>
        </p:spPr>
        <p:txBody>
          <a:bodyPr rtlCol="0">
            <a:normAutofit fontScale="92500" lnSpcReduction="20000"/>
          </a:bodyPr>
          <a:lstStyle/>
          <a:p>
            <a:pPr marL="41148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А19 Укажите правильное объяснение пунктуации в предложении:</a:t>
            </a:r>
            <a:endParaRPr lang="ru-RU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41148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b="1" dirty="0" smtClean="0">
                <a:solidFill>
                  <a:srgbClr val="000000"/>
                </a:solidFill>
              </a:rPr>
              <a:t>Далекие страны и таинственные названия манили его к себе ( ) и невероятно будоражили воображение.</a:t>
            </a:r>
            <a:endParaRPr lang="ru-RU" dirty="0" smtClean="0">
              <a:solidFill>
                <a:srgbClr val="000000"/>
              </a:solidFill>
            </a:endParaRPr>
          </a:p>
          <a:p>
            <a:pPr marL="41148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b="1" dirty="0" smtClean="0"/>
              <a:t>1) Простое предложение с однородными членами, перед союзом И запятая нужна.</a:t>
            </a:r>
            <a:endParaRPr lang="ru-RU" dirty="0" smtClean="0"/>
          </a:p>
          <a:p>
            <a:pPr marL="41148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b="1" dirty="0" smtClean="0"/>
              <a:t>2) Предложение сложносочиненное, перед союзом И ставится запятая.</a:t>
            </a:r>
            <a:endParaRPr lang="ru-RU" dirty="0" smtClean="0"/>
          </a:p>
          <a:p>
            <a:pPr marL="41148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b="1" dirty="0" smtClean="0"/>
              <a:t>3) Простое предложение с однородными членами, перед союзом И запятая не нужна.</a:t>
            </a:r>
            <a:endParaRPr lang="ru-RU" dirty="0" smtClean="0"/>
          </a:p>
          <a:p>
            <a:pPr marL="41148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b="1" dirty="0" smtClean="0"/>
              <a:t>4) предложение сложносочиненное, запятая перед союзом И не ставится.</a:t>
            </a:r>
            <a:endParaRPr lang="ru-RU" dirty="0" smtClean="0"/>
          </a:p>
          <a:p>
            <a:pPr marL="41148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ru-RU" dirty="0"/>
          </a:p>
        </p:txBody>
      </p:sp>
      <p:sp>
        <p:nvSpPr>
          <p:cNvPr id="4" name="Овал 3"/>
          <p:cNvSpPr/>
          <p:nvPr/>
        </p:nvSpPr>
        <p:spPr>
          <a:xfrm>
            <a:off x="7143750" y="5143500"/>
            <a:ext cx="1143000" cy="1143000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dirty="0"/>
              <a:t>3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85750"/>
            <a:ext cx="8229600" cy="5840413"/>
          </a:xfrm>
        </p:spPr>
        <p:txBody>
          <a:bodyPr rtlCol="0">
            <a:normAutofit fontScale="92500" lnSpcReduction="20000"/>
          </a:bodyPr>
          <a:lstStyle/>
          <a:p>
            <a:pPr marL="41148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А19  Укажите правильное объяснение постановки запятой или её отсутствия в предложении:</a:t>
            </a:r>
          </a:p>
          <a:p>
            <a:pPr marL="41148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b="1" dirty="0" smtClean="0">
                <a:solidFill>
                  <a:srgbClr val="000000"/>
                </a:solidFill>
              </a:rPr>
              <a:t>Русская правдивая, горячая душа звучала, дышала в песне ( ) и хватала вас за сердце, хватала прямо за его русские струны.</a:t>
            </a:r>
            <a:endParaRPr lang="ru-RU" dirty="0" smtClean="0">
              <a:solidFill>
                <a:srgbClr val="000000"/>
              </a:solidFill>
            </a:endParaRPr>
          </a:p>
          <a:p>
            <a:pPr marL="41148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b="1" dirty="0" smtClean="0"/>
              <a:t>1) Сложное предложение, перед союзом И нужна запятая.</a:t>
            </a:r>
            <a:endParaRPr lang="ru-RU" dirty="0" smtClean="0"/>
          </a:p>
          <a:p>
            <a:pPr marL="41148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b="1" dirty="0" smtClean="0"/>
              <a:t>2) Сложное предложение, перед союзом И запятая не нужна.</a:t>
            </a:r>
            <a:endParaRPr lang="ru-RU" dirty="0" smtClean="0"/>
          </a:p>
          <a:p>
            <a:pPr marL="41148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b="1" dirty="0" smtClean="0"/>
              <a:t>3) Простое предложение с однородными членами, перед союзом И запятая не нужна.</a:t>
            </a:r>
            <a:endParaRPr lang="ru-RU" dirty="0" smtClean="0"/>
          </a:p>
          <a:p>
            <a:pPr marL="41148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b="1" dirty="0" smtClean="0"/>
              <a:t>4) Простое предложение с однородными членами, перед союзом И нужна запятая.</a:t>
            </a:r>
            <a:endParaRPr lang="ru-RU" dirty="0" smtClean="0"/>
          </a:p>
          <a:p>
            <a:pPr marL="41148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endParaRPr lang="ru-RU" dirty="0"/>
          </a:p>
        </p:txBody>
      </p:sp>
      <p:sp>
        <p:nvSpPr>
          <p:cNvPr id="4" name="Овал 3"/>
          <p:cNvSpPr/>
          <p:nvPr/>
        </p:nvSpPr>
        <p:spPr>
          <a:xfrm>
            <a:off x="7143750" y="5143500"/>
            <a:ext cx="1143000" cy="1143000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dirty="0"/>
              <a:t>3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85750"/>
            <a:ext cx="8229600" cy="5840413"/>
          </a:xfrm>
        </p:spPr>
        <p:txBody>
          <a:bodyPr rtlCol="0">
            <a:normAutofit fontScale="85000" lnSpcReduction="10000"/>
          </a:bodyPr>
          <a:lstStyle/>
          <a:p>
            <a:pPr marL="41148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А19. Выберите правильное объяснение </a:t>
            </a:r>
            <a:r>
              <a:rPr lang="ru-RU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пунктограммы</a:t>
            </a:r>
            <a:r>
              <a:rPr lang="ru-RU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в данном предложении.</a:t>
            </a:r>
            <a:endParaRPr lang="ru-RU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41148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b="1" dirty="0" smtClean="0"/>
              <a:t>В тайге жарким летом душно, жарко ( ) и всякий путник вскоре нестерпимо хочет пить.</a:t>
            </a:r>
            <a:endParaRPr lang="ru-RU" dirty="0" smtClean="0"/>
          </a:p>
          <a:p>
            <a:pPr marL="41148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b="1" dirty="0" smtClean="0"/>
              <a:t>1) Предложение сложносочиненное, поэтому нужна запятая перед союзом И.</a:t>
            </a:r>
            <a:endParaRPr lang="ru-RU" dirty="0" smtClean="0"/>
          </a:p>
          <a:p>
            <a:pPr marL="41148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b="1" dirty="0" smtClean="0"/>
              <a:t>2) Предложение простое, но есть однородные члены, поэтому нужна запятая перед союзом И.</a:t>
            </a:r>
            <a:endParaRPr lang="ru-RU" dirty="0" smtClean="0"/>
          </a:p>
          <a:p>
            <a:pPr marL="41148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b="1" dirty="0" smtClean="0"/>
              <a:t>3) Части сложного предложения связаны союзом И,  запятая не ставится: есть общий второстепенный член.</a:t>
            </a:r>
            <a:endParaRPr lang="ru-RU" dirty="0" smtClean="0"/>
          </a:p>
          <a:p>
            <a:pPr marL="41148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b="1" dirty="0" smtClean="0"/>
              <a:t>4) Простое предложение с однородными членами, связанными союзом И, поэтому запятая не нужна.</a:t>
            </a:r>
            <a:endParaRPr lang="ru-RU" dirty="0" smtClean="0"/>
          </a:p>
          <a:p>
            <a:pPr marL="41148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endParaRPr lang="ru-RU" dirty="0"/>
          </a:p>
        </p:txBody>
      </p:sp>
      <p:sp>
        <p:nvSpPr>
          <p:cNvPr id="4" name="Овал 3"/>
          <p:cNvSpPr/>
          <p:nvPr/>
        </p:nvSpPr>
        <p:spPr>
          <a:xfrm>
            <a:off x="8001000" y="5429250"/>
            <a:ext cx="1143000" cy="1143000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dirty="0"/>
              <a:t>3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228600"/>
            <a:ext cx="8183880" cy="53340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rgbClr val="FF0000"/>
                </a:solidFill>
              </a:rPr>
              <a:t>Объяснительный диктант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81000" y="762000"/>
            <a:ext cx="8763000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rgbClr val="C00000"/>
                </a:solidFill>
              </a:rPr>
              <a:t>1</a:t>
            </a:r>
            <a:r>
              <a:rPr lang="ru-RU" sz="2800" b="1" dirty="0" smtClean="0"/>
              <a:t>.  Бери только один урок но повторяй его тысячу раз.</a:t>
            </a:r>
          </a:p>
          <a:p>
            <a:r>
              <a:rPr lang="ru-RU" sz="2800" b="1" dirty="0" smtClean="0">
                <a:solidFill>
                  <a:srgbClr val="C00000"/>
                </a:solidFill>
              </a:rPr>
              <a:t>2.</a:t>
            </a:r>
            <a:r>
              <a:rPr lang="ru-RU" sz="2800" b="1" dirty="0" smtClean="0"/>
              <a:t>  Клевещут на твоего друга значит на тебя тоже клевещут.</a:t>
            </a:r>
          </a:p>
          <a:p>
            <a:r>
              <a:rPr lang="ru-RU" sz="2800" b="1" dirty="0" smtClean="0">
                <a:solidFill>
                  <a:srgbClr val="C00000"/>
                </a:solidFill>
              </a:rPr>
              <a:t>3.</a:t>
            </a:r>
            <a:r>
              <a:rPr lang="ru-RU" sz="2800" b="1" dirty="0" smtClean="0"/>
              <a:t>   Одни учатся на опыте других зато иные на своих ошибках.</a:t>
            </a:r>
          </a:p>
          <a:p>
            <a:r>
              <a:rPr lang="ru-RU" sz="2800" b="1" dirty="0" smtClean="0">
                <a:solidFill>
                  <a:srgbClr val="C00000"/>
                </a:solidFill>
              </a:rPr>
              <a:t>4.   </a:t>
            </a:r>
            <a:r>
              <a:rPr lang="ru-RU" sz="2800" b="1" dirty="0" smtClean="0"/>
              <a:t>Учёный повсюду учёный король же только в своём королевстве король.</a:t>
            </a:r>
          </a:p>
          <a:p>
            <a:r>
              <a:rPr lang="ru-RU" sz="2800" b="1" dirty="0" smtClean="0">
                <a:solidFill>
                  <a:srgbClr val="C00000"/>
                </a:solidFill>
              </a:rPr>
              <a:t>5.</a:t>
            </a:r>
            <a:r>
              <a:rPr lang="ru-RU" sz="2800" b="1" dirty="0" smtClean="0"/>
              <a:t>   Волна может нести лодку однако она может и перевернуть её.</a:t>
            </a:r>
          </a:p>
          <a:p>
            <a:r>
              <a:rPr lang="ru-RU" sz="2800" b="1" dirty="0" smtClean="0">
                <a:solidFill>
                  <a:srgbClr val="C00000"/>
                </a:solidFill>
              </a:rPr>
              <a:t>6.</a:t>
            </a:r>
            <a:r>
              <a:rPr lang="ru-RU" sz="2800" b="1" dirty="0" smtClean="0"/>
              <a:t>   И у каждой хорошей вещи есть своё «но» и у каждой плохой – своё «однако».</a:t>
            </a:r>
          </a:p>
          <a:p>
            <a:r>
              <a:rPr lang="ru-RU" sz="2800" b="1" dirty="0" smtClean="0">
                <a:solidFill>
                  <a:srgbClr val="C00000"/>
                </a:solidFill>
              </a:rPr>
              <a:t>7.</a:t>
            </a:r>
            <a:r>
              <a:rPr lang="ru-RU" sz="2800" b="1" dirty="0" smtClean="0"/>
              <a:t>   Или корми коня в дороге или тебе придётся идти пешком.</a:t>
            </a:r>
            <a:endParaRPr lang="ru-RU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0"/>
                            </p:stCondLst>
                            <p:childTnLst>
                              <p:par>
                                <p:cTn id="35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6000"/>
                            </p:stCondLst>
                            <p:childTnLst>
                              <p:par>
                                <p:cTn id="41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7000"/>
                            </p:stCondLst>
                            <p:childTnLst>
                              <p:par>
                                <p:cTn id="47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228600"/>
            <a:ext cx="8183880" cy="838200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 smtClean="0">
                <a:solidFill>
                  <a:srgbClr val="FF0000"/>
                </a:solidFill>
              </a:rPr>
              <a:t>Спишите, расставив знаки препинания, графически их объяснив.</a:t>
            </a:r>
            <a:endParaRPr lang="ru-RU" sz="2800" b="1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28600" y="1219200"/>
            <a:ext cx="8915400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ru-RU" sz="2400" b="1" dirty="0" smtClean="0"/>
              <a:t> </a:t>
            </a:r>
            <a:r>
              <a:rPr lang="ru-RU" sz="2800" b="1" dirty="0" smtClean="0"/>
              <a:t>Ворох листьев сухих всё сильней </a:t>
            </a:r>
          </a:p>
          <a:p>
            <a:pPr marL="342900" indent="-342900"/>
            <a:r>
              <a:rPr lang="ru-RU" sz="2800" b="1" dirty="0" smtClean="0"/>
              <a:t>    веселей разгорается и трещит и пылает костёр.</a:t>
            </a:r>
          </a:p>
          <a:p>
            <a:pPr marL="342900" indent="-342900"/>
            <a:r>
              <a:rPr lang="ru-RU" sz="2800" b="1" dirty="0" smtClean="0"/>
              <a:t>2. С зари кукушка над рекою кукует звучно вдалеке</a:t>
            </a:r>
          </a:p>
          <a:p>
            <a:pPr marL="342900" indent="-342900"/>
            <a:r>
              <a:rPr lang="ru-RU" sz="2800" b="1" dirty="0" smtClean="0"/>
              <a:t>    и в молодом березняке грибами пахнет и листвою.</a:t>
            </a:r>
          </a:p>
          <a:p>
            <a:pPr marL="342900" indent="-342900">
              <a:buAutoNum type="arabicPeriod" startAt="3"/>
            </a:pPr>
            <a:r>
              <a:rPr lang="ru-RU" sz="2800" b="1" dirty="0" smtClean="0"/>
              <a:t>  И всё утро яркие и чистые </a:t>
            </a:r>
          </a:p>
          <a:p>
            <a:pPr marL="342900" indent="-342900"/>
            <a:r>
              <a:rPr lang="ru-RU" sz="2800" b="1" dirty="0" smtClean="0"/>
              <a:t>     Буду видеть краски в вышине</a:t>
            </a:r>
          </a:p>
          <a:p>
            <a:pPr marL="342900" indent="-342900"/>
            <a:r>
              <a:rPr lang="ru-RU" sz="2800" b="1" dirty="0" smtClean="0"/>
              <a:t>     И до  полдня будут золотистые </a:t>
            </a:r>
          </a:p>
          <a:p>
            <a:pPr marL="342900" indent="-342900"/>
            <a:r>
              <a:rPr lang="ru-RU" sz="2800" b="1" dirty="0" smtClean="0"/>
              <a:t>     Хризантемы на моём окне.</a:t>
            </a:r>
          </a:p>
          <a:p>
            <a:pPr marL="342900" indent="-342900">
              <a:buAutoNum type="arabicPeriod" startAt="4"/>
            </a:pPr>
            <a:r>
              <a:rPr lang="ru-RU" sz="2800" b="1" dirty="0" smtClean="0"/>
              <a:t>  Уж свечи нагорели и темнеют</a:t>
            </a:r>
          </a:p>
          <a:p>
            <a:pPr marL="342900" indent="-342900"/>
            <a:r>
              <a:rPr lang="ru-RU" sz="2800" b="1" dirty="0" smtClean="0"/>
              <a:t>     И комнаты в молчанье цепенеют</a:t>
            </a:r>
          </a:p>
          <a:p>
            <a:pPr marL="342900" indent="-342900"/>
            <a:r>
              <a:rPr lang="ru-RU" sz="2800" b="1" dirty="0" smtClean="0"/>
              <a:t>     А ночь долга и новый день далёк.</a:t>
            </a:r>
            <a:endParaRPr lang="ru-RU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Домашнее задание</a:t>
            </a:r>
            <a:endParaRPr lang="ru-RU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4035" name="Содержимое 2"/>
          <p:cNvSpPr>
            <a:spLocks noGrp="1"/>
          </p:cNvSpPr>
          <p:nvPr>
            <p:ph idx="1"/>
          </p:nvPr>
        </p:nvSpPr>
        <p:spPr>
          <a:xfrm>
            <a:off x="611188" y="1447800"/>
            <a:ext cx="8208962" cy="5221288"/>
          </a:xfrm>
        </p:spPr>
        <p:txBody>
          <a:bodyPr/>
          <a:lstStyle/>
          <a:p>
            <a:pPr eaLnBrk="1" hangingPunct="1"/>
            <a:r>
              <a:rPr lang="ru-RU" sz="3200" b="1" dirty="0" smtClean="0">
                <a:solidFill>
                  <a:srgbClr val="000000"/>
                </a:solidFill>
              </a:rPr>
              <a:t>Повторить: </a:t>
            </a:r>
            <a:r>
              <a:rPr lang="ru-RU" sz="3200" dirty="0" smtClean="0">
                <a:solidFill>
                  <a:srgbClr val="000000"/>
                </a:solidFill>
              </a:rPr>
              <a:t>СПП, пунктуация в СПП, виды придаточных союзов.</a:t>
            </a:r>
          </a:p>
          <a:p>
            <a:pPr eaLnBrk="1" hangingPunct="1"/>
            <a:r>
              <a:rPr lang="ru-RU" sz="3200" dirty="0" smtClean="0">
                <a:solidFill>
                  <a:srgbClr val="000000"/>
                </a:solidFill>
              </a:rPr>
              <a:t>Составить тест из 5 заданий по типу </a:t>
            </a:r>
            <a:r>
              <a:rPr lang="ru-RU" sz="3200" dirty="0" smtClean="0">
                <a:solidFill>
                  <a:srgbClr val="000000"/>
                </a:solidFill>
              </a:rPr>
              <a:t>А</a:t>
            </a:r>
            <a:r>
              <a:rPr lang="en-US" sz="3200" dirty="0" smtClean="0">
                <a:solidFill>
                  <a:srgbClr val="000000"/>
                </a:solidFill>
              </a:rPr>
              <a:t>19</a:t>
            </a:r>
            <a:r>
              <a:rPr lang="ru-RU" sz="3200" dirty="0" smtClean="0">
                <a:solidFill>
                  <a:srgbClr val="000000"/>
                </a:solidFill>
              </a:rPr>
              <a:t>. </a:t>
            </a:r>
            <a:r>
              <a:rPr lang="ru-RU" sz="3200" dirty="0" smtClean="0">
                <a:solidFill>
                  <a:srgbClr val="000000"/>
                </a:solidFill>
              </a:rPr>
              <a:t>(</a:t>
            </a:r>
            <a:r>
              <a:rPr lang="ru-RU" sz="3200" b="1" dirty="0" smtClean="0">
                <a:solidFill>
                  <a:srgbClr val="000000"/>
                </a:solidFill>
              </a:rPr>
              <a:t>индивидуальное  задание</a:t>
            </a:r>
            <a:r>
              <a:rPr lang="ru-RU" sz="3200" dirty="0" smtClean="0">
                <a:solidFill>
                  <a:srgbClr val="000000"/>
                </a:solidFill>
              </a:rPr>
              <a:t>)</a:t>
            </a:r>
          </a:p>
          <a:p>
            <a:pPr eaLnBrk="1" hangingPunct="1"/>
            <a:r>
              <a:rPr lang="ru-RU" sz="3200" dirty="0" smtClean="0">
                <a:solidFill>
                  <a:srgbClr val="000000"/>
                </a:solidFill>
              </a:rPr>
              <a:t>Решить тесты типа А19 (</a:t>
            </a:r>
            <a:r>
              <a:rPr lang="ru-RU" sz="3200" b="1" dirty="0" smtClean="0">
                <a:solidFill>
                  <a:srgbClr val="000000"/>
                </a:solidFill>
              </a:rPr>
              <a:t>для всех</a:t>
            </a:r>
            <a:r>
              <a:rPr lang="ru-RU" sz="3200" dirty="0" smtClean="0">
                <a:solidFill>
                  <a:srgbClr val="000000"/>
                </a:solidFill>
              </a:rPr>
              <a:t>).</a:t>
            </a:r>
          </a:p>
          <a:p>
            <a:pPr eaLnBrk="1" hangingPunct="1"/>
            <a:endParaRPr lang="ru-RU" dirty="0" smtClean="0"/>
          </a:p>
          <a:p>
            <a:pPr eaLnBrk="1" hangingPunct="1">
              <a:buFont typeface="Wingdings" pitchFamily="2" charset="2"/>
              <a:buNone/>
            </a:pPr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" y="381000"/>
            <a:ext cx="8534400" cy="67403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Monotype Corsiva" pitchFamily="66" charset="0"/>
              </a:rPr>
              <a:t>Поразмышляем?</a:t>
            </a:r>
          </a:p>
          <a:p>
            <a:r>
              <a:rPr lang="ru-RU" sz="2400" b="1" i="1" dirty="0" smtClean="0">
                <a:latin typeface="Monotype Corsiva" pitchFamily="66" charset="0"/>
              </a:rPr>
              <a:t>          </a:t>
            </a:r>
            <a:r>
              <a:rPr lang="ru-RU" sz="2800" b="1" i="1" dirty="0" smtClean="0">
                <a:solidFill>
                  <a:srgbClr val="002060"/>
                </a:solidFill>
                <a:latin typeface="Monotype Corsiva" pitchFamily="66" charset="0"/>
              </a:rPr>
              <a:t>Дождь постепенно усиливался. Посвежело. </a:t>
            </a:r>
          </a:p>
          <a:p>
            <a:r>
              <a:rPr lang="ru-RU" sz="2800" b="1" i="1" dirty="0" smtClean="0">
                <a:solidFill>
                  <a:srgbClr val="002060"/>
                </a:solidFill>
                <a:latin typeface="Monotype Corsiva" pitchFamily="66" charset="0"/>
              </a:rPr>
              <a:t>Идти стало легче. На полпути пришлось далеко обходить </a:t>
            </a:r>
            <a:r>
              <a:rPr lang="ru-RU" sz="2800" b="1" i="1" dirty="0" err="1" smtClean="0">
                <a:solidFill>
                  <a:srgbClr val="002060"/>
                </a:solidFill>
                <a:latin typeface="Monotype Corsiva" pitchFamily="66" charset="0"/>
              </a:rPr>
              <a:t>калтус</a:t>
            </a:r>
            <a:r>
              <a:rPr lang="ru-RU" sz="2800" b="1" i="1" dirty="0" smtClean="0">
                <a:solidFill>
                  <a:srgbClr val="002060"/>
                </a:solidFill>
                <a:latin typeface="Monotype Corsiva" pitchFamily="66" charset="0"/>
              </a:rPr>
              <a:t>.  Его залило весной таявшими снегами, а мерзлота </a:t>
            </a:r>
          </a:p>
          <a:p>
            <a:r>
              <a:rPr lang="ru-RU" sz="2800" b="1" i="1" dirty="0" smtClean="0">
                <a:solidFill>
                  <a:srgbClr val="002060"/>
                </a:solidFill>
                <a:latin typeface="Monotype Corsiva" pitchFamily="66" charset="0"/>
              </a:rPr>
              <a:t>всё не отпускала, не давала почве впитывать влагу. </a:t>
            </a:r>
          </a:p>
          <a:p>
            <a:r>
              <a:rPr lang="ru-RU" sz="2800" b="1" i="1" dirty="0" smtClean="0">
                <a:solidFill>
                  <a:srgbClr val="002060"/>
                </a:solidFill>
                <a:latin typeface="Monotype Corsiva" pitchFamily="66" charset="0"/>
              </a:rPr>
              <a:t>Часто приходилось брести через </a:t>
            </a:r>
            <a:r>
              <a:rPr lang="ru-RU" sz="2800" b="1" i="1" dirty="0" err="1" smtClean="0">
                <a:solidFill>
                  <a:srgbClr val="002060"/>
                </a:solidFill>
                <a:latin typeface="Monotype Corsiva" pitchFamily="66" charset="0"/>
              </a:rPr>
              <a:t>лывы</a:t>
            </a:r>
            <a:r>
              <a:rPr lang="ru-RU" sz="2800" b="1" i="1" dirty="0" smtClean="0">
                <a:solidFill>
                  <a:srgbClr val="002060"/>
                </a:solidFill>
                <a:latin typeface="Monotype Corsiva" pitchFamily="66" charset="0"/>
              </a:rPr>
              <a:t> в ложбинах. </a:t>
            </a:r>
          </a:p>
          <a:p>
            <a:r>
              <a:rPr lang="ru-RU" sz="2800" b="1" i="1" dirty="0" err="1" smtClean="0">
                <a:solidFill>
                  <a:srgbClr val="002060"/>
                </a:solidFill>
                <a:latin typeface="Monotype Corsiva" pitchFamily="66" charset="0"/>
              </a:rPr>
              <a:t>Бродни</a:t>
            </a:r>
            <a:r>
              <a:rPr lang="ru-RU" sz="2800" b="1" i="1" dirty="0" smtClean="0">
                <a:solidFill>
                  <a:srgbClr val="002060"/>
                </a:solidFill>
                <a:latin typeface="Monotype Corsiva" pitchFamily="66" charset="0"/>
              </a:rPr>
              <a:t>, правда, не промокали,  но идти в них </a:t>
            </a:r>
          </a:p>
          <a:p>
            <a:r>
              <a:rPr lang="ru-RU" sz="2800" b="1" i="1" dirty="0" smtClean="0">
                <a:solidFill>
                  <a:srgbClr val="002060"/>
                </a:solidFill>
                <a:latin typeface="Monotype Corsiva" pitchFamily="66" charset="0"/>
              </a:rPr>
              <a:t>становилось всё неудобнее.</a:t>
            </a:r>
            <a:endParaRPr lang="ru-RU" sz="2800" b="1" dirty="0" smtClean="0">
              <a:solidFill>
                <a:srgbClr val="002060"/>
              </a:solidFill>
              <a:latin typeface="Monotype Corsiva" pitchFamily="66" charset="0"/>
            </a:endParaRPr>
          </a:p>
          <a:p>
            <a:r>
              <a:rPr lang="ru-RU" sz="2800" b="1" i="1" dirty="0" smtClean="0">
                <a:solidFill>
                  <a:srgbClr val="002060"/>
                </a:solidFill>
                <a:latin typeface="Monotype Corsiva" pitchFamily="66" charset="0"/>
              </a:rPr>
              <a:t>             </a:t>
            </a:r>
            <a:r>
              <a:rPr lang="ru-RU" sz="2800" b="1" i="1" dirty="0" err="1" smtClean="0">
                <a:solidFill>
                  <a:srgbClr val="002060"/>
                </a:solidFill>
                <a:latin typeface="Monotype Corsiva" pitchFamily="66" charset="0"/>
              </a:rPr>
              <a:t>Плащишко</a:t>
            </a:r>
            <a:r>
              <a:rPr lang="ru-RU" sz="2800" b="1" i="1" dirty="0" smtClean="0">
                <a:solidFill>
                  <a:srgbClr val="002060"/>
                </a:solidFill>
                <a:latin typeface="Monotype Corsiva" pitchFamily="66" charset="0"/>
              </a:rPr>
              <a:t> старенький, по вороту промокает, и </a:t>
            </a:r>
          </a:p>
          <a:p>
            <a:r>
              <a:rPr lang="ru-RU" sz="2800" b="1" i="1" dirty="0" smtClean="0">
                <a:solidFill>
                  <a:srgbClr val="002060"/>
                </a:solidFill>
                <a:latin typeface="Monotype Corsiva" pitchFamily="66" charset="0"/>
              </a:rPr>
              <a:t>приходится скорее искать добротную ель либо </a:t>
            </a:r>
          </a:p>
          <a:p>
            <a:r>
              <a:rPr lang="ru-RU" sz="2800" b="1" i="1" dirty="0" smtClean="0">
                <a:solidFill>
                  <a:srgbClr val="002060"/>
                </a:solidFill>
                <a:latin typeface="Monotype Corsiva" pitchFamily="66" charset="0"/>
              </a:rPr>
              <a:t>пихту и пережидать. Только дождь сдаст малость – и снова в путь.</a:t>
            </a:r>
            <a:endParaRPr lang="ru-RU" sz="2800" b="1" dirty="0" smtClean="0">
              <a:solidFill>
                <a:srgbClr val="002060"/>
              </a:solidFill>
              <a:latin typeface="Monotype Corsiva" pitchFamily="66" charset="0"/>
            </a:endParaRPr>
          </a:p>
          <a:p>
            <a:r>
              <a:rPr lang="ru-RU" sz="2800" b="1" i="1" dirty="0" smtClean="0">
                <a:solidFill>
                  <a:srgbClr val="002060"/>
                </a:solidFill>
                <a:latin typeface="Monotype Corsiva" pitchFamily="66" charset="0"/>
              </a:rPr>
              <a:t>            А дождь то поддразнивал, то пугал. </a:t>
            </a:r>
          </a:p>
          <a:p>
            <a:r>
              <a:rPr lang="ru-RU" sz="2400" b="1" i="1" dirty="0" smtClean="0">
                <a:latin typeface="Monotype Corsiva" pitchFamily="66" charset="0"/>
              </a:rPr>
              <a:t>                                                                                </a:t>
            </a:r>
            <a:r>
              <a:rPr lang="ru-RU" sz="2400" b="1" i="1" dirty="0" err="1" smtClean="0">
                <a:solidFill>
                  <a:srgbClr val="002060"/>
                </a:solidFill>
                <a:latin typeface="Monotype Corsiva" pitchFamily="66" charset="0"/>
              </a:rPr>
              <a:t>Г.Батц</a:t>
            </a:r>
            <a:r>
              <a:rPr lang="ru-RU" sz="2400" b="1" i="1" dirty="0" smtClean="0">
                <a:solidFill>
                  <a:srgbClr val="002060"/>
                </a:solidFill>
                <a:latin typeface="Monotype Corsiva" pitchFamily="66" charset="0"/>
              </a:rPr>
              <a:t> «Водоворот»</a:t>
            </a:r>
            <a:endParaRPr lang="ru-RU" sz="2400" dirty="0" smtClean="0">
              <a:solidFill>
                <a:srgbClr val="002060"/>
              </a:solidFill>
              <a:latin typeface="Monotype Corsiva" pitchFamily="66" charset="0"/>
            </a:endParaRPr>
          </a:p>
          <a:p>
            <a:r>
              <a:rPr lang="ru-RU" sz="2400" b="1" i="1" dirty="0" smtClean="0">
                <a:latin typeface="Monotype Corsiva" pitchFamily="66" charset="0"/>
              </a:rPr>
              <a:t> </a:t>
            </a:r>
            <a:endParaRPr lang="ru-RU" sz="2400" dirty="0" smtClean="0">
              <a:latin typeface="Monotype Corsiva" pitchFamily="66" charset="0"/>
            </a:endParaRPr>
          </a:p>
          <a:p>
            <a:endParaRPr lang="ru-RU" sz="2400" dirty="0">
              <a:latin typeface="Monotype Corsiva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Группа 17"/>
          <p:cNvGrpSpPr>
            <a:grpSpLocks/>
          </p:cNvGrpSpPr>
          <p:nvPr/>
        </p:nvGrpSpPr>
        <p:grpSpPr bwMode="auto">
          <a:xfrm>
            <a:off x="900113" y="3429000"/>
            <a:ext cx="7239000" cy="1323975"/>
            <a:chOff x="827584" y="3429000"/>
            <a:chExt cx="7239000" cy="1323439"/>
          </a:xfrm>
        </p:grpSpPr>
        <p:grpSp>
          <p:nvGrpSpPr>
            <p:cNvPr id="4" name="Группа 2"/>
            <p:cNvGrpSpPr>
              <a:grpSpLocks/>
            </p:cNvGrpSpPr>
            <p:nvPr/>
          </p:nvGrpSpPr>
          <p:grpSpPr bwMode="auto">
            <a:xfrm>
              <a:off x="827584" y="3429000"/>
              <a:ext cx="7239000" cy="1323439"/>
              <a:chOff x="609600" y="1066800"/>
              <a:chExt cx="7239000" cy="1323439"/>
            </a:xfrm>
          </p:grpSpPr>
          <p:grpSp>
            <p:nvGrpSpPr>
              <p:cNvPr id="5" name="Группа 47"/>
              <p:cNvGrpSpPr>
                <a:grpSpLocks/>
              </p:cNvGrpSpPr>
              <p:nvPr/>
            </p:nvGrpSpPr>
            <p:grpSpPr bwMode="auto">
              <a:xfrm>
                <a:off x="3352800" y="1066800"/>
                <a:ext cx="1292799" cy="1323439"/>
                <a:chOff x="3352800" y="1066800"/>
                <a:chExt cx="1292799" cy="1323439"/>
              </a:xfrm>
            </p:grpSpPr>
            <p:sp>
              <p:nvSpPr>
                <p:cNvPr id="12" name="Прямоугольник 5"/>
                <p:cNvSpPr/>
                <p:nvPr/>
              </p:nvSpPr>
              <p:spPr>
                <a:xfrm>
                  <a:off x="3352800" y="1066800"/>
                  <a:ext cx="470000" cy="1323439"/>
                </a:xfrm>
                <a:prstGeom prst="rect">
                  <a:avLst/>
                </a:prstGeom>
                <a:noFill/>
              </p:spPr>
              <p:txBody>
                <a:bodyPr wrap="none">
                  <a:spAutoFit/>
                </a:bodyPr>
                <a:lstStyle/>
                <a:p>
                  <a:pPr algn="ctr">
                    <a:defRPr/>
                  </a:pPr>
                  <a:r>
                    <a:rPr lang="ru-RU" sz="8000" b="1" dirty="0">
                      <a:ln w="1905"/>
                      <a:solidFill>
                        <a:srgbClr val="C00000"/>
                      </a:solidFill>
                      <a:effectLst>
                        <a:innerShdw blurRad="69850" dist="43180" dir="5400000">
                          <a:srgbClr val="000000">
                            <a:alpha val="65000"/>
                          </a:srgbClr>
                        </a:innerShdw>
                      </a:effectLst>
                    </a:rPr>
                    <a:t>,</a:t>
                  </a:r>
                </a:p>
              </p:txBody>
            </p:sp>
            <p:sp>
              <p:nvSpPr>
                <p:cNvPr id="13" name="Прямоугольник 12"/>
                <p:cNvSpPr/>
                <p:nvPr/>
              </p:nvSpPr>
              <p:spPr>
                <a:xfrm>
                  <a:off x="3962400" y="1371600"/>
                  <a:ext cx="683199" cy="923330"/>
                </a:xfrm>
                <a:prstGeom prst="rect">
                  <a:avLst/>
                </a:prstGeom>
                <a:noFill/>
              </p:spPr>
              <p:txBody>
                <a:bodyPr>
                  <a:spAutoFit/>
                </a:bodyPr>
                <a:lstStyle/>
                <a:p>
                  <a:pPr algn="ctr">
                    <a:defRPr/>
                  </a:pPr>
                  <a:r>
                    <a:rPr lang="ru-RU" sz="5400" b="1" cap="all" dirty="0">
                      <a:ln w="9000" cmpd="sng">
                        <a:solidFill>
                          <a:schemeClr val="accent4">
                            <a:shade val="50000"/>
                            <a:satMod val="120000"/>
                          </a:schemeClr>
                        </a:solidFill>
                        <a:prstDash val="solid"/>
                      </a:ln>
                      <a:gradFill>
                        <a:gsLst>
                          <a:gs pos="0">
                            <a:schemeClr val="accent4">
                              <a:shade val="20000"/>
                              <a:satMod val="245000"/>
                            </a:schemeClr>
                          </a:gs>
                          <a:gs pos="43000">
                            <a:schemeClr val="accent4">
                              <a:satMod val="255000"/>
                            </a:schemeClr>
                          </a:gs>
                          <a:gs pos="48000">
                            <a:schemeClr val="accent4">
                              <a:shade val="85000"/>
                              <a:satMod val="255000"/>
                            </a:schemeClr>
                          </a:gs>
                          <a:gs pos="100000">
                            <a:schemeClr val="accent4">
                              <a:shade val="20000"/>
                              <a:satMod val="245000"/>
                            </a:schemeClr>
                          </a:gs>
                        </a:gsLst>
                        <a:lin ang="5400000"/>
                      </a:gradFill>
                      <a:effectLst>
                        <a:reflection blurRad="12700" stA="28000" endPos="45000" dist="1000" dir="5400000" sy="-100000" algn="bl" rotWithShape="0"/>
                      </a:effectLst>
                      <a:hlinkClick r:id="rId3" action="ppaction://hlinksldjump"/>
                    </a:rPr>
                    <a:t>И</a:t>
                  </a:r>
                  <a:endParaRPr lang="ru-RU" sz="5400" b="1" cap="all" dirty="0">
                    <a:ln w="9000" cmpd="sng">
                      <a:solidFill>
                        <a:schemeClr val="accent4">
                          <a:shade val="50000"/>
                          <a:satMod val="120000"/>
                        </a:schemeClr>
                      </a:solidFill>
                      <a:prstDash val="solid"/>
                    </a:ln>
                    <a:gradFill>
                      <a:gsLst>
                        <a:gs pos="0">
                          <a:schemeClr val="accent4">
                            <a:shade val="20000"/>
                            <a:satMod val="245000"/>
                          </a:schemeClr>
                        </a:gs>
                        <a:gs pos="43000">
                          <a:schemeClr val="accent4">
                            <a:satMod val="255000"/>
                          </a:schemeClr>
                        </a:gs>
                        <a:gs pos="48000">
                          <a:schemeClr val="accent4">
                            <a:shade val="85000"/>
                            <a:satMod val="255000"/>
                          </a:schemeClr>
                        </a:gs>
                        <a:gs pos="100000">
                          <a:schemeClr val="accent4">
                            <a:shade val="20000"/>
                            <a:satMod val="245000"/>
                          </a:schemeClr>
                        </a:gs>
                      </a:gsLst>
                      <a:lin ang="5400000"/>
                    </a:gradFill>
                    <a:effectLst>
                      <a:reflection blurRad="12700" stA="28000" endPos="45000" dist="1000" dir="5400000" sy="-100000" algn="bl" rotWithShape="0"/>
                    </a:effectLst>
                  </a:endParaRPr>
                </a:p>
              </p:txBody>
            </p:sp>
          </p:grpSp>
          <p:grpSp>
            <p:nvGrpSpPr>
              <p:cNvPr id="7" name="Группа 46"/>
              <p:cNvGrpSpPr>
                <a:grpSpLocks/>
              </p:cNvGrpSpPr>
              <p:nvPr/>
            </p:nvGrpSpPr>
            <p:grpSpPr bwMode="auto">
              <a:xfrm>
                <a:off x="609600" y="1295307"/>
                <a:ext cx="7239000" cy="914030"/>
                <a:chOff x="609600" y="1295307"/>
                <a:chExt cx="7239000" cy="914030"/>
              </a:xfrm>
            </p:grpSpPr>
            <p:sp>
              <p:nvSpPr>
                <p:cNvPr id="6" name="Прямоугольник 5"/>
                <p:cNvSpPr/>
                <p:nvPr/>
              </p:nvSpPr>
              <p:spPr>
                <a:xfrm>
                  <a:off x="4930775" y="1295307"/>
                  <a:ext cx="2917825" cy="914030"/>
                </a:xfrm>
                <a:prstGeom prst="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ru-RU"/>
                </a:p>
              </p:txBody>
            </p:sp>
            <p:grpSp>
              <p:nvGrpSpPr>
                <p:cNvPr id="17" name="Группа 19"/>
                <p:cNvGrpSpPr>
                  <a:grpSpLocks/>
                </p:cNvGrpSpPr>
                <p:nvPr/>
              </p:nvGrpSpPr>
              <p:grpSpPr bwMode="auto">
                <a:xfrm>
                  <a:off x="609600" y="1295307"/>
                  <a:ext cx="2880320" cy="914030"/>
                  <a:chOff x="990600" y="1142907"/>
                  <a:chExt cx="2880320" cy="914030"/>
                </a:xfrm>
              </p:grpSpPr>
              <p:sp>
                <p:nvSpPr>
                  <p:cNvPr id="8" name="Прямоугольник 7"/>
                  <p:cNvSpPr/>
                  <p:nvPr/>
                </p:nvSpPr>
                <p:spPr>
                  <a:xfrm>
                    <a:off x="990600" y="1142907"/>
                    <a:ext cx="2879725" cy="914030"/>
                  </a:xfrm>
                  <a:prstGeom prst="rect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endParaRPr lang="ru-RU"/>
                  </a:p>
                </p:txBody>
              </p:sp>
              <p:cxnSp>
                <p:nvCxnSpPr>
                  <p:cNvPr id="9" name="Прямая соединительная линия 8"/>
                  <p:cNvCxnSpPr/>
                  <p:nvPr/>
                </p:nvCxnSpPr>
                <p:spPr>
                  <a:xfrm>
                    <a:off x="1143000" y="1523753"/>
                    <a:ext cx="838200" cy="0"/>
                  </a:xfrm>
                  <a:prstGeom prst="line">
                    <a:avLst/>
                  </a:prstGeom>
                  <a:ln w="57150">
                    <a:solidFill>
                      <a:schemeClr val="bg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0" name="Прямая соединительная линия 9"/>
                  <p:cNvCxnSpPr/>
                  <p:nvPr/>
                </p:nvCxnSpPr>
                <p:spPr>
                  <a:xfrm>
                    <a:off x="2286000" y="1447584"/>
                    <a:ext cx="838200" cy="0"/>
                  </a:xfrm>
                  <a:prstGeom prst="line">
                    <a:avLst/>
                  </a:prstGeom>
                  <a:ln w="57150">
                    <a:solidFill>
                      <a:schemeClr val="bg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1" name="Прямая соединительная линия 10"/>
                  <p:cNvCxnSpPr/>
                  <p:nvPr/>
                </p:nvCxnSpPr>
                <p:spPr>
                  <a:xfrm>
                    <a:off x="2286000" y="1599922"/>
                    <a:ext cx="838200" cy="0"/>
                  </a:xfrm>
                  <a:prstGeom prst="line">
                    <a:avLst/>
                  </a:prstGeom>
                  <a:ln w="57150">
                    <a:solidFill>
                      <a:schemeClr val="bg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</p:grpSp>
        <p:grpSp>
          <p:nvGrpSpPr>
            <p:cNvPr id="18" name="Группа 16"/>
            <p:cNvGrpSpPr>
              <a:grpSpLocks/>
            </p:cNvGrpSpPr>
            <p:nvPr/>
          </p:nvGrpSpPr>
          <p:grpSpPr bwMode="auto">
            <a:xfrm>
              <a:off x="5580112" y="4005064"/>
              <a:ext cx="2134344" cy="144016"/>
              <a:chOff x="5580112" y="4005064"/>
              <a:chExt cx="2134344" cy="144016"/>
            </a:xfrm>
          </p:grpSpPr>
          <p:cxnSp>
            <p:nvCxnSpPr>
              <p:cNvPr id="14" name="Прямая соединительная линия 13"/>
              <p:cNvCxnSpPr/>
              <p:nvPr/>
            </p:nvCxnSpPr>
            <p:spPr bwMode="auto">
              <a:xfrm>
                <a:off x="5580559" y="4078026"/>
                <a:ext cx="838200" cy="0"/>
              </a:xfrm>
              <a:prstGeom prst="line">
                <a:avLst/>
              </a:prstGeom>
              <a:ln w="571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Прямая соединительная линия 14"/>
              <p:cNvCxnSpPr/>
              <p:nvPr/>
            </p:nvCxnSpPr>
            <p:spPr bwMode="auto">
              <a:xfrm>
                <a:off x="6875959" y="4005030"/>
                <a:ext cx="838200" cy="0"/>
              </a:xfrm>
              <a:prstGeom prst="line">
                <a:avLst/>
              </a:prstGeom>
              <a:ln w="571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" name="Прямая соединительная линия 15"/>
              <p:cNvCxnSpPr/>
              <p:nvPr/>
            </p:nvCxnSpPr>
            <p:spPr bwMode="auto">
              <a:xfrm>
                <a:off x="6875959" y="4149434"/>
                <a:ext cx="838200" cy="0"/>
              </a:xfrm>
              <a:prstGeom prst="line">
                <a:avLst/>
              </a:prstGeom>
              <a:ln w="571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pic>
        <p:nvPicPr>
          <p:cNvPr id="12291" name="Picture 13" descr="skobka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051050" y="4797425"/>
            <a:ext cx="4876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" name="Прямоугольник 19"/>
          <p:cNvSpPr/>
          <p:nvPr/>
        </p:nvSpPr>
        <p:spPr>
          <a:xfrm>
            <a:off x="4185320" y="4949552"/>
            <a:ext cx="767680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54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effectLst>
                  <a:outerShdw blurRad="50800" algn="tl" rotWithShape="0">
                    <a:srgbClr val="000000"/>
                  </a:outerShdw>
                </a:effectLst>
              </a:rPr>
              <a:t>=</a:t>
            </a:r>
          </a:p>
        </p:txBody>
      </p:sp>
      <p:pic>
        <p:nvPicPr>
          <p:cNvPr id="12293" name="Picture 21" descr="C:\Users\Булатова\Documents\анимашки\ANIMATED\J0254489.GIF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268538" y="0"/>
            <a:ext cx="3959225" cy="381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Прямоугольник 1"/>
          <p:cNvSpPr/>
          <p:nvPr/>
        </p:nvSpPr>
        <p:spPr>
          <a:xfrm>
            <a:off x="0" y="5562600"/>
            <a:ext cx="9144000" cy="707886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40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Сложносочинённое </a:t>
            </a:r>
            <a:r>
              <a:rPr lang="ru-RU" sz="4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предложение</a:t>
            </a:r>
            <a:endParaRPr lang="ru-RU" sz="40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6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5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Сложносочинённое предложение</a:t>
            </a:r>
          </a:p>
        </p:txBody>
      </p:sp>
      <p:pic>
        <p:nvPicPr>
          <p:cNvPr id="14339" name="Picture 4" descr="2_3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228600" y="3367880"/>
            <a:ext cx="8610600" cy="3032919"/>
          </a:xfrm>
        </p:spPr>
      </p:pic>
      <p:grpSp>
        <p:nvGrpSpPr>
          <p:cNvPr id="2" name="Группа 16"/>
          <p:cNvGrpSpPr>
            <a:grpSpLocks/>
          </p:cNvGrpSpPr>
          <p:nvPr/>
        </p:nvGrpSpPr>
        <p:grpSpPr bwMode="auto">
          <a:xfrm>
            <a:off x="304800" y="2060575"/>
            <a:ext cx="8382000" cy="2586038"/>
            <a:chOff x="376925" y="2060848"/>
            <a:chExt cx="8382542" cy="2585323"/>
          </a:xfrm>
        </p:grpSpPr>
        <p:sp>
          <p:nvSpPr>
            <p:cNvPr id="5" name="Прямоугольник 4"/>
            <p:cNvSpPr/>
            <p:nvPr/>
          </p:nvSpPr>
          <p:spPr>
            <a:xfrm>
              <a:off x="376925" y="2060848"/>
              <a:ext cx="8382542" cy="2585323"/>
            </a:xfrm>
            <a:prstGeom prst="rect">
              <a:avLst/>
            </a:prstGeom>
            <a:noFill/>
          </p:spPr>
          <p:txBody>
            <a:bodyPr wrap="square">
              <a:spAutoFit/>
              <a:scene3d>
                <a:camera prst="orthographicFront"/>
                <a:lightRig rig="balanced" dir="t">
                  <a:rot lat="0" lon="0" rev="2100000"/>
                </a:lightRig>
              </a:scene3d>
              <a:sp3d extrusionH="57150" prstMaterial="metal">
                <a:bevelT w="38100" h="25400"/>
                <a:contourClr>
                  <a:schemeClr val="bg2"/>
                </a:contourClr>
              </a:sp3d>
            </a:bodyPr>
            <a:lstStyle/>
            <a:p>
              <a:pPr algn="ctr">
                <a:defRPr/>
              </a:pPr>
              <a:endParaRPr lang="en-US" sz="5400" b="1" dirty="0">
                <a:ln w="50800"/>
                <a:solidFill>
                  <a:schemeClr val="bg1">
                    <a:shade val="50000"/>
                  </a:schemeClr>
                </a:solidFill>
                <a:latin typeface="Arial" pitchFamily="34" charset="0"/>
                <a:cs typeface="Arial" pitchFamily="34" charset="0"/>
              </a:endParaRPr>
            </a:p>
            <a:p>
              <a:pPr algn="ctr">
                <a:defRPr/>
              </a:pPr>
              <a:r>
                <a:rPr lang="en-US" sz="5400" b="1" dirty="0">
                  <a:ln w="50800"/>
                  <a:latin typeface="Arial" pitchFamily="34" charset="0"/>
                  <a:cs typeface="Arial" pitchFamily="34" charset="0"/>
                </a:rPr>
                <a:t>[</a:t>
              </a:r>
              <a:r>
                <a:rPr lang="ru-RU" sz="5400" b="1" dirty="0">
                  <a:ln w="50800"/>
                  <a:solidFill>
                    <a:schemeClr val="bg1">
                      <a:shade val="50000"/>
                    </a:schemeClr>
                  </a:solidFill>
                  <a:latin typeface="Arial" pitchFamily="34" charset="0"/>
                  <a:cs typeface="Arial" pitchFamily="34" charset="0"/>
                </a:rPr>
                <a:t>       </a:t>
              </a:r>
              <a:r>
                <a:rPr lang="en-US" sz="5400" b="1" dirty="0">
                  <a:ln w="50800"/>
                  <a:solidFill>
                    <a:schemeClr val="bg1">
                      <a:shade val="50000"/>
                    </a:schemeClr>
                  </a:solidFill>
                  <a:latin typeface="Arial" pitchFamily="34" charset="0"/>
                  <a:cs typeface="Arial" pitchFamily="34" charset="0"/>
                </a:rPr>
                <a:t> </a:t>
              </a:r>
              <a:r>
                <a:rPr lang="ru-RU" sz="5400" b="1" dirty="0" smtClean="0">
                  <a:ln w="50800"/>
                  <a:solidFill>
                    <a:schemeClr val="bg1">
                      <a:shade val="50000"/>
                    </a:schemeClr>
                  </a:solidFill>
                  <a:latin typeface="Arial" pitchFamily="34" charset="0"/>
                  <a:cs typeface="Arial" pitchFamily="34" charset="0"/>
                </a:rPr>
                <a:t>   </a:t>
              </a:r>
              <a:r>
                <a:rPr lang="en-US" sz="5400" b="1" dirty="0" smtClean="0">
                  <a:ln w="50800"/>
                  <a:latin typeface="Arial" pitchFamily="34" charset="0"/>
                  <a:cs typeface="Arial" pitchFamily="34" charset="0"/>
                </a:rPr>
                <a:t>]</a:t>
              </a:r>
              <a:r>
                <a:rPr lang="ru-RU" sz="5400" b="1" dirty="0">
                  <a:ln w="50800"/>
                  <a:latin typeface="Arial" pitchFamily="34" charset="0"/>
                  <a:cs typeface="Arial" pitchFamily="34" charset="0"/>
                </a:rPr>
                <a:t>,</a:t>
              </a:r>
              <a:r>
                <a:rPr lang="ru-RU" sz="5400" b="1" dirty="0">
                  <a:ln w="50800"/>
                  <a:solidFill>
                    <a:schemeClr val="bg1">
                      <a:shade val="50000"/>
                    </a:schemeClr>
                  </a:solidFill>
                  <a:latin typeface="Arial" pitchFamily="34" charset="0"/>
                  <a:cs typeface="Arial" pitchFamily="34" charset="0"/>
                </a:rPr>
                <a:t> </a:t>
              </a:r>
              <a:r>
                <a:rPr lang="ru-RU" sz="5400" b="1" dirty="0">
                  <a:ln w="50800"/>
                  <a:latin typeface="Arial" pitchFamily="34" charset="0"/>
                  <a:cs typeface="Arial" pitchFamily="34" charset="0"/>
                </a:rPr>
                <a:t>и</a:t>
              </a:r>
              <a:r>
                <a:rPr lang="ru-RU" sz="5400" b="1" dirty="0">
                  <a:ln w="50800"/>
                  <a:solidFill>
                    <a:schemeClr val="bg1">
                      <a:shade val="50000"/>
                    </a:schemeClr>
                  </a:solidFill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5400" b="1" dirty="0">
                  <a:ln w="50800"/>
                  <a:latin typeface="Arial" pitchFamily="34" charset="0"/>
                  <a:cs typeface="Arial" pitchFamily="34" charset="0"/>
                </a:rPr>
                <a:t>[</a:t>
              </a:r>
              <a:r>
                <a:rPr lang="ru-RU" sz="5400" b="1" dirty="0">
                  <a:ln w="50800"/>
                  <a:solidFill>
                    <a:schemeClr val="bg1">
                      <a:shade val="50000"/>
                    </a:schemeClr>
                  </a:solidFill>
                  <a:latin typeface="Arial" pitchFamily="34" charset="0"/>
                  <a:cs typeface="Arial" pitchFamily="34" charset="0"/>
                </a:rPr>
                <a:t>      </a:t>
              </a:r>
              <a:r>
                <a:rPr lang="ru-RU" sz="5400" b="1" dirty="0" smtClean="0">
                  <a:ln w="50800"/>
                  <a:solidFill>
                    <a:schemeClr val="bg1">
                      <a:shade val="50000"/>
                    </a:schemeClr>
                  </a:solidFill>
                  <a:latin typeface="Arial" pitchFamily="34" charset="0"/>
                  <a:cs typeface="Arial" pitchFamily="34" charset="0"/>
                </a:rPr>
                <a:t>   </a:t>
              </a:r>
              <a:r>
                <a:rPr lang="en-US" sz="5400" b="1" dirty="0">
                  <a:ln w="50800"/>
                  <a:latin typeface="Arial" pitchFamily="34" charset="0"/>
                  <a:cs typeface="Arial" pitchFamily="34" charset="0"/>
                </a:rPr>
                <a:t>]</a:t>
              </a:r>
            </a:p>
            <a:p>
              <a:pPr algn="ctr">
                <a:defRPr/>
              </a:pPr>
              <a:endParaRPr lang="ru-RU" sz="5400" b="1" dirty="0">
                <a:ln w="50800"/>
                <a:solidFill>
                  <a:schemeClr val="bg1">
                    <a:shade val="50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3" name="Группа 11"/>
            <p:cNvGrpSpPr>
              <a:grpSpLocks/>
            </p:cNvGrpSpPr>
            <p:nvPr/>
          </p:nvGrpSpPr>
          <p:grpSpPr bwMode="auto">
            <a:xfrm>
              <a:off x="2434458" y="2913926"/>
              <a:ext cx="1705494" cy="67037"/>
              <a:chOff x="2434458" y="2913926"/>
              <a:chExt cx="1705494" cy="67037"/>
            </a:xfrm>
          </p:grpSpPr>
          <p:cxnSp>
            <p:nvCxnSpPr>
              <p:cNvPr id="7" name="Прямая соединительная линия 6"/>
              <p:cNvCxnSpPr/>
              <p:nvPr/>
            </p:nvCxnSpPr>
            <p:spPr>
              <a:xfrm>
                <a:off x="2434458" y="2971821"/>
                <a:ext cx="762049" cy="1588"/>
              </a:xfrm>
              <a:prstGeom prst="line">
                <a:avLst/>
              </a:prstGeom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0" name="Прямая соединительная линия 9"/>
              <p:cNvCxnSpPr/>
              <p:nvPr/>
            </p:nvCxnSpPr>
            <p:spPr>
              <a:xfrm>
                <a:off x="3563888" y="2913926"/>
                <a:ext cx="576064" cy="0"/>
              </a:xfrm>
              <a:prstGeom prst="line">
                <a:avLst/>
              </a:prstGeom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1" name="Прямая соединительная линия 10"/>
              <p:cNvCxnSpPr/>
              <p:nvPr/>
            </p:nvCxnSpPr>
            <p:spPr>
              <a:xfrm>
                <a:off x="3563888" y="2980963"/>
                <a:ext cx="576064" cy="0"/>
              </a:xfrm>
              <a:prstGeom prst="line">
                <a:avLst/>
              </a:prstGeom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4" name="Группа 12"/>
          <p:cNvGrpSpPr>
            <a:grpSpLocks/>
          </p:cNvGrpSpPr>
          <p:nvPr/>
        </p:nvGrpSpPr>
        <p:grpSpPr bwMode="auto">
          <a:xfrm>
            <a:off x="5651500" y="3429000"/>
            <a:ext cx="1296988" cy="71438"/>
            <a:chOff x="2843808" y="3429000"/>
            <a:chExt cx="1296144" cy="72008"/>
          </a:xfrm>
        </p:grpSpPr>
        <p:cxnSp>
          <p:nvCxnSpPr>
            <p:cNvPr id="14" name="Прямая соединительная линия 13"/>
            <p:cNvCxnSpPr/>
            <p:nvPr/>
          </p:nvCxnSpPr>
          <p:spPr>
            <a:xfrm>
              <a:off x="2843808" y="2977369"/>
              <a:ext cx="576064" cy="0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5" name="Прямая соединительная линия 14"/>
            <p:cNvCxnSpPr/>
            <p:nvPr/>
          </p:nvCxnSpPr>
          <p:spPr>
            <a:xfrm>
              <a:off x="3563888" y="2909778"/>
              <a:ext cx="576064" cy="0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6" name="Прямая соединительная линия 15"/>
            <p:cNvCxnSpPr/>
            <p:nvPr/>
          </p:nvCxnSpPr>
          <p:spPr>
            <a:xfrm>
              <a:off x="3563888" y="2977369"/>
              <a:ext cx="576064" cy="0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971550" y="333374"/>
            <a:ext cx="7772400" cy="1571625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5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Сложносочинённое предложение</a:t>
            </a:r>
          </a:p>
        </p:txBody>
      </p:sp>
      <p:pic>
        <p:nvPicPr>
          <p:cNvPr id="15363" name="Picture 4" descr="2_4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228600" y="3353594"/>
            <a:ext cx="8686800" cy="3047206"/>
          </a:xfrm>
        </p:spPr>
      </p:pic>
      <p:sp>
        <p:nvSpPr>
          <p:cNvPr id="4" name="Прямоугольник 3"/>
          <p:cNvSpPr/>
          <p:nvPr/>
        </p:nvSpPr>
        <p:spPr>
          <a:xfrm>
            <a:off x="1187624" y="1556792"/>
            <a:ext cx="7272808" cy="2585323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>
              <a:defRPr/>
            </a:pPr>
            <a:endParaRPr lang="en-US" sz="5400" b="1" dirty="0">
              <a:ln w="50800"/>
              <a:solidFill>
                <a:schemeClr val="bg1">
                  <a:shade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ctr">
              <a:defRPr/>
            </a:pPr>
            <a:r>
              <a:rPr lang="en-US" sz="5400" b="1" dirty="0">
                <a:ln w="50800"/>
                <a:latin typeface="Arial" pitchFamily="34" charset="0"/>
                <a:cs typeface="Arial" pitchFamily="34" charset="0"/>
              </a:rPr>
              <a:t>[</a:t>
            </a:r>
            <a:r>
              <a:rPr lang="ru-RU" sz="5400" b="1" dirty="0">
                <a:ln w="50800"/>
                <a:solidFill>
                  <a:schemeClr val="bg1">
                    <a:shade val="50000"/>
                  </a:schemeClr>
                </a:solidFill>
                <a:latin typeface="Arial" pitchFamily="34" charset="0"/>
                <a:cs typeface="Arial" pitchFamily="34" charset="0"/>
              </a:rPr>
              <a:t>       </a:t>
            </a:r>
            <a:r>
              <a:rPr lang="ru-RU" sz="5400" b="1" dirty="0" smtClean="0">
                <a:ln w="50800"/>
                <a:solidFill>
                  <a:schemeClr val="bg1">
                    <a:shade val="50000"/>
                  </a:schemeClr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en-US" sz="5400" b="1" dirty="0" smtClean="0">
                <a:ln w="50800"/>
                <a:solidFill>
                  <a:schemeClr val="bg1">
                    <a:shade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5400" b="1" dirty="0">
                <a:ln w="50800"/>
                <a:latin typeface="Arial" pitchFamily="34" charset="0"/>
                <a:cs typeface="Arial" pitchFamily="34" charset="0"/>
              </a:rPr>
              <a:t>]</a:t>
            </a:r>
            <a:r>
              <a:rPr lang="ru-RU" sz="5400" b="1" dirty="0" smtClean="0">
                <a:ln w="50800"/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,</a:t>
            </a:r>
            <a:r>
              <a:rPr lang="ru-RU" sz="5400" b="1" dirty="0" smtClean="0">
                <a:ln w="50800"/>
                <a:solidFill>
                  <a:schemeClr val="bg1">
                    <a:shade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5400" b="1" dirty="0" smtClean="0">
                <a:ln w="50800"/>
                <a:latin typeface="Arial" pitchFamily="34" charset="0"/>
                <a:cs typeface="Arial" pitchFamily="34" charset="0"/>
              </a:rPr>
              <a:t>и</a:t>
            </a:r>
            <a:r>
              <a:rPr lang="ru-RU" sz="5400" b="1" dirty="0" smtClean="0">
                <a:ln w="50800"/>
                <a:solidFill>
                  <a:schemeClr val="bg1">
                    <a:shade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5400" b="1" dirty="0" smtClean="0">
                <a:ln w="50800"/>
                <a:latin typeface="Arial" pitchFamily="34" charset="0"/>
                <a:cs typeface="Arial" pitchFamily="34" charset="0"/>
              </a:rPr>
              <a:t>[</a:t>
            </a:r>
            <a:r>
              <a:rPr lang="ru-RU" sz="5400" b="1" dirty="0" smtClean="0">
                <a:ln w="50800"/>
                <a:solidFill>
                  <a:schemeClr val="bg1">
                    <a:shade val="50000"/>
                  </a:schemeClr>
                </a:solidFill>
                <a:latin typeface="Arial" pitchFamily="34" charset="0"/>
                <a:cs typeface="Arial" pitchFamily="34" charset="0"/>
              </a:rPr>
              <a:t>       </a:t>
            </a:r>
            <a:r>
              <a:rPr lang="en-US" sz="5400" b="1" dirty="0">
                <a:ln w="50800"/>
                <a:latin typeface="Arial" pitchFamily="34" charset="0"/>
                <a:cs typeface="Arial" pitchFamily="34" charset="0"/>
              </a:rPr>
              <a:t>]</a:t>
            </a:r>
          </a:p>
          <a:p>
            <a:pPr algn="ctr">
              <a:defRPr/>
            </a:pPr>
            <a:endParaRPr lang="ru-RU" sz="5400" b="1" dirty="0">
              <a:ln w="50800"/>
              <a:solidFill>
                <a:schemeClr val="bg1">
                  <a:shade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2" name="Группа 11"/>
          <p:cNvGrpSpPr>
            <a:grpSpLocks/>
          </p:cNvGrpSpPr>
          <p:nvPr/>
        </p:nvGrpSpPr>
        <p:grpSpPr bwMode="auto">
          <a:xfrm>
            <a:off x="2771775" y="2924175"/>
            <a:ext cx="1295400" cy="73025"/>
            <a:chOff x="2843808" y="3429000"/>
            <a:chExt cx="1296144" cy="72008"/>
          </a:xfrm>
        </p:grpSpPr>
        <p:cxnSp>
          <p:nvCxnSpPr>
            <p:cNvPr id="8" name="Прямая соединительная линия 7"/>
            <p:cNvCxnSpPr/>
            <p:nvPr/>
          </p:nvCxnSpPr>
          <p:spPr>
            <a:xfrm>
              <a:off x="2843808" y="2992068"/>
              <a:ext cx="576064" cy="0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9" name="Прямая соединительная линия 8"/>
            <p:cNvCxnSpPr/>
            <p:nvPr/>
          </p:nvCxnSpPr>
          <p:spPr>
            <a:xfrm>
              <a:off x="3563888" y="2919935"/>
              <a:ext cx="576064" cy="0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0" name="Прямая соединительная линия 9"/>
            <p:cNvCxnSpPr/>
            <p:nvPr/>
          </p:nvCxnSpPr>
          <p:spPr>
            <a:xfrm>
              <a:off x="3563888" y="2992068"/>
              <a:ext cx="576064" cy="0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cxnSp>
        <p:nvCxnSpPr>
          <p:cNvPr id="13" name="Прямая соединительная линия 12"/>
          <p:cNvCxnSpPr/>
          <p:nvPr/>
        </p:nvCxnSpPr>
        <p:spPr>
          <a:xfrm>
            <a:off x="6012160" y="2481263"/>
            <a:ext cx="576064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>
            <a:off x="6012160" y="2408238"/>
            <a:ext cx="576064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6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7088" y="0"/>
            <a:ext cx="7772400" cy="9144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b="1" dirty="0" smtClean="0">
                <a:solidFill>
                  <a:srgbClr val="C00000"/>
                </a:solidFill>
              </a:rPr>
              <a:t>В СПП </a:t>
            </a:r>
            <a:r>
              <a:rPr lang="ru-RU" b="1" u="sng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 ставится запятая</a:t>
            </a:r>
            <a:endParaRPr lang="ru-RU" b="1" u="sng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0825" y="1268413"/>
            <a:ext cx="8569325" cy="5184775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ru-RU" b="1" dirty="0" smtClean="0"/>
              <a:t>     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b="1" dirty="0" smtClean="0"/>
              <a:t>Скоро опадут листья</a:t>
            </a:r>
            <a:r>
              <a:rPr lang="ru-RU" b="1" dirty="0" smtClean="0">
                <a:solidFill>
                  <a:srgbClr val="C00000"/>
                </a:solidFill>
              </a:rPr>
              <a:t> и </a:t>
            </a:r>
            <a:r>
              <a:rPr lang="ru-RU" b="1" dirty="0" smtClean="0"/>
              <a:t>начнутся дожди</a:t>
            </a:r>
            <a:endParaRPr lang="ru-RU" dirty="0" smtClean="0"/>
          </a:p>
        </p:txBody>
      </p:sp>
      <p:grpSp>
        <p:nvGrpSpPr>
          <p:cNvPr id="4" name="Группа 54"/>
          <p:cNvGrpSpPr>
            <a:grpSpLocks/>
          </p:cNvGrpSpPr>
          <p:nvPr/>
        </p:nvGrpSpPr>
        <p:grpSpPr bwMode="auto">
          <a:xfrm>
            <a:off x="1542157" y="2510379"/>
            <a:ext cx="2344043" cy="158221"/>
            <a:chOff x="1708546" y="1967025"/>
            <a:chExt cx="2177566" cy="110362"/>
          </a:xfrm>
        </p:grpSpPr>
        <p:cxnSp>
          <p:nvCxnSpPr>
            <p:cNvPr id="5" name="Прямая соединительная линия 4"/>
            <p:cNvCxnSpPr/>
            <p:nvPr/>
          </p:nvCxnSpPr>
          <p:spPr>
            <a:xfrm>
              <a:off x="2965866" y="1969975"/>
              <a:ext cx="920246" cy="1108"/>
            </a:xfrm>
            <a:prstGeom prst="line">
              <a:avLst/>
            </a:prstGeom>
            <a:ln>
              <a:solidFill>
                <a:srgbClr val="000000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8" name="Прямая соединительная линия 7"/>
            <p:cNvCxnSpPr>
              <a:stCxn id="54" idx="5"/>
            </p:cNvCxnSpPr>
            <p:nvPr/>
          </p:nvCxnSpPr>
          <p:spPr>
            <a:xfrm rot="16200000" flipH="1">
              <a:off x="2264942" y="1410629"/>
              <a:ext cx="2954" cy="1115746"/>
            </a:xfrm>
            <a:prstGeom prst="line">
              <a:avLst/>
            </a:prstGeom>
            <a:ln>
              <a:solidFill>
                <a:srgbClr val="000000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9" name="Прямая соединительная линия 8"/>
            <p:cNvCxnSpPr/>
            <p:nvPr/>
          </p:nvCxnSpPr>
          <p:spPr>
            <a:xfrm>
              <a:off x="1762467" y="2076279"/>
              <a:ext cx="1061823" cy="1108"/>
            </a:xfrm>
            <a:prstGeom prst="line">
              <a:avLst/>
            </a:prstGeom>
            <a:ln>
              <a:solidFill>
                <a:srgbClr val="000000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6" name="Группа 55"/>
          <p:cNvGrpSpPr>
            <a:grpSpLocks/>
          </p:cNvGrpSpPr>
          <p:nvPr/>
        </p:nvGrpSpPr>
        <p:grpSpPr bwMode="auto">
          <a:xfrm>
            <a:off x="4419600" y="2514598"/>
            <a:ext cx="2819400" cy="153995"/>
            <a:chOff x="4663834" y="1981363"/>
            <a:chExt cx="3111705" cy="124609"/>
          </a:xfrm>
        </p:grpSpPr>
        <p:cxnSp>
          <p:nvCxnSpPr>
            <p:cNvPr id="7" name="Прямая соединительная линия 6"/>
            <p:cNvCxnSpPr/>
            <p:nvPr/>
          </p:nvCxnSpPr>
          <p:spPr>
            <a:xfrm>
              <a:off x="6598137" y="1981363"/>
              <a:ext cx="1177402" cy="1285"/>
            </a:xfrm>
            <a:prstGeom prst="line">
              <a:avLst/>
            </a:prstGeom>
            <a:ln>
              <a:solidFill>
                <a:srgbClr val="000000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0" name="Прямая соединительная линия 9"/>
            <p:cNvCxnSpPr/>
            <p:nvPr/>
          </p:nvCxnSpPr>
          <p:spPr>
            <a:xfrm>
              <a:off x="4663834" y="1981365"/>
              <a:ext cx="1513802" cy="1285"/>
            </a:xfrm>
            <a:prstGeom prst="line">
              <a:avLst/>
            </a:prstGeom>
            <a:ln>
              <a:solidFill>
                <a:srgbClr val="000000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1" name="Прямая соединительная линия 10"/>
            <p:cNvCxnSpPr/>
            <p:nvPr/>
          </p:nvCxnSpPr>
          <p:spPr>
            <a:xfrm>
              <a:off x="4663834" y="2104687"/>
              <a:ext cx="1513802" cy="1285"/>
            </a:xfrm>
            <a:prstGeom prst="line">
              <a:avLst/>
            </a:prstGeom>
            <a:ln>
              <a:solidFill>
                <a:srgbClr val="000000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1" name="Прямоугольник 20"/>
          <p:cNvSpPr/>
          <p:nvPr/>
        </p:nvSpPr>
        <p:spPr>
          <a:xfrm>
            <a:off x="395536" y="1988840"/>
            <a:ext cx="1208985" cy="584775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>
              <a:defRPr/>
            </a:pPr>
            <a:r>
              <a:rPr lang="ru-RU" sz="3200" b="1" dirty="0">
                <a:ln w="50800"/>
                <a:latin typeface="Arial" pitchFamily="34" charset="0"/>
                <a:cs typeface="Arial" pitchFamily="34" charset="0"/>
              </a:rPr>
              <a:t>._._._</a:t>
            </a:r>
          </a:p>
        </p:txBody>
      </p:sp>
      <p:grpSp>
        <p:nvGrpSpPr>
          <p:cNvPr id="12" name="Группа 57"/>
          <p:cNvGrpSpPr>
            <a:grpSpLocks/>
          </p:cNvGrpSpPr>
          <p:nvPr/>
        </p:nvGrpSpPr>
        <p:grpSpPr bwMode="auto">
          <a:xfrm>
            <a:off x="1476375" y="981075"/>
            <a:ext cx="6140450" cy="1079500"/>
            <a:chOff x="1259632" y="1124744"/>
            <a:chExt cx="6140775" cy="1080120"/>
          </a:xfrm>
        </p:grpSpPr>
        <p:cxnSp>
          <p:nvCxnSpPr>
            <p:cNvPr id="35" name="Прямая соединительная линия 34"/>
            <p:cNvCxnSpPr/>
            <p:nvPr/>
          </p:nvCxnSpPr>
          <p:spPr>
            <a:xfrm rot="5400000">
              <a:off x="2483768" y="448081"/>
              <a:ext cx="432048" cy="0"/>
            </a:xfrm>
            <a:prstGeom prst="line">
              <a:avLst/>
            </a:prstGeom>
            <a:ln>
              <a:solidFill>
                <a:srgbClr val="000000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grpSp>
          <p:nvGrpSpPr>
            <p:cNvPr id="13" name="Группа 56"/>
            <p:cNvGrpSpPr>
              <a:grpSpLocks/>
            </p:cNvGrpSpPr>
            <p:nvPr/>
          </p:nvGrpSpPr>
          <p:grpSpPr bwMode="auto">
            <a:xfrm>
              <a:off x="1259632" y="1124744"/>
              <a:ext cx="6140775" cy="1080120"/>
              <a:chOff x="1259632" y="1124744"/>
              <a:chExt cx="6140775" cy="1080120"/>
            </a:xfrm>
          </p:grpSpPr>
          <p:cxnSp>
            <p:nvCxnSpPr>
              <p:cNvPr id="31" name="Прямая соединительная линия 30"/>
              <p:cNvCxnSpPr/>
              <p:nvPr/>
            </p:nvCxnSpPr>
            <p:spPr>
              <a:xfrm rot="5400000">
                <a:off x="6120172" y="643265"/>
                <a:ext cx="360040" cy="0"/>
              </a:xfrm>
              <a:prstGeom prst="line">
                <a:avLst/>
              </a:prstGeom>
              <a:ln>
                <a:solidFill>
                  <a:srgbClr val="000000"/>
                </a:solidFill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7" name="Прямая со стрелкой 36"/>
              <p:cNvCxnSpPr/>
              <p:nvPr/>
            </p:nvCxnSpPr>
            <p:spPr>
              <a:xfrm rot="5400000">
                <a:off x="1008398" y="1952042"/>
                <a:ext cx="504056" cy="1588"/>
              </a:xfrm>
              <a:prstGeom prst="straightConnector1">
                <a:avLst/>
              </a:prstGeom>
              <a:ln>
                <a:solidFill>
                  <a:srgbClr val="000000"/>
                </a:solidFill>
                <a:tailEnd type="arrow"/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2" name="Прямая соединительная линия 41"/>
              <p:cNvCxnSpPr/>
              <p:nvPr/>
            </p:nvCxnSpPr>
            <p:spPr>
              <a:xfrm>
                <a:off x="1259632" y="1180021"/>
                <a:ext cx="5040560" cy="0"/>
              </a:xfrm>
              <a:prstGeom prst="line">
                <a:avLst/>
              </a:prstGeom>
              <a:ln>
                <a:solidFill>
                  <a:srgbClr val="000000"/>
                </a:solidFill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52" name="Прямоугольник 51"/>
              <p:cNvSpPr/>
              <p:nvPr/>
            </p:nvSpPr>
            <p:spPr>
              <a:xfrm>
                <a:off x="4860032" y="1124744"/>
                <a:ext cx="2540375" cy="523220"/>
              </a:xfrm>
              <a:prstGeom prst="rect">
                <a:avLst/>
              </a:prstGeom>
              <a:noFill/>
              <a:ln>
                <a:solidFill>
                  <a:srgbClr val="000000"/>
                </a:solidFill>
              </a:ln>
            </p:spPr>
            <p:txBody>
              <a:bodyPr>
                <a:spAutoFit/>
                <a:scene3d>
                  <a:camera prst="orthographicFront"/>
                  <a:lightRig rig="balanced" dir="t">
                    <a:rot lat="0" lon="0" rev="2100000"/>
                  </a:lightRig>
                </a:scene3d>
                <a:sp3d extrusionH="57150" prstMaterial="metal">
                  <a:bevelT w="38100" h="25400"/>
                  <a:contourClr>
                    <a:schemeClr val="bg2"/>
                  </a:contourClr>
                </a:sp3d>
              </a:bodyPr>
              <a:lstStyle/>
              <a:p>
                <a:pPr algn="ctr">
                  <a:defRPr/>
                </a:pPr>
                <a:r>
                  <a:rPr lang="ru-RU" sz="2800" b="1" dirty="0">
                    <a:ln w="50800"/>
                    <a:solidFill>
                      <a:schemeClr val="tx2">
                        <a:lumMod val="10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Когда?</a:t>
                </a:r>
              </a:p>
            </p:txBody>
          </p:sp>
        </p:grpSp>
      </p:grpSp>
      <p:sp>
        <p:nvSpPr>
          <p:cNvPr id="53" name="Прямоугольник 52"/>
          <p:cNvSpPr/>
          <p:nvPr/>
        </p:nvSpPr>
        <p:spPr>
          <a:xfrm>
            <a:off x="1403648" y="980728"/>
            <a:ext cx="2540375" cy="523220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txBody>
          <a:bodyPr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>
              <a:defRPr/>
            </a:pPr>
            <a:r>
              <a:rPr lang="ru-RU" sz="2800" b="1" dirty="0">
                <a:ln w="50800"/>
                <a:solidFill>
                  <a:schemeClr val="tx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Когда?</a:t>
            </a:r>
          </a:p>
        </p:txBody>
      </p:sp>
      <p:sp>
        <p:nvSpPr>
          <p:cNvPr id="54" name="Овал 53"/>
          <p:cNvSpPr/>
          <p:nvPr/>
        </p:nvSpPr>
        <p:spPr>
          <a:xfrm>
            <a:off x="250825" y="1773238"/>
            <a:ext cx="1512888" cy="863600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grpSp>
        <p:nvGrpSpPr>
          <p:cNvPr id="14" name="Группа 93"/>
          <p:cNvGrpSpPr>
            <a:grpSpLocks/>
          </p:cNvGrpSpPr>
          <p:nvPr/>
        </p:nvGrpSpPr>
        <p:grpSpPr bwMode="auto">
          <a:xfrm>
            <a:off x="-396875" y="2286000"/>
            <a:ext cx="9372600" cy="4284663"/>
            <a:chOff x="-227625" y="2420888"/>
            <a:chExt cx="9371625" cy="4221088"/>
          </a:xfrm>
        </p:grpSpPr>
        <p:grpSp>
          <p:nvGrpSpPr>
            <p:cNvPr id="15" name="Группа 92"/>
            <p:cNvGrpSpPr>
              <a:grpSpLocks/>
            </p:cNvGrpSpPr>
            <p:nvPr/>
          </p:nvGrpSpPr>
          <p:grpSpPr bwMode="auto">
            <a:xfrm>
              <a:off x="-227625" y="2996952"/>
              <a:ext cx="9371625" cy="3645024"/>
              <a:chOff x="-227625" y="2996952"/>
              <a:chExt cx="9371625" cy="3645024"/>
            </a:xfrm>
          </p:grpSpPr>
          <p:grpSp>
            <p:nvGrpSpPr>
              <p:cNvPr id="16" name="Группа 91"/>
              <p:cNvGrpSpPr>
                <a:grpSpLocks/>
              </p:cNvGrpSpPr>
              <p:nvPr/>
            </p:nvGrpSpPr>
            <p:grpSpPr bwMode="auto">
              <a:xfrm>
                <a:off x="1560945" y="3356992"/>
                <a:ext cx="7583055" cy="3284984"/>
                <a:chOff x="1835696" y="3212976"/>
                <a:chExt cx="7583055" cy="3284984"/>
              </a:xfrm>
            </p:grpSpPr>
            <p:grpSp>
              <p:nvGrpSpPr>
                <p:cNvPr id="17" name="Группа 64"/>
                <p:cNvGrpSpPr>
                  <a:grpSpLocks/>
                </p:cNvGrpSpPr>
                <p:nvPr/>
              </p:nvGrpSpPr>
              <p:grpSpPr bwMode="auto">
                <a:xfrm>
                  <a:off x="1835696" y="3212976"/>
                  <a:ext cx="7583055" cy="3284984"/>
                  <a:chOff x="931052" y="3573016"/>
                  <a:chExt cx="6920458" cy="3284984"/>
                </a:xfrm>
              </p:grpSpPr>
              <p:pic>
                <p:nvPicPr>
                  <p:cNvPr id="60" name="Picture 4" descr="2_2"/>
                  <p:cNvPicPr>
                    <a:picLocks noChangeAspect="1" noChangeArrowheads="1"/>
                  </p:cNvPicPr>
                  <p:nvPr/>
                </p:nvPicPr>
                <p:blipFill>
                  <a:blip r:embed="rId3" cstate="print"/>
                  <a:srcRect/>
                  <a:stretch>
                    <a:fillRect/>
                  </a:stretch>
                </p:blipFill>
                <p:spPr>
                  <a:xfrm>
                    <a:off x="931052" y="3573016"/>
                    <a:ext cx="3588250" cy="3284984"/>
                  </a:xfrm>
                  <a:prstGeom prst="rect">
                    <a:avLst/>
                  </a:prstGeom>
                  <a:solidFill>
                    <a:srgbClr val="FFFFFF">
                      <a:shade val="85000"/>
                    </a:srgbClr>
                  </a:solidFill>
                  <a:ln w="88900" cap="sq">
                    <a:solidFill>
                      <a:srgbClr val="FFFFFF"/>
                    </a:solidFill>
                    <a:miter lim="800000"/>
                  </a:ln>
                  <a:effectLst>
                    <a:outerShdw blurRad="55000" dist="18000" dir="5400000" algn="tl" rotWithShape="0">
                      <a:srgbClr val="000000">
                        <a:alpha val="40000"/>
                      </a:srgbClr>
                    </a:outerShdw>
                  </a:effectLst>
                  <a:scene3d>
                    <a:camera prst="orthographicFront"/>
                    <a:lightRig rig="twoPt" dir="t">
                      <a:rot lat="0" lon="0" rev="7200000"/>
                    </a:lightRig>
                  </a:scene3d>
                  <a:sp3d>
                    <a:bevelT w="25400" h="19050"/>
                    <a:contourClr>
                      <a:srgbClr val="FFFFFF"/>
                    </a:contourClr>
                  </a:sp3d>
                </p:spPr>
              </p:pic>
              <p:pic>
                <p:nvPicPr>
                  <p:cNvPr id="61" name="Picture 4" descr="2_3"/>
                  <p:cNvPicPr>
                    <a:picLocks noChangeAspect="1" noChangeArrowheads="1"/>
                  </p:cNvPicPr>
                  <p:nvPr/>
                </p:nvPicPr>
                <p:blipFill>
                  <a:blip r:embed="rId4" cstate="print"/>
                  <a:srcRect t="-201"/>
                  <a:stretch>
                    <a:fillRect/>
                  </a:stretch>
                </p:blipFill>
                <p:spPr>
                  <a:xfrm>
                    <a:off x="4611150" y="3573016"/>
                    <a:ext cx="3240360" cy="3284984"/>
                  </a:xfrm>
                  <a:prstGeom prst="rect">
                    <a:avLst/>
                  </a:prstGeom>
                  <a:solidFill>
                    <a:srgbClr val="FFFFFF">
                      <a:shade val="85000"/>
                    </a:srgbClr>
                  </a:solidFill>
                  <a:ln w="88900" cap="sq">
                    <a:solidFill>
                      <a:srgbClr val="FFFFFF"/>
                    </a:solidFill>
                    <a:miter lim="800000"/>
                  </a:ln>
                  <a:effectLst>
                    <a:outerShdw blurRad="55000" dist="18000" dir="5400000" algn="tl" rotWithShape="0">
                      <a:srgbClr val="000000">
                        <a:alpha val="40000"/>
                      </a:srgbClr>
                    </a:outerShdw>
                  </a:effectLst>
                  <a:scene3d>
                    <a:camera prst="orthographicFront"/>
                    <a:lightRig rig="twoPt" dir="t">
                      <a:rot lat="0" lon="0" rev="7200000"/>
                    </a:lightRig>
                  </a:scene3d>
                  <a:sp3d>
                    <a:bevelT w="25400" h="19050"/>
                    <a:contourClr>
                      <a:srgbClr val="FFFFFF"/>
                    </a:contourClr>
                  </a:sp3d>
                </p:spPr>
              </p:pic>
            </p:grpSp>
            <p:grpSp>
              <p:nvGrpSpPr>
                <p:cNvPr id="18" name="Группа 11"/>
                <p:cNvGrpSpPr>
                  <a:grpSpLocks/>
                </p:cNvGrpSpPr>
                <p:nvPr/>
              </p:nvGrpSpPr>
              <p:grpSpPr bwMode="auto">
                <a:xfrm>
                  <a:off x="7452320" y="3501008"/>
                  <a:ext cx="1296144" cy="72008"/>
                  <a:chOff x="2843808" y="3429000"/>
                  <a:chExt cx="1296144" cy="72008"/>
                </a:xfrm>
              </p:grpSpPr>
              <p:cxnSp>
                <p:nvCxnSpPr>
                  <p:cNvPr id="85" name="Прямая соединительная линия 84"/>
                  <p:cNvCxnSpPr/>
                  <p:nvPr/>
                </p:nvCxnSpPr>
                <p:spPr>
                  <a:xfrm>
                    <a:off x="2843808" y="2982597"/>
                    <a:ext cx="576064" cy="0"/>
                  </a:xfrm>
                  <a:prstGeom prst="line">
                    <a:avLst/>
                  </a:prstGeom>
                  <a:ln>
                    <a:solidFill>
                      <a:srgbClr val="000000"/>
                    </a:solidFill>
                  </a:ln>
                </p:spPr>
                <p:style>
                  <a:lnRef idx="3">
                    <a:schemeClr val="dk1"/>
                  </a:lnRef>
                  <a:fillRef idx="0">
                    <a:schemeClr val="dk1"/>
                  </a:fillRef>
                  <a:effectRef idx="2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6" name="Прямая соединительная линия 85"/>
                  <p:cNvCxnSpPr/>
                  <p:nvPr/>
                </p:nvCxnSpPr>
                <p:spPr>
                  <a:xfrm>
                    <a:off x="3563888" y="2909446"/>
                    <a:ext cx="576064" cy="0"/>
                  </a:xfrm>
                  <a:prstGeom prst="line">
                    <a:avLst/>
                  </a:prstGeom>
                  <a:ln>
                    <a:solidFill>
                      <a:srgbClr val="000000"/>
                    </a:solidFill>
                  </a:ln>
                </p:spPr>
                <p:style>
                  <a:lnRef idx="3">
                    <a:schemeClr val="dk1"/>
                  </a:lnRef>
                  <a:fillRef idx="0">
                    <a:schemeClr val="dk1"/>
                  </a:fillRef>
                  <a:effectRef idx="2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7" name="Прямая соединительная линия 86"/>
                  <p:cNvCxnSpPr/>
                  <p:nvPr/>
                </p:nvCxnSpPr>
                <p:spPr>
                  <a:xfrm>
                    <a:off x="3563888" y="2982597"/>
                    <a:ext cx="576064" cy="0"/>
                  </a:xfrm>
                  <a:prstGeom prst="line">
                    <a:avLst/>
                  </a:prstGeom>
                  <a:ln>
                    <a:solidFill>
                      <a:srgbClr val="000000"/>
                    </a:solidFill>
                  </a:ln>
                </p:spPr>
                <p:style>
                  <a:lnRef idx="3">
                    <a:schemeClr val="dk1"/>
                  </a:lnRef>
                  <a:fillRef idx="0">
                    <a:schemeClr val="dk1"/>
                  </a:fillRef>
                  <a:effectRef idx="2">
                    <a:schemeClr val="dk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19" name="Группа 11"/>
                <p:cNvGrpSpPr>
                  <a:grpSpLocks/>
                </p:cNvGrpSpPr>
                <p:nvPr/>
              </p:nvGrpSpPr>
              <p:grpSpPr bwMode="auto">
                <a:xfrm>
                  <a:off x="5508104" y="3501008"/>
                  <a:ext cx="1296144" cy="72008"/>
                  <a:chOff x="2843808" y="3429000"/>
                  <a:chExt cx="1296144" cy="72008"/>
                </a:xfrm>
              </p:grpSpPr>
              <p:cxnSp>
                <p:nvCxnSpPr>
                  <p:cNvPr id="89" name="Прямая соединительная линия 88"/>
                  <p:cNvCxnSpPr/>
                  <p:nvPr/>
                </p:nvCxnSpPr>
                <p:spPr>
                  <a:xfrm>
                    <a:off x="2843808" y="2982597"/>
                    <a:ext cx="576064" cy="0"/>
                  </a:xfrm>
                  <a:prstGeom prst="line">
                    <a:avLst/>
                  </a:prstGeom>
                  <a:ln>
                    <a:solidFill>
                      <a:srgbClr val="000000"/>
                    </a:solidFill>
                  </a:ln>
                </p:spPr>
                <p:style>
                  <a:lnRef idx="3">
                    <a:schemeClr val="dk1"/>
                  </a:lnRef>
                  <a:fillRef idx="0">
                    <a:schemeClr val="dk1"/>
                  </a:fillRef>
                  <a:effectRef idx="2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90" name="Прямая соединительная линия 89"/>
                  <p:cNvCxnSpPr/>
                  <p:nvPr/>
                </p:nvCxnSpPr>
                <p:spPr>
                  <a:xfrm>
                    <a:off x="3563888" y="2909446"/>
                    <a:ext cx="576064" cy="0"/>
                  </a:xfrm>
                  <a:prstGeom prst="line">
                    <a:avLst/>
                  </a:prstGeom>
                  <a:ln>
                    <a:solidFill>
                      <a:srgbClr val="000000"/>
                    </a:solidFill>
                  </a:ln>
                </p:spPr>
                <p:style>
                  <a:lnRef idx="3">
                    <a:schemeClr val="dk1"/>
                  </a:lnRef>
                  <a:fillRef idx="0">
                    <a:schemeClr val="dk1"/>
                  </a:fillRef>
                  <a:effectRef idx="2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91" name="Прямая соединительная линия 90"/>
                  <p:cNvCxnSpPr/>
                  <p:nvPr/>
                </p:nvCxnSpPr>
                <p:spPr>
                  <a:xfrm>
                    <a:off x="3563888" y="2982597"/>
                    <a:ext cx="576064" cy="0"/>
                  </a:xfrm>
                  <a:prstGeom prst="line">
                    <a:avLst/>
                  </a:prstGeom>
                  <a:ln>
                    <a:solidFill>
                      <a:srgbClr val="000000"/>
                    </a:solidFill>
                  </a:ln>
                </p:spPr>
                <p:style>
                  <a:lnRef idx="3">
                    <a:schemeClr val="dk1"/>
                  </a:lnRef>
                  <a:fillRef idx="0">
                    <a:schemeClr val="dk1"/>
                  </a:fillRef>
                  <a:effectRef idx="2">
                    <a:schemeClr val="dk1"/>
                  </a:effectRef>
                  <a:fontRef idx="minor">
                    <a:schemeClr val="tx1"/>
                  </a:fontRef>
                </p:style>
              </p:cxnSp>
            </p:grpSp>
          </p:grpSp>
          <p:grpSp>
            <p:nvGrpSpPr>
              <p:cNvPr id="20" name="Группа 74"/>
              <p:cNvGrpSpPr>
                <a:grpSpLocks/>
              </p:cNvGrpSpPr>
              <p:nvPr/>
            </p:nvGrpSpPr>
            <p:grpSpPr bwMode="auto">
              <a:xfrm>
                <a:off x="-227625" y="2996952"/>
                <a:ext cx="3024335" cy="3609111"/>
                <a:chOff x="-227625" y="2996952"/>
                <a:chExt cx="3024335" cy="3609111"/>
              </a:xfrm>
            </p:grpSpPr>
            <p:sp>
              <p:nvSpPr>
                <p:cNvPr id="70" name="Равнобедренный треугольник 69"/>
                <p:cNvSpPr/>
                <p:nvPr/>
              </p:nvSpPr>
              <p:spPr>
                <a:xfrm>
                  <a:off x="-155617" y="4077072"/>
                  <a:ext cx="2952327" cy="2376264"/>
                </a:xfrm>
                <a:prstGeom prst="triangle">
                  <a:avLst/>
                </a:prstGeom>
              </p:spPr>
              <p:style>
                <a:lnRef idx="0">
                  <a:schemeClr val="accent3"/>
                </a:lnRef>
                <a:fillRef idx="3">
                  <a:schemeClr val="accent3"/>
                </a:fillRef>
                <a:effectRef idx="3">
                  <a:schemeClr val="accent3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r>
                    <a:rPr lang="ru-RU" b="1" dirty="0" smtClean="0"/>
                    <a:t>Обстоя-</a:t>
                  </a:r>
                </a:p>
                <a:p>
                  <a:pPr algn="ctr">
                    <a:defRPr/>
                  </a:pPr>
                  <a:r>
                    <a:rPr lang="ru-RU" b="1" dirty="0" err="1" smtClean="0"/>
                    <a:t>тельство</a:t>
                  </a:r>
                  <a:r>
                    <a:rPr lang="ru-RU" b="1" dirty="0"/>
                    <a:t>,</a:t>
                  </a:r>
                </a:p>
                <a:p>
                  <a:pPr algn="ctr">
                    <a:defRPr/>
                  </a:pPr>
                  <a:r>
                    <a:rPr lang="ru-RU" b="1" dirty="0" err="1" smtClean="0"/>
                    <a:t>дополне</a:t>
                  </a:r>
                  <a:r>
                    <a:rPr lang="ru-RU" b="1" dirty="0" smtClean="0"/>
                    <a:t>-</a:t>
                  </a:r>
                </a:p>
                <a:p>
                  <a:pPr algn="ctr">
                    <a:defRPr/>
                  </a:pPr>
                  <a:r>
                    <a:rPr lang="ru-RU" b="1" dirty="0" err="1" smtClean="0"/>
                    <a:t>ние</a:t>
                  </a:r>
                  <a:endParaRPr lang="ru-RU" b="1" dirty="0"/>
                </a:p>
              </p:txBody>
            </p:sp>
            <p:sp>
              <p:nvSpPr>
                <p:cNvPr id="71" name="Овал 70"/>
                <p:cNvSpPr/>
                <p:nvPr/>
              </p:nvSpPr>
              <p:spPr>
                <a:xfrm>
                  <a:off x="467543" y="2996952"/>
                  <a:ext cx="1835044" cy="1512168"/>
                </a:xfrm>
                <a:prstGeom prst="ellipse">
                  <a:avLst/>
                </a:prstGeom>
              </p:spPr>
              <p:style>
                <a:lnRef idx="0">
                  <a:schemeClr val="accent3"/>
                </a:lnRef>
                <a:fillRef idx="3">
                  <a:schemeClr val="accent3"/>
                </a:fillRef>
                <a:effectRef idx="3">
                  <a:schemeClr val="accent3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r>
                    <a:rPr lang="ru-RU" b="1" dirty="0"/>
                    <a:t>Общий </a:t>
                  </a:r>
                  <a:r>
                    <a:rPr lang="ru-RU" b="1" dirty="0" err="1"/>
                    <a:t>второст</a:t>
                  </a:r>
                  <a:r>
                    <a:rPr lang="ru-RU" b="1" dirty="0"/>
                    <a:t>.</a:t>
                  </a:r>
                </a:p>
                <a:p>
                  <a:pPr algn="ctr">
                    <a:defRPr/>
                  </a:pPr>
                  <a:r>
                    <a:rPr lang="ru-RU" b="1" dirty="0"/>
                    <a:t>член</a:t>
                  </a:r>
                </a:p>
              </p:txBody>
            </p:sp>
            <p:sp>
              <p:nvSpPr>
                <p:cNvPr id="74" name="Прямоугольник 73"/>
                <p:cNvSpPr/>
                <p:nvPr/>
              </p:nvSpPr>
              <p:spPr>
                <a:xfrm>
                  <a:off x="-227625" y="6021288"/>
                  <a:ext cx="2688557" cy="584775"/>
                </a:xfrm>
                <a:prstGeom prst="rect">
                  <a:avLst/>
                </a:prstGeom>
                <a:noFill/>
              </p:spPr>
              <p:txBody>
                <a:bodyPr wrap="none">
                  <a:spAutoFit/>
                  <a:scene3d>
                    <a:camera prst="orthographicFront"/>
                    <a:lightRig rig="balanced" dir="t">
                      <a:rot lat="0" lon="0" rev="2100000"/>
                    </a:lightRig>
                  </a:scene3d>
                  <a:sp3d extrusionH="57150" prstMaterial="metal">
                    <a:bevelT w="38100" h="25400"/>
                    <a:contourClr>
                      <a:schemeClr val="bg2"/>
                    </a:contourClr>
                  </a:sp3d>
                </a:bodyPr>
                <a:lstStyle/>
                <a:p>
                  <a:pPr algn="ctr">
                    <a:defRPr/>
                  </a:pPr>
                  <a:r>
                    <a:rPr lang="ru-RU" sz="3200" b="1" dirty="0">
                      <a:ln w="50800"/>
                      <a:solidFill>
                        <a:srgbClr val="000000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Arial" pitchFamily="34" charset="0"/>
                      <a:cs typeface="Arial" pitchFamily="34" charset="0"/>
                    </a:rPr>
                    <a:t>._._._._._._._.</a:t>
                  </a:r>
                </a:p>
              </p:txBody>
            </p:sp>
          </p:grpSp>
        </p:grpSp>
        <p:sp>
          <p:nvSpPr>
            <p:cNvPr id="83" name="Прямоугольник 82"/>
            <p:cNvSpPr/>
            <p:nvPr/>
          </p:nvSpPr>
          <p:spPr>
            <a:xfrm>
              <a:off x="3275856" y="2420888"/>
              <a:ext cx="5868144" cy="2369880"/>
            </a:xfrm>
            <a:prstGeom prst="rect">
              <a:avLst/>
            </a:prstGeom>
            <a:noFill/>
          </p:spPr>
          <p:txBody>
            <a:bodyPr>
              <a:spAutoFit/>
              <a:scene3d>
                <a:camera prst="orthographicFront"/>
                <a:lightRig rig="balanced" dir="t">
                  <a:rot lat="0" lon="0" rev="2100000"/>
                </a:lightRig>
              </a:scene3d>
              <a:sp3d extrusionH="57150" prstMaterial="metal">
                <a:bevelT w="38100" h="25400"/>
                <a:contourClr>
                  <a:schemeClr val="bg2"/>
                </a:contourClr>
              </a:sp3d>
            </a:bodyPr>
            <a:lstStyle/>
            <a:p>
              <a:pPr algn="ctr">
                <a:defRPr/>
              </a:pPr>
              <a:endParaRPr lang="en-US" sz="5400" b="1" dirty="0">
                <a:ln w="50800"/>
                <a:solidFill>
                  <a:schemeClr val="bg1">
                    <a:shade val="50000"/>
                  </a:schemeClr>
                </a:solidFill>
                <a:latin typeface="Arial" pitchFamily="34" charset="0"/>
                <a:cs typeface="Arial" pitchFamily="34" charset="0"/>
              </a:endParaRPr>
            </a:p>
            <a:p>
              <a:pPr algn="ctr">
                <a:defRPr/>
              </a:pPr>
              <a:r>
                <a:rPr lang="en-US" sz="4000" b="1" dirty="0">
                  <a:ln w="17780" cmpd="sng">
                    <a:solidFill>
                      <a:sysClr val="windowText" lastClr="000000"/>
                    </a:solidFill>
                    <a:prstDash val="solid"/>
                    <a:miter lim="800000"/>
                  </a:ln>
                  <a:gradFill rotWithShape="1">
                    <a:gsLst>
                      <a:gs pos="0">
                        <a:srgbClr val="000000">
                          <a:tint val="92000"/>
                          <a:shade val="100000"/>
                          <a:satMod val="150000"/>
                        </a:srgbClr>
                      </a:gs>
                      <a:gs pos="49000">
                        <a:srgbClr val="000000">
                          <a:tint val="89000"/>
                          <a:shade val="90000"/>
                          <a:satMod val="150000"/>
                        </a:srgbClr>
                      </a:gs>
                      <a:gs pos="50000">
                        <a:srgbClr val="000000">
                          <a:tint val="100000"/>
                          <a:shade val="75000"/>
                          <a:satMod val="150000"/>
                        </a:srgbClr>
                      </a:gs>
                      <a:gs pos="95000">
                        <a:srgbClr val="000000">
                          <a:shade val="47000"/>
                          <a:satMod val="150000"/>
                        </a:srgbClr>
                      </a:gs>
                      <a:gs pos="100000">
                        <a:srgbClr val="000000">
                          <a:shade val="39000"/>
                          <a:satMod val="150000"/>
                        </a:srgbClr>
                      </a:gs>
                    </a:gsLst>
                    <a:lin ang="5400000"/>
                  </a:gradFill>
                  <a:effectLst>
                    <a:outerShdw blurRad="50800" algn="tl" rotWithShape="0">
                      <a:srgbClr val="000000"/>
                    </a:outerShdw>
                  </a:effectLst>
                  <a:latin typeface="Arial" pitchFamily="34" charset="0"/>
                  <a:cs typeface="Arial" pitchFamily="34" charset="0"/>
                </a:rPr>
                <a:t>[</a:t>
              </a:r>
              <a:r>
                <a:rPr lang="ru-RU" sz="4000" b="1" dirty="0">
                  <a:ln w="17780" cmpd="sng">
                    <a:solidFill>
                      <a:sysClr val="windowText" lastClr="000000"/>
                    </a:solidFill>
                    <a:prstDash val="solid"/>
                    <a:miter lim="800000"/>
                  </a:ln>
                  <a:gradFill rotWithShape="1">
                    <a:gsLst>
                      <a:gs pos="0">
                        <a:srgbClr val="000000">
                          <a:tint val="92000"/>
                          <a:shade val="100000"/>
                          <a:satMod val="150000"/>
                        </a:srgbClr>
                      </a:gs>
                      <a:gs pos="49000">
                        <a:srgbClr val="000000">
                          <a:tint val="89000"/>
                          <a:shade val="90000"/>
                          <a:satMod val="150000"/>
                        </a:srgbClr>
                      </a:gs>
                      <a:gs pos="50000">
                        <a:srgbClr val="000000">
                          <a:tint val="100000"/>
                          <a:shade val="75000"/>
                          <a:satMod val="150000"/>
                        </a:srgbClr>
                      </a:gs>
                      <a:gs pos="95000">
                        <a:srgbClr val="000000">
                          <a:shade val="47000"/>
                          <a:satMod val="150000"/>
                        </a:srgbClr>
                      </a:gs>
                      <a:gs pos="100000">
                        <a:srgbClr val="000000">
                          <a:shade val="39000"/>
                          <a:satMod val="150000"/>
                        </a:srgbClr>
                      </a:gs>
                    </a:gsLst>
                    <a:lin ang="5400000"/>
                  </a:gradFill>
                  <a:effectLst>
                    <a:outerShdw blurRad="50800" algn="tl" rotWithShape="0">
                      <a:srgbClr val="000000"/>
                    </a:outerShdw>
                  </a:effectLst>
                  <a:latin typeface="Arial" pitchFamily="34" charset="0"/>
                  <a:cs typeface="Arial" pitchFamily="34" charset="0"/>
                </a:rPr>
                <a:t>._._.      </a:t>
              </a:r>
              <a:r>
                <a:rPr lang="en-US" sz="4000" b="1" dirty="0">
                  <a:ln w="17780" cmpd="sng">
                    <a:solidFill>
                      <a:sysClr val="windowText" lastClr="000000"/>
                    </a:solidFill>
                    <a:prstDash val="solid"/>
                    <a:miter lim="800000"/>
                  </a:ln>
                  <a:gradFill rotWithShape="1">
                    <a:gsLst>
                      <a:gs pos="0">
                        <a:srgbClr val="000000">
                          <a:tint val="92000"/>
                          <a:shade val="100000"/>
                          <a:satMod val="150000"/>
                        </a:srgbClr>
                      </a:gs>
                      <a:gs pos="49000">
                        <a:srgbClr val="000000">
                          <a:tint val="89000"/>
                          <a:shade val="90000"/>
                          <a:satMod val="150000"/>
                        </a:srgbClr>
                      </a:gs>
                      <a:gs pos="50000">
                        <a:srgbClr val="000000">
                          <a:tint val="100000"/>
                          <a:shade val="75000"/>
                          <a:satMod val="150000"/>
                        </a:srgbClr>
                      </a:gs>
                      <a:gs pos="95000">
                        <a:srgbClr val="000000">
                          <a:shade val="47000"/>
                          <a:satMod val="150000"/>
                        </a:srgbClr>
                      </a:gs>
                      <a:gs pos="100000">
                        <a:srgbClr val="000000">
                          <a:shade val="39000"/>
                          <a:satMod val="150000"/>
                        </a:srgbClr>
                      </a:gs>
                    </a:gsLst>
                    <a:lin ang="5400000"/>
                  </a:gradFill>
                  <a:effectLst>
                    <a:outerShdw blurRad="50800" algn="tl" rotWithShape="0">
                      <a:srgbClr val="000000"/>
                    </a:outerShdw>
                  </a:effectLst>
                  <a:latin typeface="Arial" pitchFamily="34" charset="0"/>
                  <a:cs typeface="Arial" pitchFamily="34" charset="0"/>
                </a:rPr>
                <a:t> </a:t>
              </a:r>
              <a:r>
                <a:rPr lang="ru-RU" sz="4000" b="1" dirty="0">
                  <a:ln w="17780" cmpd="sng">
                    <a:solidFill>
                      <a:sysClr val="windowText" lastClr="000000"/>
                    </a:solidFill>
                    <a:prstDash val="solid"/>
                    <a:miter lim="800000"/>
                  </a:ln>
                  <a:gradFill rotWithShape="1">
                    <a:gsLst>
                      <a:gs pos="0">
                        <a:srgbClr val="000000">
                          <a:tint val="92000"/>
                          <a:shade val="100000"/>
                          <a:satMod val="150000"/>
                        </a:srgbClr>
                      </a:gs>
                      <a:gs pos="49000">
                        <a:srgbClr val="000000">
                          <a:tint val="89000"/>
                          <a:shade val="90000"/>
                          <a:satMod val="150000"/>
                        </a:srgbClr>
                      </a:gs>
                      <a:gs pos="50000">
                        <a:srgbClr val="000000">
                          <a:tint val="100000"/>
                          <a:shade val="75000"/>
                          <a:satMod val="150000"/>
                        </a:srgbClr>
                      </a:gs>
                      <a:gs pos="95000">
                        <a:srgbClr val="000000">
                          <a:shade val="47000"/>
                          <a:satMod val="150000"/>
                        </a:srgbClr>
                      </a:gs>
                      <a:gs pos="100000">
                        <a:srgbClr val="000000">
                          <a:shade val="39000"/>
                          <a:satMod val="150000"/>
                        </a:srgbClr>
                      </a:gs>
                    </a:gsLst>
                    <a:lin ang="5400000"/>
                  </a:gradFill>
                  <a:effectLst>
                    <a:outerShdw blurRad="50800" algn="tl" rotWithShape="0">
                      <a:srgbClr val="000000"/>
                    </a:outerShdw>
                  </a:effectLst>
                  <a:latin typeface="Arial" pitchFamily="34" charset="0"/>
                  <a:cs typeface="Arial" pitchFamily="34" charset="0"/>
                </a:rPr>
                <a:t>  </a:t>
              </a:r>
              <a:r>
                <a:rPr lang="ru-RU" sz="4000" b="1" dirty="0" smtClean="0">
                  <a:ln w="17780" cmpd="sng">
                    <a:solidFill>
                      <a:sysClr val="windowText" lastClr="000000"/>
                    </a:solidFill>
                    <a:prstDash val="solid"/>
                    <a:miter lim="800000"/>
                  </a:ln>
                  <a:gradFill rotWithShape="1">
                    <a:gsLst>
                      <a:gs pos="0">
                        <a:srgbClr val="000000">
                          <a:tint val="92000"/>
                          <a:shade val="100000"/>
                          <a:satMod val="150000"/>
                        </a:srgbClr>
                      </a:gs>
                      <a:gs pos="49000">
                        <a:srgbClr val="000000">
                          <a:tint val="89000"/>
                          <a:shade val="90000"/>
                          <a:satMod val="150000"/>
                        </a:srgbClr>
                      </a:gs>
                      <a:gs pos="50000">
                        <a:srgbClr val="000000">
                          <a:tint val="100000"/>
                          <a:shade val="75000"/>
                          <a:satMod val="150000"/>
                        </a:srgbClr>
                      </a:gs>
                      <a:gs pos="95000">
                        <a:srgbClr val="000000">
                          <a:shade val="47000"/>
                          <a:satMod val="150000"/>
                        </a:srgbClr>
                      </a:gs>
                      <a:gs pos="100000">
                        <a:srgbClr val="000000">
                          <a:shade val="39000"/>
                          <a:satMod val="150000"/>
                        </a:srgbClr>
                      </a:gs>
                    </a:gsLst>
                    <a:lin ang="5400000"/>
                  </a:gradFill>
                  <a:effectLst>
                    <a:outerShdw blurRad="50800" algn="tl" rotWithShape="0">
                      <a:srgbClr val="000000"/>
                    </a:outerShdw>
                  </a:effectLst>
                  <a:latin typeface="Arial" pitchFamily="34" charset="0"/>
                  <a:cs typeface="Arial" pitchFamily="34" charset="0"/>
                </a:rPr>
                <a:t>  </a:t>
              </a:r>
              <a:r>
                <a:rPr lang="en-US" sz="4000" b="1" dirty="0">
                  <a:ln w="17780" cmpd="sng">
                    <a:solidFill>
                      <a:sysClr val="windowText" lastClr="000000"/>
                    </a:solidFill>
                    <a:prstDash val="solid"/>
                    <a:miter lim="800000"/>
                  </a:ln>
                  <a:gradFill rotWithShape="1">
                    <a:gsLst>
                      <a:gs pos="0">
                        <a:srgbClr val="000000">
                          <a:tint val="92000"/>
                          <a:shade val="100000"/>
                          <a:satMod val="150000"/>
                        </a:srgbClr>
                      </a:gs>
                      <a:gs pos="49000">
                        <a:srgbClr val="000000">
                          <a:tint val="89000"/>
                          <a:shade val="90000"/>
                          <a:satMod val="150000"/>
                        </a:srgbClr>
                      </a:gs>
                      <a:gs pos="50000">
                        <a:srgbClr val="000000">
                          <a:tint val="100000"/>
                          <a:shade val="75000"/>
                          <a:satMod val="150000"/>
                        </a:srgbClr>
                      </a:gs>
                      <a:gs pos="95000">
                        <a:srgbClr val="000000">
                          <a:shade val="47000"/>
                          <a:satMod val="150000"/>
                        </a:srgbClr>
                      </a:gs>
                      <a:gs pos="100000">
                        <a:srgbClr val="000000">
                          <a:shade val="39000"/>
                          <a:satMod val="150000"/>
                        </a:srgbClr>
                      </a:gs>
                    </a:gsLst>
                    <a:lin ang="5400000"/>
                  </a:gradFill>
                  <a:effectLst>
                    <a:outerShdw blurRad="50800" algn="tl" rotWithShape="0">
                      <a:srgbClr val="000000"/>
                    </a:outerShdw>
                  </a:effectLst>
                  <a:latin typeface="Arial" pitchFamily="34" charset="0"/>
                  <a:cs typeface="Arial" pitchFamily="34" charset="0"/>
                </a:rPr>
                <a:t>]</a:t>
              </a:r>
              <a:r>
                <a:rPr lang="ru-RU" sz="4000" b="1" dirty="0">
                  <a:ln w="17780" cmpd="sng">
                    <a:solidFill>
                      <a:sysClr val="windowText" lastClr="000000"/>
                    </a:solidFill>
                    <a:prstDash val="solid"/>
                    <a:miter lim="800000"/>
                  </a:ln>
                  <a:gradFill rotWithShape="1">
                    <a:gsLst>
                      <a:gs pos="0">
                        <a:srgbClr val="000000">
                          <a:tint val="92000"/>
                          <a:shade val="100000"/>
                          <a:satMod val="150000"/>
                        </a:srgbClr>
                      </a:gs>
                      <a:gs pos="49000">
                        <a:srgbClr val="000000">
                          <a:tint val="89000"/>
                          <a:shade val="90000"/>
                          <a:satMod val="150000"/>
                        </a:srgbClr>
                      </a:gs>
                      <a:gs pos="50000">
                        <a:srgbClr val="000000">
                          <a:tint val="100000"/>
                          <a:shade val="75000"/>
                          <a:satMod val="150000"/>
                        </a:srgbClr>
                      </a:gs>
                      <a:gs pos="95000">
                        <a:srgbClr val="000000">
                          <a:shade val="47000"/>
                          <a:satMod val="150000"/>
                        </a:srgbClr>
                      </a:gs>
                      <a:gs pos="100000">
                        <a:srgbClr val="000000">
                          <a:shade val="39000"/>
                          <a:satMod val="150000"/>
                        </a:srgbClr>
                      </a:gs>
                    </a:gsLst>
                    <a:lin ang="5400000"/>
                  </a:gradFill>
                  <a:effectLst>
                    <a:outerShdw blurRad="50800" algn="tl" rotWithShape="0">
                      <a:srgbClr val="000000"/>
                    </a:outerShdw>
                  </a:effectLst>
                  <a:latin typeface="Arial" pitchFamily="34" charset="0"/>
                  <a:cs typeface="Arial" pitchFamily="34" charset="0"/>
                </a:rPr>
                <a:t>и</a:t>
              </a:r>
              <a:r>
                <a:rPr lang="en-US" sz="4000" b="1" dirty="0">
                  <a:ln w="17780" cmpd="sng">
                    <a:solidFill>
                      <a:sysClr val="windowText" lastClr="000000"/>
                    </a:solidFill>
                    <a:prstDash val="solid"/>
                    <a:miter lim="800000"/>
                  </a:ln>
                  <a:gradFill rotWithShape="1">
                    <a:gsLst>
                      <a:gs pos="0">
                        <a:srgbClr val="000000">
                          <a:tint val="92000"/>
                          <a:shade val="100000"/>
                          <a:satMod val="150000"/>
                        </a:srgbClr>
                      </a:gs>
                      <a:gs pos="49000">
                        <a:srgbClr val="000000">
                          <a:tint val="89000"/>
                          <a:shade val="90000"/>
                          <a:satMod val="150000"/>
                        </a:srgbClr>
                      </a:gs>
                      <a:gs pos="50000">
                        <a:srgbClr val="000000">
                          <a:tint val="100000"/>
                          <a:shade val="75000"/>
                          <a:satMod val="150000"/>
                        </a:srgbClr>
                      </a:gs>
                      <a:gs pos="95000">
                        <a:srgbClr val="000000">
                          <a:shade val="47000"/>
                          <a:satMod val="150000"/>
                        </a:srgbClr>
                      </a:gs>
                      <a:gs pos="100000">
                        <a:srgbClr val="000000">
                          <a:shade val="39000"/>
                          <a:satMod val="150000"/>
                        </a:srgbClr>
                      </a:gs>
                    </a:gsLst>
                    <a:lin ang="5400000"/>
                  </a:gradFill>
                  <a:effectLst>
                    <a:outerShdw blurRad="50800" algn="tl" rotWithShape="0">
                      <a:srgbClr val="000000"/>
                    </a:outerShdw>
                  </a:effectLst>
                  <a:latin typeface="Arial" pitchFamily="34" charset="0"/>
                  <a:cs typeface="Arial" pitchFamily="34" charset="0"/>
                </a:rPr>
                <a:t>[</a:t>
              </a:r>
              <a:r>
                <a:rPr lang="ru-RU" sz="4000" b="1" dirty="0">
                  <a:ln w="17780" cmpd="sng">
                    <a:solidFill>
                      <a:sysClr val="windowText" lastClr="000000"/>
                    </a:solidFill>
                    <a:prstDash val="solid"/>
                    <a:miter lim="800000"/>
                  </a:ln>
                  <a:gradFill rotWithShape="1">
                    <a:gsLst>
                      <a:gs pos="0">
                        <a:srgbClr val="000000">
                          <a:tint val="92000"/>
                          <a:shade val="100000"/>
                          <a:satMod val="150000"/>
                        </a:srgbClr>
                      </a:gs>
                      <a:gs pos="49000">
                        <a:srgbClr val="000000">
                          <a:tint val="89000"/>
                          <a:shade val="90000"/>
                          <a:satMod val="150000"/>
                        </a:srgbClr>
                      </a:gs>
                      <a:gs pos="50000">
                        <a:srgbClr val="000000">
                          <a:tint val="100000"/>
                          <a:shade val="75000"/>
                          <a:satMod val="150000"/>
                        </a:srgbClr>
                      </a:gs>
                      <a:gs pos="95000">
                        <a:srgbClr val="000000">
                          <a:shade val="47000"/>
                          <a:satMod val="150000"/>
                        </a:srgbClr>
                      </a:gs>
                      <a:gs pos="100000">
                        <a:srgbClr val="000000">
                          <a:shade val="39000"/>
                          <a:satMod val="150000"/>
                        </a:srgbClr>
                      </a:gs>
                    </a:gsLst>
                    <a:lin ang="5400000"/>
                  </a:gradFill>
                  <a:effectLst>
                    <a:outerShdw blurRad="50800" algn="tl" rotWithShape="0">
                      <a:srgbClr val="000000"/>
                    </a:outerShdw>
                  </a:effectLst>
                  <a:latin typeface="Arial" pitchFamily="34" charset="0"/>
                  <a:cs typeface="Arial" pitchFamily="34" charset="0"/>
                </a:rPr>
                <a:t>         </a:t>
              </a:r>
              <a:r>
                <a:rPr lang="en-US" sz="4000" b="1" dirty="0">
                  <a:ln w="17780" cmpd="sng">
                    <a:solidFill>
                      <a:sysClr val="windowText" lastClr="000000"/>
                    </a:solidFill>
                    <a:prstDash val="solid"/>
                    <a:miter lim="800000"/>
                  </a:ln>
                  <a:gradFill rotWithShape="1">
                    <a:gsLst>
                      <a:gs pos="0">
                        <a:srgbClr val="000000">
                          <a:tint val="92000"/>
                          <a:shade val="100000"/>
                          <a:satMod val="150000"/>
                        </a:srgbClr>
                      </a:gs>
                      <a:gs pos="49000">
                        <a:srgbClr val="000000">
                          <a:tint val="89000"/>
                          <a:shade val="90000"/>
                          <a:satMod val="150000"/>
                        </a:srgbClr>
                      </a:gs>
                      <a:gs pos="50000">
                        <a:srgbClr val="000000">
                          <a:tint val="100000"/>
                          <a:shade val="75000"/>
                          <a:satMod val="150000"/>
                        </a:srgbClr>
                      </a:gs>
                      <a:gs pos="95000">
                        <a:srgbClr val="000000">
                          <a:shade val="47000"/>
                          <a:satMod val="150000"/>
                        </a:srgbClr>
                      </a:gs>
                      <a:gs pos="100000">
                        <a:srgbClr val="000000">
                          <a:shade val="39000"/>
                          <a:satMod val="150000"/>
                        </a:srgbClr>
                      </a:gs>
                    </a:gsLst>
                    <a:lin ang="5400000"/>
                  </a:gradFill>
                  <a:effectLst>
                    <a:outerShdw blurRad="50800" algn="tl" rotWithShape="0">
                      <a:srgbClr val="000000"/>
                    </a:outerShdw>
                  </a:effectLst>
                  <a:latin typeface="Arial" pitchFamily="34" charset="0"/>
                  <a:cs typeface="Arial" pitchFamily="34" charset="0"/>
                </a:rPr>
                <a:t>]</a:t>
              </a:r>
            </a:p>
            <a:p>
              <a:pPr algn="ctr">
                <a:defRPr/>
              </a:pPr>
              <a:endParaRPr lang="ru-RU" sz="5400" b="1" dirty="0">
                <a:ln w="50800"/>
                <a:solidFill>
                  <a:schemeClr val="bg1">
                    <a:shade val="50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41" name="Прямоугольник 40"/>
          <p:cNvSpPr/>
          <p:nvPr/>
        </p:nvSpPr>
        <p:spPr>
          <a:xfrm>
            <a:off x="2557570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800" decel="100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2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2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800" decel="100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900" decel="100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6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457200"/>
            <a:ext cx="9144000" cy="914400"/>
          </a:xfrm>
        </p:spPr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ОТЛИЧАЙ ПП с однородными членами от ССП</a:t>
            </a:r>
            <a:endParaRPr lang="ru-RU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3076" name="Picture 4" descr="2_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 l="12864" r="8526"/>
          <a:stretch>
            <a:fillRect/>
          </a:stretch>
        </p:blipFill>
        <p:spPr>
          <a:xfrm>
            <a:off x="395536" y="3356992"/>
            <a:ext cx="4176464" cy="3043808"/>
          </a:xfrm>
          <a:solidFill>
            <a:srgbClr val="FFFFFF">
              <a:shade val="85000"/>
            </a:srgbClr>
          </a:solidFill>
          <a:ln w="88900" cap="sq">
            <a:solidFill>
              <a:schemeClr val="accent2">
                <a:lumMod val="60000"/>
                <a:lumOff val="40000"/>
              </a:schemeClr>
            </a:solidFill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4" name="Picture 4" descr="2_3"/>
          <p:cNvPicPr>
            <a:picLocks noChangeAspect="1" noChangeArrowheads="1"/>
          </p:cNvPicPr>
          <p:nvPr/>
        </p:nvPicPr>
        <p:blipFill>
          <a:blip r:embed="rId4" cstate="print"/>
          <a:srcRect l="3030" r="3030"/>
          <a:stretch>
            <a:fillRect/>
          </a:stretch>
        </p:blipFill>
        <p:spPr>
          <a:xfrm>
            <a:off x="4800600" y="3356992"/>
            <a:ext cx="4114800" cy="3043808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C000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5" name="Выноска-облако 4"/>
          <p:cNvSpPr/>
          <p:nvPr/>
        </p:nvSpPr>
        <p:spPr>
          <a:xfrm>
            <a:off x="179512" y="1700808"/>
            <a:ext cx="2868488" cy="1008112"/>
          </a:xfrm>
          <a:prstGeom prst="cloudCallout">
            <a:avLst>
              <a:gd name="adj1" fmla="val 36834"/>
              <a:gd name="adj2" fmla="val 95819"/>
            </a:avLst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ПРОСТОЕ 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ПРЕДЛОЖЕНИЕ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Выноска-облако 5"/>
          <p:cNvSpPr/>
          <p:nvPr/>
        </p:nvSpPr>
        <p:spPr>
          <a:xfrm>
            <a:off x="6172200" y="1628800"/>
            <a:ext cx="2971800" cy="1008112"/>
          </a:xfrm>
          <a:prstGeom prst="cloudCallout">
            <a:avLst>
              <a:gd name="adj1" fmla="val -42680"/>
              <a:gd name="adj2" fmla="val 120937"/>
            </a:avLst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СЛОЖНОЕ</a:t>
            </a:r>
          </a:p>
          <a:p>
            <a:pPr algn="ctr">
              <a:defRPr/>
            </a:pP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ПРЕДЛОЖЕНИЕ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Овал 6"/>
          <p:cNvSpPr/>
          <p:nvPr/>
        </p:nvSpPr>
        <p:spPr>
          <a:xfrm>
            <a:off x="899592" y="4653136"/>
            <a:ext cx="360040" cy="338336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3200" b="1" dirty="0"/>
              <a:t>1</a:t>
            </a:r>
          </a:p>
        </p:txBody>
      </p:sp>
      <p:sp>
        <p:nvSpPr>
          <p:cNvPr id="8" name="Овал 7"/>
          <p:cNvSpPr/>
          <p:nvPr/>
        </p:nvSpPr>
        <p:spPr>
          <a:xfrm>
            <a:off x="5148064" y="4653136"/>
            <a:ext cx="360040" cy="266328"/>
          </a:xfrm>
          <a:prstGeom prst="ellips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3200" b="1" dirty="0"/>
              <a:t>1</a:t>
            </a:r>
          </a:p>
        </p:txBody>
      </p:sp>
      <p:sp>
        <p:nvSpPr>
          <p:cNvPr id="9" name="Овал 8"/>
          <p:cNvSpPr/>
          <p:nvPr/>
        </p:nvSpPr>
        <p:spPr>
          <a:xfrm>
            <a:off x="8676456" y="4725144"/>
            <a:ext cx="216024" cy="338336"/>
          </a:xfrm>
          <a:prstGeom prst="ellips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3200" b="1" dirty="0"/>
              <a:t>2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323528" y="2276872"/>
            <a:ext cx="5472608" cy="2376264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>
              <a:defRPr/>
            </a:pPr>
            <a:endParaRPr lang="en-US" sz="5400" b="1" dirty="0">
              <a:ln w="50800"/>
              <a:solidFill>
                <a:schemeClr val="bg1">
                  <a:shade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ctr">
              <a:defRPr/>
            </a:pPr>
            <a:r>
              <a:rPr lang="en-US" sz="4000" b="1" dirty="0">
                <a:ln w="50800"/>
                <a:latin typeface="Arial" pitchFamily="34" charset="0"/>
                <a:cs typeface="Arial" pitchFamily="34" charset="0"/>
              </a:rPr>
              <a:t>[</a:t>
            </a:r>
            <a:r>
              <a:rPr lang="ru-RU" sz="4000" b="1" dirty="0">
                <a:ln w="50800"/>
                <a:solidFill>
                  <a:schemeClr val="bg1">
                    <a:shade val="50000"/>
                  </a:schemeClr>
                </a:solidFill>
                <a:latin typeface="Arial" pitchFamily="34" charset="0"/>
                <a:cs typeface="Arial" pitchFamily="34" charset="0"/>
              </a:rPr>
              <a:t>         </a:t>
            </a:r>
            <a:r>
              <a:rPr lang="ru-RU" sz="4000" b="1" dirty="0">
                <a:ln w="50800"/>
                <a:latin typeface="Arial" pitchFamily="34" charset="0"/>
                <a:cs typeface="Arial" pitchFamily="34" charset="0"/>
              </a:rPr>
              <a:t>и</a:t>
            </a:r>
            <a:r>
              <a:rPr lang="ru-RU" sz="4000" b="1" dirty="0">
                <a:ln w="50800"/>
                <a:solidFill>
                  <a:schemeClr val="bg1">
                    <a:shade val="50000"/>
                  </a:schemeClr>
                </a:solidFill>
                <a:latin typeface="Arial" pitchFamily="34" charset="0"/>
                <a:cs typeface="Arial" pitchFamily="34" charset="0"/>
              </a:rPr>
              <a:t>     </a:t>
            </a:r>
            <a:r>
              <a:rPr lang="en-US" sz="4000" b="1" dirty="0">
                <a:ln w="50800"/>
                <a:latin typeface="Arial" pitchFamily="34" charset="0"/>
                <a:cs typeface="Arial" pitchFamily="34" charset="0"/>
              </a:rPr>
              <a:t>]</a:t>
            </a:r>
          </a:p>
          <a:p>
            <a:pPr algn="ctr">
              <a:defRPr/>
            </a:pPr>
            <a:endParaRPr lang="ru-RU" sz="5400" b="1" dirty="0">
              <a:ln w="50800"/>
              <a:solidFill>
                <a:schemeClr val="bg1">
                  <a:shade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2" name="Прямая соединительная линия 11"/>
          <p:cNvCxnSpPr/>
          <p:nvPr/>
        </p:nvCxnSpPr>
        <p:spPr>
          <a:xfrm>
            <a:off x="1979712" y="2981325"/>
            <a:ext cx="504056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grpSp>
        <p:nvGrpSpPr>
          <p:cNvPr id="2" name="Группа 19"/>
          <p:cNvGrpSpPr>
            <a:grpSpLocks/>
          </p:cNvGrpSpPr>
          <p:nvPr/>
        </p:nvGrpSpPr>
        <p:grpSpPr bwMode="auto">
          <a:xfrm>
            <a:off x="2555875" y="3213100"/>
            <a:ext cx="576263" cy="554038"/>
            <a:chOff x="3059832" y="2636912"/>
            <a:chExt cx="576064" cy="554360"/>
          </a:xfrm>
        </p:grpSpPr>
        <p:sp>
          <p:nvSpPr>
            <p:cNvPr id="13" name="Овал 12"/>
            <p:cNvSpPr/>
            <p:nvPr/>
          </p:nvSpPr>
          <p:spPr>
            <a:xfrm>
              <a:off x="3059832" y="2636912"/>
              <a:ext cx="576064" cy="554360"/>
            </a:xfrm>
            <a:prstGeom prst="ellipse">
              <a:avLst/>
            </a:prstGeom>
            <a:noFill/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  <p:cxnSp>
          <p:nvCxnSpPr>
            <p:cNvPr id="14" name="Прямая соединительная линия 13"/>
            <p:cNvCxnSpPr/>
            <p:nvPr/>
          </p:nvCxnSpPr>
          <p:spPr>
            <a:xfrm>
              <a:off x="3131840" y="2477816"/>
              <a:ext cx="432048" cy="0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5" name="Прямая соединительная линия 14"/>
            <p:cNvCxnSpPr/>
            <p:nvPr/>
          </p:nvCxnSpPr>
          <p:spPr>
            <a:xfrm>
              <a:off x="3131840" y="2404621"/>
              <a:ext cx="432048" cy="0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3" name="Группа 20"/>
          <p:cNvGrpSpPr>
            <a:grpSpLocks/>
          </p:cNvGrpSpPr>
          <p:nvPr/>
        </p:nvGrpSpPr>
        <p:grpSpPr bwMode="auto">
          <a:xfrm>
            <a:off x="3635375" y="3213100"/>
            <a:ext cx="576263" cy="554038"/>
            <a:chOff x="3059832" y="2636912"/>
            <a:chExt cx="576064" cy="554360"/>
          </a:xfrm>
        </p:grpSpPr>
        <p:sp>
          <p:nvSpPr>
            <p:cNvPr id="22" name="Овал 21"/>
            <p:cNvSpPr/>
            <p:nvPr/>
          </p:nvSpPr>
          <p:spPr>
            <a:xfrm>
              <a:off x="3059832" y="2636912"/>
              <a:ext cx="576064" cy="554360"/>
            </a:xfrm>
            <a:prstGeom prst="ellipse">
              <a:avLst/>
            </a:prstGeom>
            <a:noFill/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  <p:cxnSp>
          <p:nvCxnSpPr>
            <p:cNvPr id="23" name="Прямая соединительная линия 22"/>
            <p:cNvCxnSpPr/>
            <p:nvPr/>
          </p:nvCxnSpPr>
          <p:spPr>
            <a:xfrm>
              <a:off x="3131840" y="2477816"/>
              <a:ext cx="432048" cy="0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24" name="Прямая соединительная линия 23"/>
            <p:cNvCxnSpPr/>
            <p:nvPr/>
          </p:nvCxnSpPr>
          <p:spPr>
            <a:xfrm>
              <a:off x="3131840" y="2404621"/>
              <a:ext cx="432048" cy="0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5" name="Прямоугольник 24"/>
          <p:cNvSpPr/>
          <p:nvPr/>
        </p:nvSpPr>
        <p:spPr>
          <a:xfrm>
            <a:off x="4139952" y="2348880"/>
            <a:ext cx="5976664" cy="2369880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>
              <a:defRPr/>
            </a:pPr>
            <a:endParaRPr lang="en-US" sz="5400" b="1" dirty="0" smtClean="0">
              <a:ln w="50800"/>
              <a:solidFill>
                <a:schemeClr val="bg1">
                  <a:shade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ctr">
              <a:defRPr/>
            </a:pPr>
            <a:r>
              <a:rPr lang="en-US" sz="4000" b="1" dirty="0" smtClean="0">
                <a:ln w="50800"/>
                <a:latin typeface="Arial" pitchFamily="34" charset="0"/>
                <a:cs typeface="Arial" pitchFamily="34" charset="0"/>
              </a:rPr>
              <a:t>[</a:t>
            </a:r>
            <a:r>
              <a:rPr lang="ru-RU" sz="4000" b="1" dirty="0" smtClean="0">
                <a:ln w="50800"/>
                <a:solidFill>
                  <a:schemeClr val="bg1">
                    <a:shade val="50000"/>
                  </a:schemeClr>
                </a:solidFill>
                <a:latin typeface="Arial" pitchFamily="34" charset="0"/>
                <a:cs typeface="Arial" pitchFamily="34" charset="0"/>
              </a:rPr>
              <a:t>      </a:t>
            </a:r>
            <a:r>
              <a:rPr lang="en-US" sz="4000" b="1" dirty="0" smtClean="0">
                <a:ln w="50800"/>
                <a:solidFill>
                  <a:schemeClr val="bg1">
                    <a:shade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4000" b="1" dirty="0" smtClean="0">
                <a:ln w="50800"/>
                <a:solidFill>
                  <a:schemeClr val="bg1">
                    <a:shade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smtClean="0">
                <a:ln w="50800"/>
                <a:latin typeface="Arial" pitchFamily="34" charset="0"/>
                <a:cs typeface="Arial" pitchFamily="34" charset="0"/>
              </a:rPr>
              <a:t>]</a:t>
            </a:r>
            <a:r>
              <a:rPr lang="ru-RU" sz="4000" b="1" dirty="0" smtClean="0">
                <a:ln w="50800"/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,</a:t>
            </a:r>
            <a:r>
              <a:rPr lang="ru-RU" sz="4000" b="1" dirty="0" smtClean="0">
                <a:ln w="50800"/>
                <a:latin typeface="Arial" pitchFamily="34" charset="0"/>
                <a:cs typeface="Arial" pitchFamily="34" charset="0"/>
              </a:rPr>
              <a:t>и</a:t>
            </a:r>
            <a:r>
              <a:rPr lang="en-US" sz="4000" b="1" dirty="0" smtClean="0">
                <a:ln w="50800"/>
                <a:latin typeface="Arial" pitchFamily="34" charset="0"/>
                <a:cs typeface="Arial" pitchFamily="34" charset="0"/>
              </a:rPr>
              <a:t>[</a:t>
            </a:r>
            <a:r>
              <a:rPr lang="ru-RU" sz="4000" b="1" dirty="0" smtClean="0">
                <a:ln w="50800"/>
                <a:solidFill>
                  <a:schemeClr val="bg1">
                    <a:shade val="50000"/>
                  </a:schemeClr>
                </a:solidFill>
                <a:latin typeface="Arial" pitchFamily="34" charset="0"/>
                <a:cs typeface="Arial" pitchFamily="34" charset="0"/>
              </a:rPr>
              <a:t>        </a:t>
            </a:r>
            <a:r>
              <a:rPr lang="en-US" sz="4000" b="1" dirty="0" smtClean="0">
                <a:ln w="50800"/>
                <a:latin typeface="Arial" pitchFamily="34" charset="0"/>
                <a:cs typeface="Arial" pitchFamily="34" charset="0"/>
              </a:rPr>
              <a:t>]</a:t>
            </a:r>
            <a:endParaRPr lang="en-US" sz="4000" b="1" dirty="0">
              <a:ln w="50800"/>
              <a:latin typeface="Arial" pitchFamily="34" charset="0"/>
              <a:cs typeface="Arial" pitchFamily="34" charset="0"/>
            </a:endParaRPr>
          </a:p>
          <a:p>
            <a:pPr algn="ctr">
              <a:defRPr/>
            </a:pPr>
            <a:endParaRPr lang="ru-RU" sz="5400" b="1" dirty="0">
              <a:ln w="50800"/>
              <a:solidFill>
                <a:schemeClr val="bg1">
                  <a:shade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1" name="Группа 11"/>
          <p:cNvGrpSpPr>
            <a:grpSpLocks/>
          </p:cNvGrpSpPr>
          <p:nvPr/>
        </p:nvGrpSpPr>
        <p:grpSpPr bwMode="auto">
          <a:xfrm>
            <a:off x="5292725" y="3500438"/>
            <a:ext cx="1295400" cy="73025"/>
            <a:chOff x="2843808" y="3429000"/>
            <a:chExt cx="1296144" cy="72008"/>
          </a:xfrm>
        </p:grpSpPr>
        <p:cxnSp>
          <p:nvCxnSpPr>
            <p:cNvPr id="27" name="Прямая соединительная линия 26"/>
            <p:cNvCxnSpPr/>
            <p:nvPr/>
          </p:nvCxnSpPr>
          <p:spPr>
            <a:xfrm>
              <a:off x="2843808" y="2988874"/>
              <a:ext cx="576064" cy="0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28" name="Прямая соединительная линия 27"/>
            <p:cNvCxnSpPr/>
            <p:nvPr/>
          </p:nvCxnSpPr>
          <p:spPr>
            <a:xfrm>
              <a:off x="3563888" y="2916741"/>
              <a:ext cx="576064" cy="0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29" name="Прямая соединительная линия 28"/>
            <p:cNvCxnSpPr/>
            <p:nvPr/>
          </p:nvCxnSpPr>
          <p:spPr>
            <a:xfrm>
              <a:off x="3563888" y="2988874"/>
              <a:ext cx="576064" cy="0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6" name="Группа 11"/>
          <p:cNvGrpSpPr>
            <a:grpSpLocks/>
          </p:cNvGrpSpPr>
          <p:nvPr/>
        </p:nvGrpSpPr>
        <p:grpSpPr bwMode="auto">
          <a:xfrm>
            <a:off x="7543800" y="3505200"/>
            <a:ext cx="1296988" cy="73025"/>
            <a:chOff x="2843808" y="3429000"/>
            <a:chExt cx="1296144" cy="72008"/>
          </a:xfrm>
        </p:grpSpPr>
        <p:cxnSp>
          <p:nvCxnSpPr>
            <p:cNvPr id="31" name="Прямая соединительная линия 30"/>
            <p:cNvCxnSpPr/>
            <p:nvPr/>
          </p:nvCxnSpPr>
          <p:spPr>
            <a:xfrm>
              <a:off x="2843808" y="2988874"/>
              <a:ext cx="576064" cy="0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32" name="Прямая соединительная линия 31"/>
            <p:cNvCxnSpPr/>
            <p:nvPr/>
          </p:nvCxnSpPr>
          <p:spPr>
            <a:xfrm>
              <a:off x="3563888" y="2916741"/>
              <a:ext cx="576064" cy="0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33" name="Прямая соединительная линия 32"/>
            <p:cNvCxnSpPr/>
            <p:nvPr/>
          </p:nvCxnSpPr>
          <p:spPr>
            <a:xfrm>
              <a:off x="3563888" y="2988874"/>
              <a:ext cx="576064" cy="0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 descr="C:\Documents and Settings\Admin\Мои документы\Мои рисунки\предлог урок\e2b4d9581651t.jpg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500438" y="2786063"/>
            <a:ext cx="1928812" cy="1857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/>
          <p:cNvSpPr txBox="1"/>
          <p:nvPr/>
        </p:nvSpPr>
        <p:spPr>
          <a:xfrm>
            <a:off x="533400" y="990600"/>
            <a:ext cx="8229600" cy="1869530"/>
          </a:xfrm>
          <a:prstGeom prst="rect">
            <a:avLst/>
          </a:prstGeom>
          <a:noFill/>
        </p:spPr>
        <p:txBody>
          <a:bodyPr spcFirstLastPara="1" wrap="none">
            <a:prstTxWarp prst="textArchUp">
              <a:avLst>
                <a:gd name="adj" fmla="val 11010708"/>
              </a:avLst>
            </a:prstTxWarp>
            <a:spAutoFit/>
          </a:bodyPr>
          <a:lstStyle/>
          <a:p>
            <a:pPr algn="ctr">
              <a:defRPr/>
            </a:pPr>
            <a:r>
              <a:rPr lang="ru-RU" sz="60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Зарядка для глаз</a:t>
            </a:r>
          </a:p>
        </p:txBody>
      </p:sp>
      <p:pic>
        <p:nvPicPr>
          <p:cNvPr id="20484" name="Picture 3" descr="C:\Documents and Settings\Admin\Мои документы\Мои рисунки\Организатор клипов (Microsoft)\j0436872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214563" y="4786313"/>
            <a:ext cx="1714500" cy="171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85" name="Picture 4" descr="C:\Documents and Settings\Admin\Мои документы\Мои рисунки\Организатор клипов (Microsoft)\j0436872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14313" y="2714625"/>
            <a:ext cx="1714500" cy="171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86" name="Picture 5" descr="C:\Documents and Settings\Admin\Мои документы\Мои рисунки\Организатор клипов (Microsoft)\j0436872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643688" y="2500313"/>
            <a:ext cx="1714500" cy="171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87" name="Picture 6" descr="C:\Documents and Settings\Admin\Мои документы\Мои рисунки\Организатор клипов (Microsoft)\j0436872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429250" y="4929188"/>
            <a:ext cx="1714500" cy="171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412</TotalTime>
  <Words>1126</Words>
  <PresentationFormat>Экран (4:3)</PresentationFormat>
  <Paragraphs>183</Paragraphs>
  <Slides>26</Slides>
  <Notes>19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26</vt:i4>
      </vt:variant>
    </vt:vector>
  </HeadingPairs>
  <TitlesOfParts>
    <vt:vector size="27" baseType="lpstr">
      <vt:lpstr>Тема Office</vt:lpstr>
      <vt:lpstr>Слайд 1</vt:lpstr>
      <vt:lpstr>Слайд 2</vt:lpstr>
      <vt:lpstr>Слайд 3</vt:lpstr>
      <vt:lpstr>Слайд 4</vt:lpstr>
      <vt:lpstr>Сложносочинённое предложение</vt:lpstr>
      <vt:lpstr>Сложносочинённое предложение</vt:lpstr>
      <vt:lpstr>В СПП НЕ ставится запятая</vt:lpstr>
      <vt:lpstr>ОТЛИЧАЙ ПП с однородными членами от ССП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А19 ПУНКТУАЦИЯ В ПРОСТОМ И СЛОЖНОМ ПРЕДЛОЖЕНИЯХ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  <vt:lpstr>Объяснительный диктант</vt:lpstr>
      <vt:lpstr>Спишите, расставив знаки препинания, графически их объяснив.</vt:lpstr>
      <vt:lpstr>Домашнее задание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User</cp:lastModifiedBy>
  <cp:revision>44</cp:revision>
  <dcterms:modified xsi:type="dcterms:W3CDTF">2011-10-20T16:04:28Z</dcterms:modified>
</cp:coreProperties>
</file>