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6" r:id="rId3"/>
    <p:sldId id="257" r:id="rId4"/>
    <p:sldId id="258" r:id="rId5"/>
    <p:sldId id="259" r:id="rId6"/>
    <p:sldId id="261" r:id="rId7"/>
    <p:sldId id="262" r:id="rId8"/>
    <p:sldId id="263" r:id="rId9"/>
    <p:sldId id="283" r:id="rId10"/>
    <p:sldId id="285" r:id="rId11"/>
    <p:sldId id="284" r:id="rId12"/>
    <p:sldId id="264" r:id="rId13"/>
    <p:sldId id="276" r:id="rId14"/>
    <p:sldId id="278" r:id="rId15"/>
    <p:sldId id="279" r:id="rId16"/>
    <p:sldId id="280" r:id="rId17"/>
    <p:sldId id="281" r:id="rId18"/>
    <p:sldId id="282" r:id="rId19"/>
    <p:sldId id="267" r:id="rId20"/>
    <p:sldId id="270" r:id="rId21"/>
    <p:sldId id="272" r:id="rId22"/>
    <p:sldId id="273" r:id="rId23"/>
    <p:sldId id="274" r:id="rId24"/>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3" d="100"/>
          <a:sy n="93" d="100"/>
        </p:scale>
        <p:origin x="-770" y="-115"/>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7EAF463A-BC7C-46EE-9F1E-7F377CCA4891}" type="datetimeFigureOut">
              <a:rPr lang="en-US" smtClean="0"/>
              <a:pPr/>
              <a:t>3/31/2012</a:t>
            </a:fld>
            <a:endParaRPr lang="en-US"/>
          </a:p>
        </p:txBody>
      </p:sp>
      <p:sp>
        <p:nvSpPr>
          <p:cNvPr id="19" name="Нижний колонтитул 18"/>
          <p:cNvSpPr>
            <a:spLocks noGrp="1"/>
          </p:cNvSpPr>
          <p:nvPr>
            <p:ph type="ftr" sz="quarter" idx="11"/>
          </p:nvPr>
        </p:nvSpPr>
        <p:spPr/>
        <p:txBody>
          <a:bodyPr/>
          <a:lstStyle/>
          <a:p>
            <a:endParaRPr lang="en-US"/>
          </a:p>
        </p:txBody>
      </p:sp>
      <p:sp>
        <p:nvSpPr>
          <p:cNvPr id="27" name="Номер слайда 26"/>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3/31/2012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3/31/2012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3/31/2012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3/31/2012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3/31/2012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3/31/2012</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3/31/2012</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3/31/2012</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3/31/2012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3/31/2012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a:xfrm>
            <a:off x="8077200" y="6356350"/>
            <a:ext cx="609600" cy="365125"/>
          </a:xfrm>
        </p:spPr>
        <p:txBody>
          <a:bodyPr/>
          <a:lstStyle/>
          <a:p>
            <a:fld id="{A483448D-3A78-4528-A469-B745A65DA480}" type="slidenum">
              <a:rPr lang="en-US" smtClean="0"/>
              <a:pPr/>
              <a:t>‹#›</a:t>
            </a:fld>
            <a:endParaRPr lang="en-US"/>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EAF463A-BC7C-46EE-9F1E-7F377CCA4891}" type="datetimeFigureOut">
              <a:rPr lang="en-US" smtClean="0"/>
              <a:pPr/>
              <a:t>3/31/2012</a:t>
            </a:fld>
            <a:endParaRPr lang="en-US"/>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483448D-3A78-4528-A469-B745A65DA480}" type="slidenum">
              <a:rPr lang="en-US" smtClean="0"/>
              <a:pPr/>
              <a:t>‹#›</a:t>
            </a:fld>
            <a:endParaRPr lang="en-US"/>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package" Target="../embeddings/_________Microsoft_Office_Word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38200" y="2209800"/>
            <a:ext cx="7851648" cy="2819400"/>
          </a:xfrm>
          <a:ln>
            <a:noFill/>
          </a:ln>
        </p:spPr>
        <p:txBody>
          <a:bodyPr>
            <a:normAutofit fontScale="90000"/>
          </a:bodyPr>
          <a:lstStyle/>
          <a:p>
            <a:pPr algn="ctr"/>
            <a:r>
              <a:rPr lang="ru-RU" dirty="0" smtClean="0"/>
              <a:t> </a:t>
            </a:r>
            <a:r>
              <a:rPr lang="ru-RU" sz="6700" dirty="0" smtClean="0">
                <a:solidFill>
                  <a:schemeClr val="accent1">
                    <a:lumMod val="50000"/>
                  </a:schemeClr>
                </a:solidFill>
              </a:rPr>
              <a:t>«Работа с одаренными детьми во внеклассной работе по математике в 5-6 классах »</a:t>
            </a:r>
            <a:endParaRPr lang="ru-RU" sz="6700" dirty="0">
              <a:solidFill>
                <a:schemeClr val="accent1">
                  <a:lumMod val="50000"/>
                </a:schemeClr>
              </a:solidFill>
            </a:endParaRPr>
          </a:p>
        </p:txBody>
      </p:sp>
      <p:sp>
        <p:nvSpPr>
          <p:cNvPr id="3" name="Подзаголовок 2"/>
          <p:cNvSpPr>
            <a:spLocks noGrp="1"/>
          </p:cNvSpPr>
          <p:nvPr>
            <p:ph type="subTitle" idx="1"/>
          </p:nvPr>
        </p:nvSpPr>
        <p:spPr>
          <a:xfrm>
            <a:off x="990600" y="4800600"/>
            <a:ext cx="7854696" cy="1752600"/>
          </a:xfrm>
        </p:spPr>
        <p:txBody>
          <a:bodyPr>
            <a:normAutofit lnSpcReduction="10000"/>
          </a:bodyPr>
          <a:lstStyle/>
          <a:p>
            <a:endParaRPr lang="ru-RU" sz="1600" dirty="0" smtClean="0"/>
          </a:p>
          <a:p>
            <a:endParaRPr lang="ru-RU" sz="1600" dirty="0" smtClean="0"/>
          </a:p>
          <a:p>
            <a:endParaRPr lang="ru-RU" sz="1600" dirty="0" smtClean="0"/>
          </a:p>
          <a:p>
            <a:endParaRPr lang="ru-RU" sz="1600" dirty="0" smtClean="0"/>
          </a:p>
          <a:p>
            <a:r>
              <a:rPr lang="ru-RU" sz="1600" dirty="0" smtClean="0"/>
              <a:t>Работу выполнил учитель математики и информатики: Дедова Наталья Николаевна</a:t>
            </a:r>
          </a:p>
          <a:p>
            <a:r>
              <a:rPr lang="ru-RU" sz="1600" dirty="0" smtClean="0"/>
              <a:t>МБОУ «Волго-Каспийская СОШ»</a:t>
            </a:r>
            <a:endParaRPr lang="ru-RU"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sz="1800" dirty="0" smtClean="0"/>
              <a:t>Так же работой с одаренными детьми является участие в конкурсе «Олимпус», ( писали тест на выявление способностей к математики у детей в 5-6 классе на областном уровне)</a:t>
            </a:r>
          </a:p>
          <a:p>
            <a:r>
              <a:rPr lang="ru-RU" sz="1800" dirty="0" smtClean="0"/>
              <a:t>Проведение олимпиад на школьном уровне.</a:t>
            </a:r>
          </a:p>
          <a:p>
            <a:r>
              <a:rPr lang="ru-RU" sz="1800" dirty="0" smtClean="0"/>
              <a:t>Подготовка детей к олимпиадам районного уровня (внедрение заданий олимпиадного характера во внеклассную работу</a:t>
            </a:r>
            <a:endParaRPr lang="ru-RU"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5" name="Picture 3"/>
          <p:cNvPicPr>
            <a:picLocks noGrp="1" noChangeAspect="1" noChangeArrowheads="1"/>
          </p:cNvPicPr>
          <p:nvPr>
            <p:ph idx="1"/>
          </p:nvPr>
        </p:nvPicPr>
        <p:blipFill>
          <a:blip r:embed="rId2"/>
          <a:srcRect/>
          <a:stretch>
            <a:fillRect/>
          </a:stretch>
        </p:blipFill>
        <p:spPr bwMode="auto">
          <a:xfrm>
            <a:off x="2438400" y="998575"/>
            <a:ext cx="3429000" cy="2990406"/>
          </a:xfrm>
          <a:prstGeom prst="rect">
            <a:avLst/>
          </a:prstGeom>
          <a:noFill/>
          <a:ln w="9525">
            <a:noFill/>
            <a:miter lim="800000"/>
            <a:headEnd/>
            <a:tailEnd/>
          </a:ln>
          <a:effectLst/>
        </p:spPr>
      </p:pic>
      <p:sp>
        <p:nvSpPr>
          <p:cNvPr id="6" name="Прямоугольник 5"/>
          <p:cNvSpPr/>
          <p:nvPr/>
        </p:nvSpPr>
        <p:spPr>
          <a:xfrm>
            <a:off x="685800" y="4724400"/>
            <a:ext cx="7772400" cy="369332"/>
          </a:xfrm>
          <a:prstGeom prst="rect">
            <a:avLst/>
          </a:prstGeom>
        </p:spPr>
        <p:txBody>
          <a:bodyPr wrap="square">
            <a:spAutoFit/>
          </a:bodyPr>
          <a:lstStyle/>
          <a:p>
            <a:pPr algn="ctr"/>
            <a:r>
              <a:rPr lang="ru-RU" dirty="0" smtClean="0"/>
              <a:t>Вот некоторые задачи используемые мной на кружке: </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38600"/>
            <a:ext cx="8229600" cy="2819400"/>
          </a:xfrm>
        </p:spPr>
        <p:txBody>
          <a:bodyPr/>
          <a:lstStyle/>
          <a:p>
            <a:pPr algn="ctr"/>
            <a:endParaRPr lang="ru-RU" dirty="0" smtClean="0"/>
          </a:p>
          <a:p>
            <a:pPr algn="ctr"/>
            <a:r>
              <a:rPr lang="ru-RU" dirty="0" smtClean="0"/>
              <a:t>Акробат и собачонка весят два пустых бочонка. Шустрый пес без акробата Весит два мотка шпагата. А с одним мотком ягненок Весит - видите - бочонок. Сколько весит акробат в пересчете на ягнят?</a:t>
            </a:r>
          </a:p>
          <a:p>
            <a:endParaRPr lang="ru-RU" dirty="0"/>
          </a:p>
        </p:txBody>
      </p:sp>
      <p:graphicFrame>
        <p:nvGraphicFramePr>
          <p:cNvPr id="1027" name="Object 3"/>
          <p:cNvGraphicFramePr>
            <a:graphicFrameLocks noChangeAspect="1"/>
          </p:cNvGraphicFramePr>
          <p:nvPr/>
        </p:nvGraphicFramePr>
        <p:xfrm>
          <a:off x="1981200" y="0"/>
          <a:ext cx="7543800" cy="4281488"/>
        </p:xfrm>
        <a:graphic>
          <a:graphicData uri="http://schemas.openxmlformats.org/presentationml/2006/ole">
            <p:oleObj spid="_x0000_s1027" name="Документ" r:id="rId3" imgW="5998972" imgH="3533546" progId="Word.Document.12">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590800"/>
            <a:ext cx="8229600" cy="2667000"/>
          </a:xfrm>
        </p:spPr>
        <p:txBody>
          <a:bodyPr>
            <a:normAutofit lnSpcReduction="10000"/>
          </a:bodyPr>
          <a:lstStyle/>
          <a:p>
            <a:pPr>
              <a:buNone/>
            </a:pPr>
            <a:r>
              <a:rPr lang="ru-RU" dirty="0" smtClean="0"/>
              <a:t/>
            </a:r>
            <a:br>
              <a:rPr lang="ru-RU" dirty="0" smtClean="0"/>
            </a:br>
            <a:r>
              <a:rPr lang="ru-RU" dirty="0" smtClean="0"/>
              <a:t>Жили-были две фигуры: Круг и Квадрат. На их улице было 3 дома: один дом был с окном и трубой, другой с окном, но без трубы, третий с трубой, но без окна. Каждая фигура жила в своем доме. Круг и квадрат жили в домах с окнами. Квадрат любил тепло и часто топил печку. Кто в каком доме жил?</a:t>
            </a:r>
          </a:p>
          <a:p>
            <a:endParaRPr lang="ru-RU" dirty="0"/>
          </a:p>
        </p:txBody>
      </p:sp>
      <p:sp>
        <p:nvSpPr>
          <p:cNvPr id="2049" name="Rectangle 1"/>
          <p:cNvSpPr>
            <a:spLocks noGrp="1" noChangeArrowheads="1"/>
          </p:cNvSpPr>
          <p:nvPr>
            <p:ph type="title"/>
          </p:nvPr>
        </p:nvSpPr>
        <p:spPr bwMode="auto">
          <a:xfrm>
            <a:off x="2438400" y="1600200"/>
            <a:ext cx="3898888"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lumMod val="95000"/>
                    <a:lumOff val="5000"/>
                  </a:schemeClr>
                </a:solidFill>
                <a:effectLst/>
                <a:latin typeface="Arial" pitchFamily="34" charset="0"/>
                <a:ea typeface="Times New Roman" pitchFamily="18" charset="0"/>
                <a:cs typeface="Arial" pitchFamily="34" charset="0"/>
              </a:rPr>
              <a:t>Задача</a:t>
            </a:r>
            <a:r>
              <a:rPr kumimoji="0" lang="ru-RU"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на развитие</a:t>
            </a:r>
            <a:r>
              <a:rPr kumimoji="0" lang="ru-RU" sz="2400" b="1" i="0" u="none" strike="noStrike" cap="none" normalizeH="0" baseline="0" dirty="0" smtClean="0">
                <a:ln>
                  <a:noFill/>
                </a:ln>
                <a:solidFill>
                  <a:schemeClr val="tx1"/>
                </a:solidFill>
                <a:effectLst/>
                <a:latin typeface="Calibri"/>
                <a:ea typeface="Times New Roman" pitchFamily="18" charset="0"/>
                <a:cs typeface="Arial" pitchFamily="34" charset="0"/>
              </a:rPr>
              <a:t> </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логического мышления</a:t>
            </a:r>
            <a:endParaRPr kumimoji="0" lang="ru-RU"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66800"/>
            <a:ext cx="8229600" cy="1143000"/>
          </a:xfrm>
        </p:spPr>
        <p:txBody>
          <a:bodyPr>
            <a:normAutofit/>
          </a:bodyPr>
          <a:lstStyle/>
          <a:p>
            <a:pPr algn="ctr"/>
            <a:r>
              <a:rPr lang="ru-RU" sz="2000" dirty="0" smtClean="0"/>
              <a:t/>
            </a:r>
            <a:br>
              <a:rPr lang="ru-RU" sz="2000" dirty="0" smtClean="0"/>
            </a:br>
            <a:r>
              <a:rPr lang="ru-RU" sz="2400" b="1" dirty="0" smtClean="0">
                <a:solidFill>
                  <a:schemeClr val="tx1"/>
                </a:solidFill>
                <a:latin typeface="Arial" pitchFamily="34" charset="0"/>
                <a:cs typeface="Arial" pitchFamily="34" charset="0"/>
              </a:rPr>
              <a:t>Тремя линиями отделить деревья от зайцев</a:t>
            </a:r>
            <a:r>
              <a:rPr lang="ru-RU" sz="2000" b="1" dirty="0" smtClean="0">
                <a:solidFill>
                  <a:schemeClr val="tx1"/>
                </a:solidFill>
                <a:latin typeface="Arial" pitchFamily="34" charset="0"/>
                <a:cs typeface="Arial" pitchFamily="34" charset="0"/>
              </a:rPr>
              <a:t>.</a:t>
            </a:r>
            <a:r>
              <a:rPr lang="ru-RU" sz="2000" dirty="0" smtClean="0">
                <a:latin typeface="Arial" pitchFamily="34" charset="0"/>
                <a:cs typeface="Arial" pitchFamily="34" charset="0"/>
              </a:rPr>
              <a:t> </a:t>
            </a:r>
            <a:endParaRPr lang="ru-RU" sz="2000" dirty="0">
              <a:latin typeface="Arial" pitchFamily="34" charset="0"/>
              <a:cs typeface="Arial" pitchFamily="34" charset="0"/>
            </a:endParaRPr>
          </a:p>
        </p:txBody>
      </p:sp>
      <p:pic>
        <p:nvPicPr>
          <p:cNvPr id="4" name="Содержимое 3" descr="http://www.vseodetishkax.ru/images/abs/clip_image004.gif"/>
          <p:cNvPicPr>
            <a:picLocks noGrp="1"/>
          </p:cNvPicPr>
          <p:nvPr>
            <p:ph idx="1"/>
          </p:nvPr>
        </p:nvPicPr>
        <p:blipFill>
          <a:blip r:embed="rId2"/>
          <a:srcRect/>
          <a:stretch>
            <a:fillRect/>
          </a:stretch>
        </p:blipFill>
        <p:spPr bwMode="auto">
          <a:xfrm>
            <a:off x="457200" y="2868084"/>
            <a:ext cx="8229600" cy="25235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1371600"/>
            <a:ext cx="8229600" cy="1143000"/>
          </a:xfrm>
        </p:spPr>
        <p:txBody>
          <a:bodyPr>
            <a:normAutofit/>
          </a:bodyPr>
          <a:lstStyle/>
          <a:p>
            <a:r>
              <a:rPr lang="ru-RU" sz="2400" b="1" dirty="0" smtClean="0">
                <a:solidFill>
                  <a:schemeClr val="tx1"/>
                </a:solidFill>
                <a:latin typeface="Arial" pitchFamily="34" charset="0"/>
                <a:cs typeface="Arial" pitchFamily="34" charset="0"/>
              </a:rPr>
              <a:t>Переложить 1 палочку так, чтобы домик был перевернут в другую сторону.</a:t>
            </a:r>
            <a:r>
              <a:rPr lang="ru-RU" sz="2000" dirty="0" smtClean="0"/>
              <a:t/>
            </a:r>
            <a:br>
              <a:rPr lang="ru-RU" sz="2000" dirty="0" smtClean="0"/>
            </a:br>
            <a:endParaRPr lang="ru-RU" sz="2000" dirty="0"/>
          </a:p>
        </p:txBody>
      </p:sp>
      <p:pic>
        <p:nvPicPr>
          <p:cNvPr id="4" name="Содержимое 3" descr="http://www.vseodetishkax.ru/images/abs/clip_image012.gif"/>
          <p:cNvPicPr>
            <a:picLocks noGrp="1"/>
          </p:cNvPicPr>
          <p:nvPr>
            <p:ph idx="1"/>
          </p:nvPr>
        </p:nvPicPr>
        <p:blipFill>
          <a:blip r:embed="rId2"/>
          <a:srcRect/>
          <a:stretch>
            <a:fillRect/>
          </a:stretch>
        </p:blipFill>
        <p:spPr bwMode="auto">
          <a:xfrm>
            <a:off x="1314450" y="2844006"/>
            <a:ext cx="6515100" cy="2571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b="1" dirty="0" smtClean="0">
                <a:solidFill>
                  <a:schemeClr val="tx1"/>
                </a:solidFill>
              </a:rPr>
              <a:t>Занимательные вопросы</a:t>
            </a:r>
            <a:br>
              <a:rPr lang="ru-RU" sz="2400" b="1" dirty="0" smtClean="0">
                <a:solidFill>
                  <a:schemeClr val="tx1"/>
                </a:solidFill>
              </a:rPr>
            </a:br>
            <a:endParaRPr lang="ru-RU" sz="2400" b="1" dirty="0">
              <a:solidFill>
                <a:schemeClr val="tx1"/>
              </a:solidFill>
            </a:endParaRPr>
          </a:p>
        </p:txBody>
      </p:sp>
      <p:sp>
        <p:nvSpPr>
          <p:cNvPr id="3" name="Содержимое 2"/>
          <p:cNvSpPr>
            <a:spLocks noGrp="1"/>
          </p:cNvSpPr>
          <p:nvPr>
            <p:ph idx="1"/>
          </p:nvPr>
        </p:nvSpPr>
        <p:spPr/>
        <p:txBody>
          <a:bodyPr>
            <a:normAutofit fontScale="70000" lnSpcReduction="20000"/>
          </a:bodyPr>
          <a:lstStyle/>
          <a:p>
            <a:pPr lvl="0">
              <a:buNone/>
            </a:pPr>
            <a:r>
              <a:rPr lang="ru-RU" sz="2800" dirty="0" smtClean="0"/>
              <a:t> </a:t>
            </a:r>
          </a:p>
          <a:p>
            <a:pPr lvl="1"/>
            <a:r>
              <a:rPr lang="ru-RU" dirty="0" smtClean="0"/>
              <a:t>Сколько ушей у трёх мышей?</a:t>
            </a:r>
          </a:p>
          <a:p>
            <a:pPr lvl="1"/>
            <a:r>
              <a:rPr lang="ru-RU" dirty="0" smtClean="0"/>
              <a:t>Сколько лап у двух медвежат?</a:t>
            </a:r>
          </a:p>
          <a:p>
            <a:pPr lvl="1"/>
            <a:r>
              <a:rPr lang="ru-RU" dirty="0" smtClean="0"/>
              <a:t>У семи братьев по одной сестре. Сколько всего сестёр?</a:t>
            </a:r>
          </a:p>
          <a:p>
            <a:pPr lvl="1"/>
            <a:r>
              <a:rPr lang="ru-RU" dirty="0" smtClean="0"/>
              <a:t>У бабушки Даши внучка Маша, кот Пушок и собака Дружок. Сколько всего внуков у бабушки?</a:t>
            </a:r>
          </a:p>
          <a:p>
            <a:pPr lvl="1"/>
            <a:r>
              <a:rPr lang="ru-RU" dirty="0" smtClean="0"/>
              <a:t>Над рекой летели птицы: голубь, щука, 2 синицы, 2 стрижа и 5 угрей. Сколько птиц? Ответь скорей!</a:t>
            </a:r>
          </a:p>
          <a:p>
            <a:pPr lvl="1"/>
            <a:r>
              <a:rPr lang="ru-RU" dirty="0" smtClean="0"/>
              <a:t>Горело 7 свечей. 2 свечи погасили, а остальные продолжали гореть. Сколько свечей осталось? (2, остальные сгорели).</a:t>
            </a:r>
          </a:p>
          <a:p>
            <a:pPr lvl="1"/>
            <a:r>
              <a:rPr lang="ru-RU" dirty="0" smtClean="0"/>
              <a:t>В корзине три яблока. Как поделить их между тремя детьми так, чтобы одно яблоко осталось в корзине? (Отдать одно яблоко вместе с корзиной).</a:t>
            </a:r>
          </a:p>
          <a:p>
            <a:pPr lvl="1"/>
            <a:r>
              <a:rPr lang="ru-RU" dirty="0" smtClean="0"/>
              <a:t>На берёзе три толстых ветки, на каждой толстой ветке по три тоненьких веточки. На каждой тоненькой веточке по одному яблочку. Сколько всего яблок? (Нисколько – на берёзе яблоки не растут.)</a:t>
            </a:r>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b="1" dirty="0" smtClean="0">
                <a:solidFill>
                  <a:schemeClr val="tx1"/>
                </a:solidFill>
                <a:latin typeface="Arial" pitchFamily="34" charset="0"/>
                <a:cs typeface="Arial" pitchFamily="34" charset="0"/>
              </a:rPr>
              <a:t>Задачи-шутки</a:t>
            </a:r>
            <a:r>
              <a:rPr lang="ru-RU" sz="2400" dirty="0" smtClean="0"/>
              <a:t/>
            </a:r>
            <a:br>
              <a:rPr lang="ru-RU" sz="2400" dirty="0" smtClean="0"/>
            </a:br>
            <a:endParaRPr lang="ru-RU" sz="2400" dirty="0"/>
          </a:p>
        </p:txBody>
      </p:sp>
      <p:sp>
        <p:nvSpPr>
          <p:cNvPr id="3" name="Содержимое 2"/>
          <p:cNvSpPr>
            <a:spLocks noGrp="1"/>
          </p:cNvSpPr>
          <p:nvPr>
            <p:ph idx="1"/>
          </p:nvPr>
        </p:nvSpPr>
        <p:spPr/>
        <p:txBody>
          <a:bodyPr>
            <a:normAutofit fontScale="77500" lnSpcReduction="20000"/>
          </a:bodyPr>
          <a:lstStyle/>
          <a:p>
            <a:pPr lvl="0">
              <a:buNone/>
            </a:pPr>
            <a:endParaRPr lang="ru-RU" sz="2800" dirty="0" smtClean="0"/>
          </a:p>
          <a:p>
            <a:pPr lvl="1"/>
            <a:r>
              <a:rPr lang="ru-RU" dirty="0" smtClean="0"/>
              <a:t>На столе три стакана с ягодами. Вова съел один стакан ягод. Сколько стаканов осталось на столе? (Три)</a:t>
            </a:r>
          </a:p>
          <a:p>
            <a:pPr lvl="1"/>
            <a:r>
              <a:rPr lang="ru-RU" dirty="0" smtClean="0"/>
              <a:t>Шли двое, остановились, один у другого спрашивает: «Это черная?». – «Нет, это красная». – «А почему она белая?» – «Потому, что зеленая». О чем они вели разговор? (О смородине)</a:t>
            </a:r>
          </a:p>
          <a:p>
            <a:pPr lvl="1"/>
            <a:r>
              <a:rPr lang="ru-RU" dirty="0" smtClean="0"/>
              <a:t>На столе лежат два апельсина и четыре банана. Сколько овощей на столе? (Нисколько)</a:t>
            </a:r>
          </a:p>
          <a:p>
            <a:pPr lvl="1"/>
            <a:r>
              <a:rPr lang="ru-RU" dirty="0" smtClean="0"/>
              <a:t>На груше росло десять груш, а на иве на две груши меньше. Сколько груш росло на иве? (Нисколько)</a:t>
            </a:r>
          </a:p>
          <a:p>
            <a:pPr lvl="1"/>
            <a:r>
              <a:rPr lang="ru-RU" dirty="0" smtClean="0"/>
              <a:t>На какое дерево сядет воробей после дождя? (На мокрое)</a:t>
            </a:r>
          </a:p>
          <a:p>
            <a:pPr lvl="1"/>
            <a:r>
              <a:rPr lang="ru-RU" dirty="0" smtClean="0"/>
              <a:t>Чего больше в квартире: стульев или мебели? (Мебели)</a:t>
            </a:r>
          </a:p>
          <a:p>
            <a:pPr lvl="1"/>
            <a:r>
              <a:rPr lang="ru-RU" dirty="0" smtClean="0"/>
              <a:t>Ты да я да мы с тобой. Сколько нас всего? (Два)</a:t>
            </a:r>
          </a:p>
          <a:p>
            <a:pPr lvl="1"/>
            <a:r>
              <a:rPr lang="ru-RU" dirty="0" smtClean="0"/>
              <a:t>Как можно сорвать ветку, не спугнув на ней птичку? (Нельзя, улетит).</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14400"/>
            <a:ext cx="8229600" cy="4876800"/>
          </a:xfrm>
        </p:spPr>
        <p:txBody>
          <a:bodyPr>
            <a:normAutofit lnSpcReduction="10000"/>
          </a:bodyPr>
          <a:lstStyle/>
          <a:p>
            <a:pPr algn="ctr">
              <a:buNone/>
            </a:pPr>
            <a:r>
              <a:rPr lang="ru-RU" b="1" dirty="0" smtClean="0"/>
              <a:t>Задачи в стихах</a:t>
            </a:r>
            <a:r>
              <a:rPr lang="ru-RU" dirty="0" smtClean="0"/>
              <a:t/>
            </a:r>
            <a:br>
              <a:rPr lang="ru-RU" dirty="0" smtClean="0"/>
            </a:br>
            <a:endParaRPr lang="ru-RU" dirty="0" smtClean="0"/>
          </a:p>
          <a:p>
            <a:pPr>
              <a:buNone/>
            </a:pPr>
            <a:r>
              <a:rPr lang="ru-RU" dirty="0" smtClean="0"/>
              <a:t>   Решила старушка ватрушки испечь.</a:t>
            </a:r>
            <a:br>
              <a:rPr lang="ru-RU" dirty="0" smtClean="0"/>
            </a:br>
            <a:r>
              <a:rPr lang="ru-RU" dirty="0" smtClean="0"/>
              <a:t>Поставила тесто да печь затопила. </a:t>
            </a:r>
            <a:br>
              <a:rPr lang="ru-RU" dirty="0" smtClean="0"/>
            </a:br>
            <a:r>
              <a:rPr lang="ru-RU" dirty="0" smtClean="0"/>
              <a:t>Решила старушка ватрушки испечь,</a:t>
            </a:r>
            <a:br>
              <a:rPr lang="ru-RU" dirty="0" smtClean="0"/>
            </a:br>
            <a:r>
              <a:rPr lang="ru-RU" dirty="0" smtClean="0"/>
              <a:t>А сколько их надо — совсем позабыла. </a:t>
            </a:r>
            <a:br>
              <a:rPr lang="ru-RU" dirty="0" smtClean="0"/>
            </a:br>
            <a:r>
              <a:rPr lang="ru-RU" dirty="0" smtClean="0"/>
              <a:t>Две штучки — для внучки, </a:t>
            </a:r>
            <a:br>
              <a:rPr lang="ru-RU" dirty="0" smtClean="0"/>
            </a:br>
            <a:r>
              <a:rPr lang="ru-RU" dirty="0" smtClean="0"/>
              <a:t>Две штучки — для деда, </a:t>
            </a:r>
            <a:br>
              <a:rPr lang="ru-RU" dirty="0" smtClean="0"/>
            </a:br>
            <a:r>
              <a:rPr lang="ru-RU" dirty="0" smtClean="0"/>
              <a:t>Две штучки — для Тани, </a:t>
            </a:r>
            <a:br>
              <a:rPr lang="ru-RU" dirty="0" smtClean="0"/>
            </a:br>
            <a:r>
              <a:rPr lang="ru-RU" dirty="0" smtClean="0"/>
              <a:t>Дочурки соседа... Считала, считала, да сбилась, </a:t>
            </a:r>
            <a:br>
              <a:rPr lang="ru-RU" dirty="0" smtClean="0"/>
            </a:br>
            <a:r>
              <a:rPr lang="ru-RU" dirty="0" smtClean="0"/>
              <a:t>А печь-то совсем протопилась! </a:t>
            </a:r>
            <a:br>
              <a:rPr lang="ru-RU" dirty="0" smtClean="0"/>
            </a:br>
            <a:r>
              <a:rPr lang="ru-RU" dirty="0" smtClean="0"/>
              <a:t>Помоги старушке сосчитать ватрушки. </a:t>
            </a:r>
            <a:r>
              <a:rPr lang="ru-RU" i="1" dirty="0" smtClean="0"/>
              <a:t>В. Кудрявцева</a:t>
            </a:r>
            <a:endParaRPr lang="ru-RU" dirty="0" smtClean="0"/>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dirty="0" smtClean="0"/>
              <a:t>Целью кружковой работы является не только овладение учащимися умениями и навыками, но развитие в детях математических способностей, различных качества ума, вычислительной культуры, элементов творческой деятельности, научного мировоззрения.</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86000"/>
            <a:ext cx="8229600" cy="4389120"/>
          </a:xfrm>
        </p:spPr>
        <p:txBody>
          <a:bodyPr/>
          <a:lstStyle/>
          <a:p>
            <a:pPr algn="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ru-RU" b="1" i="1" dirty="0" smtClean="0">
                <a:ln w="10541" cmpd="sng">
                  <a:solidFill>
                    <a:schemeClr val="accent1">
                      <a:shade val="88000"/>
                      <a:satMod val="110000"/>
                    </a:schemeClr>
                  </a:solidFill>
                  <a:prstDash val="solid"/>
                </a:ln>
                <a:solidFill>
                  <a:srgbClr val="FF0000"/>
                </a:solidFill>
              </a:rPr>
              <a:t>Одаренными</a:t>
            </a:r>
            <a:r>
              <a:rPr lang="ru-RU" b="1" dirty="0" smtClean="0">
                <a:ln w="10541" cmpd="sng">
                  <a:solidFill>
                    <a:schemeClr val="accent1">
                      <a:shade val="88000"/>
                      <a:satMod val="110000"/>
                    </a:schemeClr>
                  </a:solidFill>
                  <a:prstDash val="solid"/>
                </a:ln>
                <a:solidFill>
                  <a:srgbClr val="FF0000"/>
                </a:solidFill>
              </a:rPr>
              <a:t>  </a:t>
            </a: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называют  тех, которые  по оценке  опытных  специалистов,  в  силу выдающихся  способностей  демонстрируют высокие  достижения  в  одной  или  нескольких  сферах: интеллектуальной академических  достижений, творческого или продуктивного  мышления, общения  или лидерства, художественной  деятельности, двигательной сфере».</a:t>
            </a:r>
          </a:p>
          <a:p>
            <a:endParaRPr lang="ru-RU" dirty="0"/>
          </a:p>
        </p:txBody>
      </p:sp>
      <p:pic>
        <p:nvPicPr>
          <p:cNvPr id="4" name="Picture 8" descr="images2"/>
          <p:cNvPicPr>
            <a:picLocks noChangeAspect="1" noChangeArrowheads="1"/>
          </p:cNvPicPr>
          <p:nvPr/>
        </p:nvPicPr>
        <p:blipFill>
          <a:blip r:embed="rId2"/>
          <a:srcRect/>
          <a:stretch>
            <a:fillRect/>
          </a:stretch>
        </p:blipFill>
        <p:spPr bwMode="auto">
          <a:xfrm>
            <a:off x="1752600" y="685800"/>
            <a:ext cx="1828798" cy="1694791"/>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r>
              <a:rPr lang="ru-RU" b="1" dirty="0" smtClean="0"/>
              <a:t>Помощь одаренным учащимся в самореализации их творческой направленности</a:t>
            </a:r>
            <a:endParaRPr lang="ru-RU" dirty="0" smtClean="0"/>
          </a:p>
          <a:p>
            <a:r>
              <a:rPr lang="ru-RU" dirty="0" smtClean="0"/>
              <a:t>Ø    Создание для ученика ситуации успеха и уверенности, через индивидуальное обучение и воспитание;</a:t>
            </a:r>
          </a:p>
          <a:p>
            <a:r>
              <a:rPr lang="ru-RU" dirty="0" smtClean="0"/>
              <a:t>Ø    организация научно-исследовательской деятельности;</a:t>
            </a:r>
          </a:p>
          <a:p>
            <a:r>
              <a:rPr lang="ru-RU" dirty="0" smtClean="0"/>
              <a:t>Ø    организация и участие в интеллектуальных играх, творческих конкурсах, предметных  олимпиадах, научно-практических конференциях.</a:t>
            </a:r>
          </a:p>
          <a:p>
            <a:r>
              <a:rPr lang="ru-RU" dirty="0" smtClean="0"/>
              <a:t>Ø    разработка и реализация </a:t>
            </a:r>
            <a:r>
              <a:rPr lang="ru-RU" dirty="0" err="1" smtClean="0"/>
              <a:t>межпредметных</a:t>
            </a:r>
            <a:r>
              <a:rPr lang="ru-RU" dirty="0" smtClean="0"/>
              <a:t> научно-исследовательских проектов.</a:t>
            </a:r>
          </a:p>
          <a:p>
            <a:r>
              <a:rPr lang="ru-RU" dirty="0" smtClean="0"/>
              <a:t>Ø    изготовление компьютерных презентаций, видеороликов, исследований.</a:t>
            </a:r>
          </a:p>
          <a:p>
            <a:r>
              <a:rPr lang="ru-RU" dirty="0" smtClean="0"/>
              <a:t> </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b="1" dirty="0" smtClean="0"/>
              <a:t>Поощрение одаренных детей</a:t>
            </a:r>
            <a:endParaRPr lang="ru-RU" dirty="0" smtClean="0"/>
          </a:p>
          <a:p>
            <a:r>
              <a:rPr lang="ru-RU" dirty="0" smtClean="0"/>
              <a:t>Ø    Публикация в СМИ,   на сайте школы;</a:t>
            </a:r>
          </a:p>
          <a:p>
            <a:r>
              <a:rPr lang="ru-RU" dirty="0" smtClean="0"/>
              <a:t>Ø    Награждение.</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400" b="1" dirty="0" smtClean="0">
                <a:solidFill>
                  <a:schemeClr val="accent2"/>
                </a:solidFill>
              </a:rPr>
              <a:t>Рекомендации учителям:</a:t>
            </a:r>
            <a:endParaRPr lang="ru-RU" sz="4400" dirty="0"/>
          </a:p>
        </p:txBody>
      </p:sp>
      <p:sp>
        <p:nvSpPr>
          <p:cNvPr id="3" name="Содержимое 2"/>
          <p:cNvSpPr>
            <a:spLocks noGrp="1"/>
          </p:cNvSpPr>
          <p:nvPr>
            <p:ph idx="1"/>
          </p:nvPr>
        </p:nvSpPr>
        <p:spPr/>
        <p:txBody>
          <a:bodyPr>
            <a:normAutofit fontScale="77500" lnSpcReduction="20000"/>
          </a:bodyPr>
          <a:lstStyle/>
          <a:p>
            <a:pPr>
              <a:lnSpc>
                <a:spcPct val="90000"/>
              </a:lnSpc>
            </a:pPr>
            <a:r>
              <a:rPr lang="ru-RU" sz="2800" dirty="0" smtClean="0"/>
              <a:t>Учителю не следует уделять слишком много внимания </a:t>
            </a:r>
          </a:p>
          <a:p>
            <a:pPr>
              <a:lnSpc>
                <a:spcPct val="90000"/>
              </a:lnSpc>
              <a:buFontTx/>
              <a:buNone/>
            </a:pPr>
            <a:r>
              <a:rPr lang="ru-RU" sz="2800" dirty="0" smtClean="0"/>
              <a:t>     игровому обучению с ярко выраженным элементом соревнования. Одаренный ребенок будет чаще </a:t>
            </a:r>
          </a:p>
          <a:p>
            <a:pPr>
              <a:lnSpc>
                <a:spcPct val="90000"/>
              </a:lnSpc>
              <a:buFontTx/>
              <a:buNone/>
            </a:pPr>
            <a:r>
              <a:rPr lang="ru-RU" sz="2800" dirty="0" smtClean="0"/>
              <a:t>     всего оказываться победителем, что может вызвать </a:t>
            </a:r>
          </a:p>
          <a:p>
            <a:pPr>
              <a:lnSpc>
                <a:spcPct val="90000"/>
              </a:lnSpc>
              <a:buFontTx/>
              <a:buNone/>
            </a:pPr>
            <a:r>
              <a:rPr lang="ru-RU" sz="2800" dirty="0" smtClean="0"/>
              <a:t>     неприязнь соучеников и не благоприятствует созданию атмосферы всеобщей заинтересованности, к которой </a:t>
            </a:r>
          </a:p>
          <a:p>
            <a:pPr>
              <a:lnSpc>
                <a:spcPct val="90000"/>
              </a:lnSpc>
              <a:buFontTx/>
              <a:buNone/>
            </a:pPr>
            <a:r>
              <a:rPr lang="ru-RU" sz="2800" dirty="0" smtClean="0"/>
              <a:t>     стремится учитель. </a:t>
            </a:r>
          </a:p>
          <a:p>
            <a:pPr>
              <a:lnSpc>
                <a:spcPct val="90000"/>
              </a:lnSpc>
            </a:pPr>
            <a:r>
              <a:rPr lang="ru-RU" sz="2800" dirty="0" smtClean="0"/>
              <a:t>Учитель не должен возводить одаренного ребенка на </a:t>
            </a:r>
          </a:p>
          <a:p>
            <a:pPr>
              <a:lnSpc>
                <a:spcPct val="90000"/>
              </a:lnSpc>
              <a:buFontTx/>
              <a:buNone/>
            </a:pPr>
            <a:r>
              <a:rPr lang="ru-RU" sz="2800" dirty="0" smtClean="0"/>
              <a:t>     пьедестал или делать из него вундеркинда в глазах других учеников. Успехи его будут должным образом оценены, а неуместное выпячивание его исключительности достижений рождает чаще всего раздражение, ревность и отторжение вместо ожидаемой похвалы. Другая крайность — преднамеренное публичное принижение уникальных способностей и даже сарказм со стороны учителя,— конечно, недопустима. </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chemeClr val="accent2"/>
                </a:solidFill>
              </a:rPr>
              <a:t>Рекомендации учителям:</a:t>
            </a:r>
            <a:endParaRPr lang="ru-RU" sz="2400" dirty="0"/>
          </a:p>
        </p:txBody>
      </p:sp>
      <p:sp>
        <p:nvSpPr>
          <p:cNvPr id="3" name="Содержимое 2"/>
          <p:cNvSpPr>
            <a:spLocks noGrp="1"/>
          </p:cNvSpPr>
          <p:nvPr>
            <p:ph idx="1"/>
          </p:nvPr>
        </p:nvSpPr>
        <p:spPr/>
        <p:txBody>
          <a:bodyPr>
            <a:normAutofit fontScale="85000" lnSpcReduction="20000"/>
          </a:bodyPr>
          <a:lstStyle/>
          <a:p>
            <a:pPr>
              <a:lnSpc>
                <a:spcPct val="80000"/>
              </a:lnSpc>
            </a:pPr>
            <a:r>
              <a:rPr lang="ru-RU" sz="2800" dirty="0" smtClean="0"/>
              <a:t>Не занимайтесь наставлениями, помогайте детям действовать независимо, не давайте прямых инструкций относительно того, чем они должны заниматься . </a:t>
            </a:r>
          </a:p>
          <a:p>
            <a:pPr>
              <a:lnSpc>
                <a:spcPct val="80000"/>
              </a:lnSpc>
            </a:pPr>
            <a:r>
              <a:rPr lang="ru-RU" sz="2800" dirty="0" smtClean="0"/>
              <a:t>Не сдерживайте инициативы и не делайте за них то, что они могут сделать самостоятельно . </a:t>
            </a:r>
          </a:p>
          <a:p>
            <a:pPr>
              <a:lnSpc>
                <a:spcPct val="80000"/>
              </a:lnSpc>
            </a:pPr>
            <a:r>
              <a:rPr lang="ru-RU" sz="2800" dirty="0" smtClean="0"/>
              <a:t>Научите школьников прослеживать </a:t>
            </a:r>
            <a:r>
              <a:rPr lang="ru-RU" sz="2800" dirty="0" err="1" smtClean="0"/>
              <a:t>межпредметные</a:t>
            </a:r>
            <a:r>
              <a:rPr lang="ru-RU" sz="2800" dirty="0" smtClean="0"/>
              <a:t> связи и использовать знания, полученные при изучении других предметов.  </a:t>
            </a:r>
          </a:p>
          <a:p>
            <a:pPr>
              <a:lnSpc>
                <a:spcPct val="80000"/>
              </a:lnSpc>
            </a:pPr>
            <a:r>
              <a:rPr lang="ru-RU" sz="2800" dirty="0" smtClean="0"/>
              <a:t>Приучайте детей к навыкам самостоятельного решения проблем, исследования и анализа ситуации.  </a:t>
            </a:r>
          </a:p>
          <a:p>
            <a:pPr>
              <a:lnSpc>
                <a:spcPct val="80000"/>
              </a:lnSpc>
            </a:pPr>
            <a:r>
              <a:rPr lang="ru-RU" sz="2800" dirty="0" smtClean="0"/>
              <a:t>Используйте трудные ситуации, возникшие в школе или дома, как область приложения полученных навыков при решении задач.  </a:t>
            </a:r>
          </a:p>
          <a:p>
            <a:pPr>
              <a:lnSpc>
                <a:spcPct val="80000"/>
              </a:lnSpc>
            </a:pPr>
            <a:r>
              <a:rPr lang="ru-RU" sz="2800" dirty="0" smtClean="0"/>
              <a:t>Помогайте детям научиться управлять процессом усвоения знаний .</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1066800"/>
            <a:ext cx="8229600" cy="1143000"/>
          </a:xfrm>
        </p:spPr>
        <p:txBody>
          <a:bodyPr>
            <a:noAutofit/>
          </a:bodyPr>
          <a:lstStyle/>
          <a:p>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
            </a:r>
            <a:br>
              <a:rPr lang="ru-RU" sz="4800" b="1" dirty="0" smtClean="0"/>
            </a:br>
            <a:r>
              <a:rPr lang="ru-RU" sz="4800" b="1" dirty="0" smtClean="0"/>
              <a:t>Введение</a:t>
            </a:r>
            <a:r>
              <a:rPr lang="ru-RU" sz="4800" dirty="0" smtClean="0"/>
              <a:t/>
            </a:r>
            <a:br>
              <a:rPr lang="ru-RU" sz="4800" dirty="0" smtClean="0"/>
            </a:br>
            <a:endParaRPr lang="ru-RU" sz="4800" dirty="0"/>
          </a:p>
        </p:txBody>
      </p:sp>
      <p:sp>
        <p:nvSpPr>
          <p:cNvPr id="3" name="Содержимое 2"/>
          <p:cNvSpPr>
            <a:spLocks noGrp="1"/>
          </p:cNvSpPr>
          <p:nvPr>
            <p:ph idx="1"/>
          </p:nvPr>
        </p:nvSpPr>
        <p:spPr>
          <a:xfrm>
            <a:off x="457200" y="3276600"/>
            <a:ext cx="8229600" cy="3246120"/>
          </a:xfrm>
        </p:spPr>
        <p:txBody>
          <a:bodyPr>
            <a:normAutofit/>
          </a:bodyPr>
          <a:lstStyle/>
          <a:p>
            <a:r>
              <a:rPr lang="ru-RU" dirty="0" smtClean="0"/>
              <a:t> </a:t>
            </a:r>
            <a:r>
              <a:rPr lang="ru-RU" sz="2000" dirty="0" smtClean="0"/>
              <a:t>Целью обучения математики в школе является не только овладение конкретными математическими знаниями, но и интеллектуальное развитие учащихся, формирование качеств мышления, характерных для математической деятельности и необходимых человеку для продуктивной жизни в обществе. В настоящий момент образование характеризуется как процесс обучения и воспитания в интересах личности, общества и государства, направленный на развитие индивида, его индивидуальных, умственных и физических </a:t>
            </a:r>
            <a:r>
              <a:rPr lang="ru-RU" sz="2000" i="1" dirty="0" smtClean="0"/>
              <a:t>способностей, одаренности </a:t>
            </a:r>
            <a:r>
              <a:rPr lang="ru-RU" sz="2000" dirty="0" smtClean="0"/>
              <a:t>и таланта.</a:t>
            </a:r>
          </a:p>
          <a:p>
            <a:endParaRPr lang="ru-RU" dirty="0"/>
          </a:p>
        </p:txBody>
      </p:sp>
      <p:pic>
        <p:nvPicPr>
          <p:cNvPr id="4" name="Picture 4" descr="1237673403_sciencer"/>
          <p:cNvPicPr>
            <a:picLocks noChangeAspect="1" noChangeArrowheads="1"/>
          </p:cNvPicPr>
          <p:nvPr/>
        </p:nvPicPr>
        <p:blipFill>
          <a:blip r:embed="rId2"/>
          <a:srcRect l="41935" t="14600" b="35110"/>
          <a:stretch>
            <a:fillRect/>
          </a:stretch>
        </p:blipFill>
        <p:spPr bwMode="auto">
          <a:xfrm>
            <a:off x="6019800" y="914400"/>
            <a:ext cx="2667000" cy="23622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86000"/>
            <a:ext cx="8229600" cy="4389120"/>
          </a:xfrm>
        </p:spPr>
        <p:txBody>
          <a:bodyPr>
            <a:normAutofit fontScale="92500" lnSpcReduction="20000"/>
          </a:bodyPr>
          <a:lstStyle/>
          <a:p>
            <a:endParaRPr lang="ru-RU" dirty="0" smtClean="0"/>
          </a:p>
          <a:p>
            <a:r>
              <a:rPr lang="ru-RU" dirty="0" smtClean="0"/>
              <a:t>Анализ учебников математики для 5-6 классов показывает, что не один из учебников не содержит необходимого набора задач, направленных на развитие одаренных учащихся, т.е. задач на развитие различных познавательных процессов, обеспечивающих достижение целей развития способных детей. Современные образовательные стандарты, программы математического образования для общеобразовательной школы лишь отмечают развивающие возможности математики, но не уделяют внимания их использованию для развития одаренных детей в процессе обучения.</a:t>
            </a:r>
          </a:p>
          <a:p>
            <a:endParaRPr lang="ru-RU" dirty="0"/>
          </a:p>
        </p:txBody>
      </p:sp>
      <p:pic>
        <p:nvPicPr>
          <p:cNvPr id="7169" name="Picture 1"/>
          <p:cNvPicPr>
            <a:picLocks noChangeAspect="1" noChangeArrowheads="1"/>
          </p:cNvPicPr>
          <p:nvPr/>
        </p:nvPicPr>
        <p:blipFill>
          <a:blip r:embed="rId2" cstate="print"/>
          <a:srcRect/>
          <a:stretch>
            <a:fillRect/>
          </a:stretch>
        </p:blipFill>
        <p:spPr bwMode="auto">
          <a:xfrm rot="1267682">
            <a:off x="4588259" y="713082"/>
            <a:ext cx="1295400" cy="1600200"/>
          </a:xfrm>
          <a:prstGeom prst="rect">
            <a:avLst/>
          </a:prstGeom>
          <a:noFill/>
          <a:ln w="9525">
            <a:noFill/>
            <a:miter lim="800000"/>
            <a:headEnd/>
            <a:tailEnd/>
          </a:ln>
          <a:effectLst/>
        </p:spPr>
      </p:pic>
      <p:pic>
        <p:nvPicPr>
          <p:cNvPr id="7170" name="Picture 2"/>
          <p:cNvPicPr>
            <a:picLocks noChangeAspect="1" noChangeArrowheads="1"/>
          </p:cNvPicPr>
          <p:nvPr/>
        </p:nvPicPr>
        <p:blipFill>
          <a:blip r:embed="rId3"/>
          <a:srcRect/>
          <a:stretch>
            <a:fillRect/>
          </a:stretch>
        </p:blipFill>
        <p:spPr bwMode="auto">
          <a:xfrm>
            <a:off x="6019800" y="762000"/>
            <a:ext cx="1228725" cy="1631051"/>
          </a:xfrm>
          <a:prstGeom prst="rect">
            <a:avLst/>
          </a:prstGeom>
          <a:noFill/>
          <a:ln w="9525">
            <a:noFill/>
            <a:miter lim="800000"/>
            <a:headEnd/>
            <a:tailEnd/>
          </a:ln>
          <a:effectLst/>
        </p:spPr>
      </p:pic>
      <p:pic>
        <p:nvPicPr>
          <p:cNvPr id="7171" name="Picture 3"/>
          <p:cNvPicPr>
            <a:picLocks noChangeAspect="1" noChangeArrowheads="1"/>
          </p:cNvPicPr>
          <p:nvPr/>
        </p:nvPicPr>
        <p:blipFill>
          <a:blip r:embed="rId4" cstate="print"/>
          <a:srcRect t="7329"/>
          <a:stretch>
            <a:fillRect/>
          </a:stretch>
        </p:blipFill>
        <p:spPr bwMode="auto">
          <a:xfrm rot="935282">
            <a:off x="7173068" y="751621"/>
            <a:ext cx="1312684" cy="1676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28600" y="152400"/>
            <a:ext cx="8458200" cy="6172200"/>
          </a:xfrm>
        </p:spPr>
        <p:txBody>
          <a:bodyPr>
            <a:normAutofit/>
          </a:bodyPr>
          <a:lstStyle/>
          <a:p>
            <a:endParaRPr lang="ru-RU" sz="2000" dirty="0" smtClean="0"/>
          </a:p>
          <a:p>
            <a:pPr>
              <a:buNone/>
            </a:pPr>
            <a:r>
              <a:rPr lang="ru-RU" sz="2000" dirty="0" smtClean="0"/>
              <a:t> </a:t>
            </a:r>
          </a:p>
          <a:p>
            <a:pPr>
              <a:buNone/>
            </a:pPr>
            <a:endParaRPr lang="ru-RU" b="1" dirty="0" smtClean="0"/>
          </a:p>
          <a:p>
            <a:endParaRPr lang="ru-RU" b="1" dirty="0" smtClean="0"/>
          </a:p>
          <a:p>
            <a:endParaRPr lang="ru-RU" b="1" dirty="0" smtClean="0"/>
          </a:p>
          <a:p>
            <a:endParaRPr lang="ru-RU" sz="2200" b="1" dirty="0" smtClean="0"/>
          </a:p>
          <a:p>
            <a:endParaRPr lang="ru-RU" sz="2200" b="1" dirty="0" smtClean="0"/>
          </a:p>
          <a:p>
            <a:endParaRPr lang="ru-RU" sz="2200" b="1" dirty="0" smtClean="0"/>
          </a:p>
          <a:p>
            <a:endParaRPr lang="ru-RU" sz="2200" b="1" dirty="0" smtClean="0"/>
          </a:p>
          <a:p>
            <a:pPr algn="ctr">
              <a:buNone/>
            </a:pPr>
            <a:r>
              <a:rPr lang="ru-RU" sz="2200" b="1" dirty="0" smtClean="0"/>
              <a:t>Цель</a:t>
            </a:r>
            <a:r>
              <a:rPr lang="ru-RU" sz="2200" dirty="0" smtClean="0"/>
              <a:t> работы: </a:t>
            </a:r>
          </a:p>
          <a:p>
            <a:r>
              <a:rPr lang="ru-RU" sz="2200" dirty="0" smtClean="0"/>
              <a:t>изучить особенности развития одарённых детей в процессе обучения математике в 5-6 </a:t>
            </a:r>
            <a:r>
              <a:rPr lang="ru-RU" sz="2200" dirty="0" smtClean="0"/>
              <a:t>классах и подготовить на этой основе конкретные методические разработки. </a:t>
            </a:r>
          </a:p>
          <a:p>
            <a:endParaRPr lang="ru-RU" dirty="0"/>
          </a:p>
        </p:txBody>
      </p:sp>
      <p:pic>
        <p:nvPicPr>
          <p:cNvPr id="5" name="Picture 1"/>
          <p:cNvPicPr>
            <a:picLocks noChangeAspect="1" noChangeArrowheads="1"/>
          </p:cNvPicPr>
          <p:nvPr/>
        </p:nvPicPr>
        <p:blipFill>
          <a:blip r:embed="rId2"/>
          <a:srcRect/>
          <a:stretch>
            <a:fillRect/>
          </a:stretch>
        </p:blipFill>
        <p:spPr bwMode="auto">
          <a:xfrm>
            <a:off x="6400800" y="1295401"/>
            <a:ext cx="1741170" cy="147556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47800"/>
            <a:ext cx="8229600" cy="4389120"/>
          </a:xfrm>
        </p:spPr>
        <p:txBody>
          <a:bodyPr>
            <a:normAutofit fontScale="77500" lnSpcReduction="20000"/>
          </a:bodyPr>
          <a:lstStyle/>
          <a:p>
            <a:pPr>
              <a:buNone/>
            </a:pPr>
            <a:r>
              <a:rPr lang="ru-RU" b="1" dirty="0" smtClean="0"/>
              <a:t>                                                              Задачи</a:t>
            </a:r>
            <a:r>
              <a:rPr lang="ru-RU" dirty="0" smtClean="0"/>
              <a:t>:</a:t>
            </a:r>
          </a:p>
          <a:p>
            <a:r>
              <a:rPr lang="ru-RU" dirty="0" smtClean="0"/>
              <a:t>- раскрыть сущность понятия «одаренность»;</a:t>
            </a:r>
          </a:p>
          <a:p>
            <a:pPr lvl="0"/>
            <a:r>
              <a:rPr lang="ru-RU" dirty="0" smtClean="0"/>
              <a:t>выявить основные способы диагностики одаренности;</a:t>
            </a:r>
          </a:p>
          <a:p>
            <a:pPr lvl="0"/>
            <a:r>
              <a:rPr lang="ru-RU" dirty="0" smtClean="0"/>
              <a:t>изучить взгляды педагогов на выявление-развитие детской одаренности;</a:t>
            </a:r>
          </a:p>
          <a:p>
            <a:r>
              <a:rPr lang="ru-RU" dirty="0" smtClean="0"/>
              <a:t> - проанализировать учебно-методическое обеспечение процесса обучения математике с точки зрения выявления его потенциала для развития одарённых учащихся;</a:t>
            </a:r>
          </a:p>
          <a:p>
            <a:pPr lvl="0"/>
            <a:r>
              <a:rPr lang="ru-RU" dirty="0" smtClean="0"/>
              <a:t>построить систему задач по конкретной теме курса математики 5-6 класса, направленную на развитие одаренных детей;</a:t>
            </a:r>
          </a:p>
          <a:p>
            <a:pPr lvl="0"/>
            <a:r>
              <a:rPr lang="ru-RU" dirty="0" smtClean="0"/>
              <a:t>определить место использования таких задач в учебном процессе. </a:t>
            </a:r>
          </a:p>
          <a:p>
            <a:pPr lvl="0"/>
            <a:r>
              <a:rPr lang="ru-RU" dirty="0" smtClean="0"/>
              <a:t>беседы, анкетирование учителей и родителей учащихся средней школы;</a:t>
            </a:r>
          </a:p>
          <a:p>
            <a:pPr lvl="0"/>
            <a:r>
              <a:rPr lang="ru-RU" dirty="0" smtClean="0"/>
              <a:t>наблюдение за процессом обучения в средней общеобразовательной школе.</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33600"/>
            <a:ext cx="8229600" cy="4389120"/>
          </a:xfrm>
        </p:spPr>
        <p:txBody>
          <a:bodyPr>
            <a:normAutofit fontScale="85000" lnSpcReduction="10000"/>
          </a:bodyPr>
          <a:lstStyle/>
          <a:p>
            <a:r>
              <a:rPr lang="ru-RU" dirty="0" smtClean="0"/>
              <a:t>1. Быстрое овладение математическими знаниями, умениями и навыками. Быстрота понимания объяснения учителя.</a:t>
            </a:r>
          </a:p>
          <a:p>
            <a:r>
              <a:rPr lang="ru-RU" dirty="0" smtClean="0"/>
              <a:t>2. Логичность, самостоятельность мышления.</a:t>
            </a:r>
          </a:p>
          <a:p>
            <a:r>
              <a:rPr lang="ru-RU" dirty="0" smtClean="0"/>
              <a:t>3. Находчивость и сообразительность при изучении математики.</a:t>
            </a:r>
          </a:p>
          <a:p>
            <a:r>
              <a:rPr lang="ru-RU" dirty="0" smtClean="0"/>
              <a:t>4. Быстрое и прочное запоминание материала.</a:t>
            </a:r>
          </a:p>
          <a:p>
            <a:r>
              <a:rPr lang="ru-RU" dirty="0" smtClean="0"/>
              <a:t>5. Высокая степень развития способности к обобщению, анализу и синтезу  математического материала.</a:t>
            </a:r>
          </a:p>
          <a:p>
            <a:r>
              <a:rPr lang="ru-RU" dirty="0" smtClean="0"/>
              <a:t>6. Пониженная утомляемость при занятиях математикой.</a:t>
            </a:r>
          </a:p>
          <a:p>
            <a:r>
              <a:rPr lang="ru-RU" dirty="0" smtClean="0"/>
              <a:t>7.Способность быстро переключаться с прямого на обратный ход мысли. </a:t>
            </a:r>
          </a:p>
          <a:p>
            <a:endParaRPr lang="ru-RU" dirty="0"/>
          </a:p>
        </p:txBody>
      </p:sp>
      <p:sp>
        <p:nvSpPr>
          <p:cNvPr id="4" name="Прямоугольник 3"/>
          <p:cNvSpPr/>
          <p:nvPr/>
        </p:nvSpPr>
        <p:spPr>
          <a:xfrm>
            <a:off x="762000" y="914400"/>
            <a:ext cx="7391400" cy="1077218"/>
          </a:xfrm>
          <a:prstGeom prst="rect">
            <a:avLst/>
          </a:prstGeom>
        </p:spPr>
        <p:txBody>
          <a:bodyPr wrap="square">
            <a:spAutoFit/>
          </a:bodyPr>
          <a:lstStyle/>
          <a:p>
            <a:r>
              <a:rPr lang="ru-RU" sz="3200" dirty="0" smtClean="0"/>
              <a:t>Как же определить у ребенка наличие математических способностей? </a:t>
            </a:r>
            <a:endParaRPr lang="ru-RU"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1143000"/>
            <a:ext cx="8229600" cy="1752600"/>
          </a:xfrm>
        </p:spPr>
        <p:txBody>
          <a:bodyPr>
            <a:normAutofit fontScale="90000"/>
          </a:bodyPr>
          <a:lstStyle/>
          <a:p>
            <a:r>
              <a:rPr lang="ru-RU" dirty="0" smtClean="0"/>
              <a:t/>
            </a:r>
            <a:br>
              <a:rPr lang="ru-RU" dirty="0" smtClean="0"/>
            </a:br>
            <a:r>
              <a:rPr lang="ru-RU" dirty="0" smtClean="0"/>
              <a:t/>
            </a:r>
            <a:br>
              <a:rPr lang="ru-RU" dirty="0" smtClean="0"/>
            </a:br>
            <a:r>
              <a:rPr lang="ru-RU" dirty="0" smtClean="0"/>
              <a:t/>
            </a:r>
            <a:br>
              <a:rPr lang="ru-RU" dirty="0" smtClean="0"/>
            </a:br>
            <a:r>
              <a:rPr lang="ru-RU" sz="2000" b="1" dirty="0" smtClean="0">
                <a:solidFill>
                  <a:schemeClr val="tx1"/>
                </a:solidFill>
                <a:latin typeface="Arial" pitchFamily="34" charset="0"/>
                <a:cs typeface="Arial" pitchFamily="34" charset="0"/>
              </a:rPr>
              <a:t>Основные способы работы учителей с одаренными</a:t>
            </a:r>
            <a:r>
              <a:rPr lang="ru-RU" dirty="0" smtClean="0"/>
              <a:t/>
            </a:r>
            <a:br>
              <a:rPr lang="ru-RU" dirty="0" smtClean="0"/>
            </a:br>
            <a:endParaRPr lang="ru-RU" dirty="0"/>
          </a:p>
        </p:txBody>
      </p:sp>
      <p:sp>
        <p:nvSpPr>
          <p:cNvPr id="3" name="Содержимое 2"/>
          <p:cNvSpPr>
            <a:spLocks noGrp="1"/>
          </p:cNvSpPr>
          <p:nvPr>
            <p:ph idx="1"/>
          </p:nvPr>
        </p:nvSpPr>
        <p:spPr>
          <a:xfrm>
            <a:off x="457200" y="3276600"/>
            <a:ext cx="8229600" cy="2057400"/>
          </a:xfrm>
        </p:spPr>
        <p:txBody>
          <a:bodyPr/>
          <a:lstStyle/>
          <a:p>
            <a:pPr lvl="0"/>
            <a:r>
              <a:rPr lang="ru-RU" dirty="0" smtClean="0"/>
              <a:t>факультативы</a:t>
            </a:r>
          </a:p>
          <a:p>
            <a:pPr lvl="0"/>
            <a:r>
              <a:rPr lang="ru-RU" dirty="0" smtClean="0"/>
              <a:t>кружки</a:t>
            </a:r>
          </a:p>
          <a:p>
            <a:pPr lvl="0"/>
            <a:r>
              <a:rPr lang="ru-RU" dirty="0" smtClean="0"/>
              <a:t>подготовка к олимпиадам</a:t>
            </a:r>
          </a:p>
          <a:p>
            <a:pPr lvl="0"/>
            <a:r>
              <a:rPr lang="ru-RU" dirty="0" smtClean="0"/>
              <a:t>проведение конкурсов</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43000"/>
            <a:ext cx="8229600" cy="5105400"/>
          </a:xfrm>
        </p:spPr>
        <p:txBody>
          <a:bodyPr>
            <a:normAutofit fontScale="70000" lnSpcReduction="20000"/>
          </a:bodyPr>
          <a:lstStyle/>
          <a:p>
            <a:pPr algn="ctr">
              <a:buNone/>
            </a:pPr>
            <a:r>
              <a:rPr lang="ru-RU" sz="2400" b="1" dirty="0" smtClean="0">
                <a:latin typeface="Arial" pitchFamily="34" charset="0"/>
                <a:cs typeface="Arial" pitchFamily="34" charset="0"/>
              </a:rPr>
              <a:t>Возможность реализации целей развития одарённых детей во внеклассной работе</a:t>
            </a:r>
          </a:p>
          <a:p>
            <a:pPr>
              <a:buNone/>
            </a:pPr>
            <a:r>
              <a:rPr lang="ru-RU" sz="3800" b="1" dirty="0" smtClean="0">
                <a:latin typeface="Arial" pitchFamily="34" charset="0"/>
                <a:cs typeface="Arial" pitchFamily="34" charset="0"/>
              </a:rPr>
              <a:t> </a:t>
            </a:r>
          </a:p>
          <a:p>
            <a:r>
              <a:rPr lang="ru-RU" dirty="0" smtClean="0"/>
              <a:t>Помимо возможности развития одаренных учащихся на уроках математики</a:t>
            </a:r>
            <a:r>
              <a:rPr lang="ru-RU" dirty="0" smtClean="0"/>
              <a:t>, есть </a:t>
            </a:r>
            <a:r>
              <a:rPr lang="ru-RU" dirty="0" smtClean="0"/>
              <a:t>возможность реализации целей развития способных детей и во внеучебное время, во внеклассной работе. Основной формой внеклассной работы во время учебного года являются кружковые занятия.</a:t>
            </a:r>
          </a:p>
          <a:p>
            <a:r>
              <a:rPr lang="ru-RU" dirty="0" smtClean="0"/>
              <a:t>Одна из основных функций кружковых и факультативных занятий – это подготовка способных учащихся к участию в олимпиадах. </a:t>
            </a:r>
          </a:p>
          <a:p>
            <a:r>
              <a:rPr lang="ru-RU" dirty="0" smtClean="0"/>
              <a:t>Моей работой с одаренными детьми является проведения кружка по математике «Нестандартные задачи по математике». </a:t>
            </a:r>
          </a:p>
          <a:p>
            <a:r>
              <a:rPr lang="ru-RU" dirty="0" smtClean="0"/>
              <a:t>Целью кружковой работы является не только овладение учащимися умениями и навыками, но развитие в детях математических способностей, различных качества ума, вычислительной культуры, элементов творческой деятельности, научного мировоззрения. </a:t>
            </a:r>
          </a:p>
          <a:p>
            <a:r>
              <a:rPr lang="ru-RU" dirty="0" smtClean="0"/>
              <a:t>На кружок дети ходят с удовольствием. В работе я использую различные методы, такие как игровой, групповой, проблемно-поисковый и метод самостоятельной работы учащихся. </a:t>
            </a:r>
          </a:p>
          <a:p>
            <a:pPr>
              <a:buNone/>
            </a:pP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322</TotalTime>
  <Words>885</Words>
  <PresentationFormat>Экран (4:3)</PresentationFormat>
  <Paragraphs>110</Paragraphs>
  <Slides>23</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23</vt:i4>
      </vt:variant>
    </vt:vector>
  </HeadingPairs>
  <TitlesOfParts>
    <vt:vector size="25" baseType="lpstr">
      <vt:lpstr>Поток</vt:lpstr>
      <vt:lpstr>Документ</vt:lpstr>
      <vt:lpstr> «Работа с одаренными детьми во внеклассной работе по математике в 5-6 классах »</vt:lpstr>
      <vt:lpstr>Слайд 2</vt:lpstr>
      <vt:lpstr>           Введение </vt:lpstr>
      <vt:lpstr>Слайд 4</vt:lpstr>
      <vt:lpstr>Слайд 5</vt:lpstr>
      <vt:lpstr>Слайд 6</vt:lpstr>
      <vt:lpstr>Слайд 7</vt:lpstr>
      <vt:lpstr>   Основные способы работы учителей с одаренными </vt:lpstr>
      <vt:lpstr>Слайд 9</vt:lpstr>
      <vt:lpstr>Слайд 10</vt:lpstr>
      <vt:lpstr>Слайд 11</vt:lpstr>
      <vt:lpstr>Слайд 12</vt:lpstr>
      <vt:lpstr>Задача на развитие  логического мышления</vt:lpstr>
      <vt:lpstr> Тремя линиями отделить деревья от зайцев. </vt:lpstr>
      <vt:lpstr>Переложить 1 палочку так, чтобы домик был перевернут в другую сторону. </vt:lpstr>
      <vt:lpstr>Занимательные вопросы </vt:lpstr>
      <vt:lpstr>Задачи-шутки </vt:lpstr>
      <vt:lpstr>Слайд 18</vt:lpstr>
      <vt:lpstr>Слайд 19</vt:lpstr>
      <vt:lpstr>Слайд 20</vt:lpstr>
      <vt:lpstr>Слайд 21</vt:lpstr>
      <vt:lpstr>Рекомендации учителям:</vt:lpstr>
      <vt:lpstr>Рекомендации учителям:</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«Работа с одаренными детьми во внеклассной работе»</dc:title>
  <cp:lastModifiedBy>User</cp:lastModifiedBy>
  <cp:revision>31</cp:revision>
  <dcterms:modified xsi:type="dcterms:W3CDTF">2012-03-30T20:30:37Z</dcterms:modified>
</cp:coreProperties>
</file>