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64" r:id="rId4"/>
    <p:sldId id="292" r:id="rId5"/>
    <p:sldId id="263" r:id="rId6"/>
    <p:sldId id="293" r:id="rId7"/>
    <p:sldId id="294" r:id="rId8"/>
    <p:sldId id="277" r:id="rId9"/>
    <p:sldId id="257" r:id="rId10"/>
    <p:sldId id="295" r:id="rId11"/>
    <p:sldId id="291" r:id="rId12"/>
    <p:sldId id="296" r:id="rId13"/>
    <p:sldId id="297" r:id="rId14"/>
    <p:sldId id="298" r:id="rId15"/>
    <p:sldId id="299" r:id="rId16"/>
    <p:sldId id="276" r:id="rId17"/>
    <p:sldId id="289" r:id="rId18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9933FF"/>
    <a:srgbClr val="008000"/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38D144-EE0F-42CE-9191-D5327D5D368B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A470B8-5770-4D36-AC95-9CF096D55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705A083-69B2-41C5-8DAC-3CA9EA918FE9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17E939-E65E-4366-A741-F7202BBC5E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7B748-A174-41CB-937D-B228EBB32C5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A0822-40E1-4FDC-9896-AAA5653A8CDD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0CAC-236B-4E4B-A06F-BF880E6D5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58877-0A99-454C-9AFC-F0555BEDFC6C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A80C1-DDD9-4807-AA72-5BE1A7B46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B5D6-6A8C-47FA-8243-6500EDD5C9A6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11B32-1B4C-4748-8335-C7DFFC1C9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34C4-5546-4EDB-98F4-DDBD16C1AB0D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59B80-B41E-4609-8BE3-14AE9106D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D5E4A-9941-4376-B76F-B6FD7E99AD76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2CC63-F5AE-42BA-AA2F-86CB656C5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193C9-D033-49FE-875D-27988B97D24E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06887-5C76-4BE7-AF21-79E657310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0F186-B7D3-4CAA-9957-620ED8463F59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50F3F-8102-49A1-9306-F93D3DF2D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B567F-C208-405E-97DA-FC580B798856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857F1-BBAF-4D7D-A841-9BB03846F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B9EC1-D91D-4769-A00F-5408834467DA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EDF4-471C-4F0A-9B2F-238284513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3683B-9ACF-45F1-BC7A-BB97FEFC963B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28FBB-2AEF-4214-9A69-D59F1E053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80D35-736D-4118-ACDD-A2E537BEA028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3073E-E0D0-4F09-A887-F10141D82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9D8F2-540F-4FF7-B1DB-6FA959E4E56C}" type="datetimeFigureOut">
              <a:rPr lang="ru-RU"/>
              <a:pPr>
                <a:defRPr/>
              </a:pPr>
              <a:t>18.12.2011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28A522-BC34-49EA-9B97-5BBB4C75B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" name="Рисунок 3" descr="Безымянный.bmp"/>
          <p:cNvPicPr>
            <a:picLocks noChangeAspect="1"/>
          </p:cNvPicPr>
          <p:nvPr userDrawn="1"/>
        </p:nvPicPr>
        <p:blipFill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50" y="-635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1785938" y="1628775"/>
            <a:ext cx="6719887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4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Тема урока</a:t>
            </a:r>
            <a: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: </a:t>
            </a: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«</a:t>
            </a:r>
            <a:r>
              <a:rPr lang="ru-RU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Т</a:t>
            </a:r>
            <a:r>
              <a:rPr lang="ru-RU" sz="4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акие разные письма»</a:t>
            </a:r>
            <a:endParaRPr lang="ru-RU" sz="44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</p:txBody>
      </p:sp>
      <p:sp>
        <p:nvSpPr>
          <p:cNvPr id="2055" name="TextBox 6"/>
          <p:cNvSpPr txBox="1">
            <a:spLocks noChangeArrowheads="1"/>
          </p:cNvSpPr>
          <p:nvPr/>
        </p:nvSpPr>
        <p:spPr bwMode="auto">
          <a:xfrm>
            <a:off x="1714500" y="3429000"/>
            <a:ext cx="654208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Урок развития речи в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5 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классе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endParaRPr lang="ru-RU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+mn-cs"/>
            </a:endParaRPr>
          </a:p>
          <a:p>
            <a:pPr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Учитель: </a:t>
            </a:r>
            <a:r>
              <a:rPr lang="ru-RU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Долженко</a:t>
            </a: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+mn-cs"/>
              </a:rPr>
              <a:t> Ольга Александровна, ГОУ СОШ №175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8BDA2-8FE6-4376-8190-61D4DBEC3EE9}" type="slidenum">
              <a:rPr lang="ru-RU"/>
              <a:pPr/>
              <a:t>10</a:t>
            </a:fld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785786" y="2214554"/>
            <a:ext cx="7693025" cy="3640138"/>
          </a:xfrm>
        </p:spPr>
        <p:txBody>
          <a:bodyPr/>
          <a:lstStyle/>
          <a:p>
            <a:pPr marL="273050" indent="-273050" eaLnBrk="1" hangingPunct="1"/>
            <a:r>
              <a:rPr lang="ru-RU" sz="3300" dirty="0" smtClean="0">
                <a:solidFill>
                  <a:srgbClr val="0D0D0D"/>
                </a:solidFill>
              </a:rPr>
              <a:t>Сообщить, оповестить;</a:t>
            </a:r>
          </a:p>
          <a:p>
            <a:pPr marL="273050" indent="-273050" eaLnBrk="1" hangingPunct="1"/>
            <a:r>
              <a:rPr lang="ru-RU" sz="3300" dirty="0" smtClean="0">
                <a:solidFill>
                  <a:srgbClr val="0D0D0D"/>
                </a:solidFill>
              </a:rPr>
              <a:t>Поздравить; </a:t>
            </a:r>
          </a:p>
          <a:p>
            <a:pPr marL="273050" indent="-273050" eaLnBrk="1" hangingPunct="1"/>
            <a:r>
              <a:rPr lang="ru-RU" sz="3300" dirty="0" smtClean="0">
                <a:solidFill>
                  <a:srgbClr val="0D0D0D"/>
                </a:solidFill>
              </a:rPr>
              <a:t>Извиниться; </a:t>
            </a:r>
          </a:p>
          <a:p>
            <a:pPr marL="273050" indent="-273050" eaLnBrk="1" hangingPunct="1"/>
            <a:r>
              <a:rPr lang="ru-RU" sz="3300" dirty="0" smtClean="0">
                <a:solidFill>
                  <a:srgbClr val="0D0D0D"/>
                </a:solidFill>
              </a:rPr>
              <a:t>Поделиться чувствами, впечатлениями; </a:t>
            </a:r>
          </a:p>
          <a:p>
            <a:pPr marL="273050" indent="-273050" eaLnBrk="1" hangingPunct="1"/>
            <a:r>
              <a:rPr lang="ru-RU" sz="3300" dirty="0" smtClean="0">
                <a:solidFill>
                  <a:srgbClr val="0D0D0D"/>
                </a:solidFill>
              </a:rPr>
              <a:t>Поблагодарить и т. д. </a:t>
            </a:r>
          </a:p>
          <a:p>
            <a:pPr marL="273050" indent="-273050" eaLnBrk="1" hangingPunct="1">
              <a:buFont typeface="Wingdings" pitchFamily="2" charset="2"/>
              <a:buNone/>
            </a:pPr>
            <a:endParaRPr lang="ru-RU" sz="3300" dirty="0" smtClean="0">
              <a:solidFill>
                <a:srgbClr val="C00000"/>
              </a:solidFill>
            </a:endParaRP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1285852" y="0"/>
            <a:ext cx="8485188" cy="1023937"/>
          </a:xfrm>
          <a:prstGeom prst="rect">
            <a:avLst/>
          </a:prstGeom>
        </p:spPr>
      </p:pic>
      <p:pic>
        <p:nvPicPr>
          <p:cNvPr id="9222" name="Picture 5" descr="262288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85860"/>
            <a:ext cx="2857520" cy="278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algn="l"/>
            <a:r>
              <a:rPr lang="ru-RU" sz="3600" b="1" smtClean="0"/>
              <a:t>                    </a:t>
            </a:r>
            <a:r>
              <a:rPr lang="ru-RU" sz="4000" b="1" smtClean="0"/>
              <a:t>Виды писем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5286375" y="1428750"/>
            <a:ext cx="2428875" cy="11049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Письмо-поздравление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 rot="20500116">
            <a:off x="1476375" y="1528763"/>
            <a:ext cx="1714500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Личное письмо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714875" y="4786313"/>
            <a:ext cx="1714500" cy="103346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Деловое письмо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857500" y="2714625"/>
            <a:ext cx="1571625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Письмо-просьба</a:t>
            </a:r>
          </a:p>
        </p:txBody>
      </p:sp>
      <p:sp>
        <p:nvSpPr>
          <p:cNvPr id="11" name="Горизонтальный свиток 10"/>
          <p:cNvSpPr/>
          <p:nvPr/>
        </p:nvSpPr>
        <p:spPr>
          <a:xfrm rot="942998">
            <a:off x="5605463" y="3232150"/>
            <a:ext cx="1857375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Письмо-извинение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143000" y="4143375"/>
            <a:ext cx="2928938" cy="103346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Благодарственное письмо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3281DC-78E5-45B9-9A22-CE4140DADAF8}" type="slidenum">
              <a:rPr lang="ru-RU"/>
              <a:pPr/>
              <a:t>12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>
          <a:xfrm>
            <a:off x="357158" y="2357430"/>
            <a:ext cx="7902575" cy="3651250"/>
          </a:xfrm>
        </p:spPr>
        <p:txBody>
          <a:bodyPr/>
          <a:lstStyle/>
          <a:p>
            <a:pPr marL="273050" indent="-273050" eaLnBrk="1" hangingPunct="1"/>
            <a:r>
              <a:rPr lang="ru-RU" sz="4100" i="1" dirty="0" smtClean="0">
                <a:solidFill>
                  <a:srgbClr val="0D0D0D"/>
                </a:solidFill>
              </a:rPr>
              <a:t>Письмо-поздравление</a:t>
            </a:r>
          </a:p>
          <a:p>
            <a:pPr marL="273050" indent="-273050" eaLnBrk="1" hangingPunct="1"/>
            <a:r>
              <a:rPr lang="ru-RU" sz="4100" i="1" dirty="0" smtClean="0">
                <a:solidFill>
                  <a:srgbClr val="0D0D0D"/>
                </a:solidFill>
              </a:rPr>
              <a:t>Письмо-рассказ</a:t>
            </a:r>
          </a:p>
          <a:p>
            <a:pPr marL="273050" indent="-273050" eaLnBrk="1" hangingPunct="1"/>
            <a:r>
              <a:rPr lang="ru-RU" sz="4100" i="1" dirty="0" smtClean="0">
                <a:solidFill>
                  <a:srgbClr val="0D0D0D"/>
                </a:solidFill>
              </a:rPr>
              <a:t>Письмо-просьба</a:t>
            </a:r>
          </a:p>
          <a:p>
            <a:pPr marL="273050" indent="-273050" eaLnBrk="1" hangingPunct="1"/>
            <a:r>
              <a:rPr lang="ru-RU" sz="4100" i="1" dirty="0" smtClean="0">
                <a:solidFill>
                  <a:srgbClr val="0D0D0D"/>
                </a:solidFill>
              </a:rPr>
              <a:t>Благодарственное письмо</a:t>
            </a:r>
          </a:p>
        </p:txBody>
      </p:sp>
      <p:pic>
        <p:nvPicPr>
          <p:cNvPr id="3" name="Заголовок 2"/>
          <p:cNvPicPr>
            <a:picLocks noGrp="1" noChangeArrowheads="1"/>
          </p:cNvPicPr>
          <p:nvPr>
            <p:ph type="title" idx="4294967295"/>
          </p:nvPr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>
            <a:off x="0" y="146050"/>
            <a:ext cx="8693150" cy="1231900"/>
          </a:xfrm>
          <a:prstGeom prst="rect">
            <a:avLst/>
          </a:prstGeom>
        </p:spPr>
      </p:pic>
      <p:pic>
        <p:nvPicPr>
          <p:cNvPr id="10246" name="Рисунок 7" descr="spac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od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500174"/>
            <a:ext cx="2771775" cy="234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mph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8" name="Picture 8" descr="http://ogirok.km.ua/gallery/albums/anim_new_year/new_year_anim02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500090"/>
            <a:ext cx="3810000" cy="381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357166"/>
            <a:ext cx="5800708" cy="1714512"/>
          </a:xfrm>
        </p:spPr>
        <p:txBody>
          <a:bodyPr/>
          <a:lstStyle/>
          <a:p>
            <a:r>
              <a:rPr lang="ru-RU" sz="3600" b="1" dirty="0" smtClean="0"/>
              <a:t>Письмо-поздравление </a:t>
            </a:r>
            <a:br>
              <a:rPr lang="ru-RU" sz="3600" b="1" dirty="0" smtClean="0"/>
            </a:br>
            <a:r>
              <a:rPr lang="ru-RU" sz="3600" b="1" dirty="0" smtClean="0"/>
              <a:t>с Новым годом (открытка)</a:t>
            </a:r>
            <a:br>
              <a:rPr lang="ru-RU" sz="3600" b="1" dirty="0" smtClean="0"/>
            </a:br>
            <a:r>
              <a:rPr lang="ru-RU" sz="3600" b="1" dirty="0" smtClean="0"/>
              <a:t>Структура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2143116"/>
            <a:ext cx="6043626" cy="4554551"/>
          </a:xfrm>
        </p:spPr>
        <p:txBody>
          <a:bodyPr/>
          <a:lstStyle/>
          <a:p>
            <a:r>
              <a:rPr lang="ru-RU" dirty="0" smtClean="0"/>
              <a:t>Обращение.</a:t>
            </a:r>
          </a:p>
          <a:p>
            <a:r>
              <a:rPr lang="ru-RU" dirty="0" smtClean="0"/>
              <a:t>Поздравление.</a:t>
            </a:r>
          </a:p>
          <a:p>
            <a:r>
              <a:rPr lang="ru-RU" dirty="0" smtClean="0"/>
              <a:t>Пожелания.</a:t>
            </a:r>
          </a:p>
          <a:p>
            <a:r>
              <a:rPr lang="ru-RU" dirty="0" smtClean="0"/>
              <a:t>Заключение.</a:t>
            </a:r>
            <a:endParaRPr lang="ru-RU" dirty="0"/>
          </a:p>
        </p:txBody>
      </p:sp>
      <p:pic>
        <p:nvPicPr>
          <p:cNvPr id="40965" name="Picture 5" descr="C:\Users\Игорь\AppData\Local\Microsoft\Windows\Temporary Internet Files\Content.IE5\Y6GU7FNA\MC90036192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357430"/>
            <a:ext cx="2809376" cy="360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6" name="Picture 6" descr="C:\Users\Игорь\AppData\Local\Microsoft\Windows\Temporary Internet Files\Content.IE5\R3F9BTVO\MC900250876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357694"/>
            <a:ext cx="2448962" cy="157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14348" y="500061"/>
          <a:ext cx="7972452" cy="5693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3000396"/>
                <a:gridCol w="4114800"/>
              </a:tblGrid>
              <a:tr h="57148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Структура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Речевые формулы</a:t>
                      </a:r>
                      <a:endParaRPr lang="ru-RU" sz="2400" dirty="0"/>
                    </a:p>
                  </a:txBody>
                  <a:tcPr/>
                </a:tc>
              </a:tr>
              <a:tr h="125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Обращение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Дорогой(</a:t>
                      </a:r>
                      <a:r>
                        <a:rPr lang="ru-RU" sz="2000" dirty="0" err="1" smtClean="0"/>
                        <a:t>ая</a:t>
                      </a:r>
                      <a:r>
                        <a:rPr lang="ru-RU" sz="2000" dirty="0" smtClean="0"/>
                        <a:t>)…</a:t>
                      </a:r>
                    </a:p>
                    <a:p>
                      <a:pPr algn="ctr"/>
                      <a:r>
                        <a:rPr lang="ru-RU" sz="2000" dirty="0" smtClean="0"/>
                        <a:t>Имя (уменьшительно-ласкательная</a:t>
                      </a:r>
                      <a:r>
                        <a:rPr lang="ru-RU" sz="2000" baseline="0" dirty="0" smtClean="0"/>
                        <a:t> форма)</a:t>
                      </a:r>
                      <a:endParaRPr lang="ru-RU" sz="2000" dirty="0"/>
                    </a:p>
                  </a:txBody>
                  <a:tcPr/>
                </a:tc>
              </a:tr>
              <a:tr h="125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Поздравление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Поздравляю тебя с…</a:t>
                      </a:r>
                    </a:p>
                    <a:p>
                      <a:pPr algn="ctr"/>
                      <a:r>
                        <a:rPr lang="ru-RU" sz="2000" dirty="0" smtClean="0"/>
                        <a:t>От всей души поздравляю тебя с…</a:t>
                      </a:r>
                    </a:p>
                    <a:p>
                      <a:pPr algn="ctr"/>
                      <a:r>
                        <a:rPr lang="ru-RU" sz="2000" dirty="0" smtClean="0"/>
                        <a:t>Спешу поздравить тебя с…</a:t>
                      </a:r>
                    </a:p>
                    <a:p>
                      <a:pPr algn="ctr"/>
                      <a:r>
                        <a:rPr lang="ru-RU" sz="2000" dirty="0" smtClean="0"/>
                        <a:t>Сердечно поздравляю тебя</a:t>
                      </a:r>
                      <a:r>
                        <a:rPr lang="ru-RU" sz="2000" baseline="0" dirty="0" smtClean="0"/>
                        <a:t> с…</a:t>
                      </a:r>
                      <a:endParaRPr lang="ru-RU" sz="2000" dirty="0"/>
                    </a:p>
                  </a:txBody>
                  <a:tcPr/>
                </a:tc>
              </a:tr>
              <a:tr h="125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Пожелания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Желаю тебе…</a:t>
                      </a:r>
                    </a:p>
                    <a:p>
                      <a:pPr algn="ctr"/>
                      <a:r>
                        <a:rPr lang="ru-RU" sz="2000" dirty="0" smtClean="0"/>
                        <a:t>От всего сердца желаю тебе…</a:t>
                      </a:r>
                    </a:p>
                    <a:p>
                      <a:pPr algn="ctr"/>
                      <a:r>
                        <a:rPr lang="ru-RU" sz="2000" dirty="0" smtClean="0"/>
                        <a:t>Искренне желаю тебе…</a:t>
                      </a:r>
                      <a:endParaRPr lang="ru-RU" sz="2000" dirty="0"/>
                    </a:p>
                  </a:txBody>
                  <a:tcPr/>
                </a:tc>
              </a:tr>
              <a:tr h="125016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Заключение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Пусть исполнятся все твои желания.</a:t>
                      </a:r>
                    </a:p>
                    <a:p>
                      <a:pPr algn="ctr"/>
                      <a:r>
                        <a:rPr lang="ru-RU" sz="2000" dirty="0" smtClean="0"/>
                        <a:t>Всего доброго.</a:t>
                      </a:r>
                    </a:p>
                    <a:p>
                      <a:pPr algn="ctr"/>
                      <a:r>
                        <a:rPr lang="ru-RU" sz="2000" dirty="0" smtClean="0"/>
                        <a:t>До</a:t>
                      </a:r>
                      <a:r>
                        <a:rPr lang="ru-RU" sz="2000" baseline="0" dirty="0" smtClean="0"/>
                        <a:t> встречи в новом году.</a:t>
                      </a:r>
                    </a:p>
                    <a:p>
                      <a:pPr algn="ctr"/>
                      <a:r>
                        <a:rPr lang="ru-RU" sz="2000" baseline="0" dirty="0" smtClean="0"/>
                        <a:t>До свидания.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b="1" dirty="0" smtClean="0"/>
              <a:t>Предостережения!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2864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Никогда не называй друзей Сашка, Наташка, Мишка. Они могут обидеться.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Старайся писать аккуратно, разборчиво; избегай помарок.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Будь искренним в проявлении своих добрых чувств.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Пожелай другу всего, что сам бы хотел получить в поздравлениях.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Не используй шаблонов типа «Желаю море счастья и океан любви». Пусть твои пожелания будут простыми, но своими.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В пожеланиях постарайся учесть индивидуальность друга, его мечты, особенности характера.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Поздравление может быть написано как в прозе, так и в стихах.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472" y="642918"/>
            <a:ext cx="8072438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/>
              <a:t>	  </a:t>
            </a:r>
            <a:r>
              <a:rPr lang="ru-RU" sz="2400" b="1" dirty="0" smtClean="0"/>
              <a:t>   </a:t>
            </a:r>
            <a:r>
              <a:rPr lang="ru-RU" sz="2400" b="1" u="sng" dirty="0" smtClean="0"/>
              <a:t>ДОМАШНЕЕ </a:t>
            </a:r>
            <a:r>
              <a:rPr lang="ru-RU" sz="2400" b="1" u="sng" dirty="0"/>
              <a:t>ЗАДАНИЕ</a:t>
            </a:r>
            <a:r>
              <a:rPr lang="ru-RU" sz="2400" dirty="0">
                <a:latin typeface="Calibri" pitchFamily="34" charset="0"/>
              </a:rPr>
              <a:t>: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сделать своими руками и подписать открытку-поздравление </a:t>
            </a:r>
            <a:r>
              <a:rPr lang="ru-RU" sz="2400" dirty="0" smtClean="0"/>
              <a:t>с Новым годом своему однокласснику.</a:t>
            </a:r>
          </a:p>
          <a:p>
            <a:pPr algn="just"/>
            <a:r>
              <a:rPr lang="ru-RU" sz="2400" dirty="0" smtClean="0"/>
              <a:t> </a:t>
            </a:r>
            <a:r>
              <a:rPr lang="ru-RU" sz="2400" dirty="0"/>
              <a:t>	   	</a:t>
            </a:r>
            <a:endParaRPr lang="ru-RU" sz="2200" dirty="0"/>
          </a:p>
          <a:p>
            <a:pPr algn="just"/>
            <a:endParaRPr lang="ru-RU" sz="2800" dirty="0">
              <a:latin typeface="Calibri" pitchFamily="34" charset="0"/>
            </a:endParaRPr>
          </a:p>
        </p:txBody>
      </p:sp>
      <p:pic>
        <p:nvPicPr>
          <p:cNvPr id="23565" name="Picture 13" descr="http://ogirok.km.ua/gallery/albums/anim_new_year/new_year_anim00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928802"/>
            <a:ext cx="2286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3" name="Picture 21" descr="http://ogirok.km.ua/gallery/albums/anim_new_year/new_year_anim0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500306"/>
            <a:ext cx="2571750" cy="3619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75" name="Picture 23" descr="http://ogirok.km.ua/gallery/albums/anim_new_year/new_year_anim03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000240"/>
            <a:ext cx="2286000" cy="304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115300" cy="2571750"/>
          </a:xfrm>
        </p:spPr>
        <p:txBody>
          <a:bodyPr/>
          <a:lstStyle/>
          <a:p>
            <a:pPr algn="l"/>
            <a:r>
              <a:rPr lang="ru-RU" dirty="0" smtClean="0"/>
              <a:t>	  Что </a:t>
            </a:r>
            <a:r>
              <a:rPr lang="ru-RU" u="sng" dirty="0" smtClean="0"/>
              <a:t>нового</a:t>
            </a:r>
            <a:r>
              <a:rPr lang="ru-RU" dirty="0" smtClean="0"/>
              <a:t> вы </a:t>
            </a:r>
            <a:br>
              <a:rPr lang="ru-RU" dirty="0" smtClean="0"/>
            </a:br>
            <a:r>
              <a:rPr lang="ru-RU" dirty="0" smtClean="0"/>
              <a:t>	   узнали сегодня на уроке?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  Что пригодится вам в 	  		   жизни?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4786313"/>
            <a:ext cx="5000625" cy="6429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/>
              <a:t>СПАСИБО ЗА РАБОТУ!</a:t>
            </a:r>
          </a:p>
        </p:txBody>
      </p:sp>
      <p:pic>
        <p:nvPicPr>
          <p:cNvPr id="35842" name="Picture 2" descr="C:\Users\Оля\AppData\Local\Microsoft\Windows\Temporary Internet Files\Content.IE5\JS5WYPA7\MM90004109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5429264"/>
            <a:ext cx="128587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ttp://ogirok.km.ua/gallery/albums/anim_new_year/new_year_anim00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357562"/>
            <a:ext cx="2071701" cy="3037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r>
              <a:rPr lang="ru-RU" sz="3600" b="1" smtClean="0"/>
              <a:t>Письмо</a:t>
            </a:r>
            <a:br>
              <a:rPr lang="ru-RU" sz="3600" b="1" smtClean="0"/>
            </a:br>
            <a:r>
              <a:rPr lang="ru-RU" sz="3600" b="1" smtClean="0"/>
              <a:t>(из словаря С.И.Ожегова)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186738" cy="5072063"/>
          </a:xfrm>
        </p:spPr>
        <p:txBody>
          <a:bodyPr/>
          <a:lstStyle/>
          <a:p>
            <a:r>
              <a:rPr lang="ru-RU" sz="2800" smtClean="0"/>
              <a:t>система графических знаков для </a:t>
            </a:r>
          </a:p>
          <a:p>
            <a:pPr>
              <a:buFont typeface="Arial" charset="0"/>
              <a:buNone/>
            </a:pPr>
            <a:r>
              <a:rPr lang="en-US" sz="2800" smtClean="0"/>
              <a:t>	</a:t>
            </a:r>
            <a:r>
              <a:rPr lang="ru-RU" sz="2800" smtClean="0"/>
              <a:t>передачи, запечатления речи</a:t>
            </a:r>
          </a:p>
          <a:p>
            <a:pPr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800" i="1" smtClean="0"/>
              <a:t>Иероглифическое письмо.</a:t>
            </a:r>
          </a:p>
          <a:p>
            <a:r>
              <a:rPr lang="ru-RU" sz="2800" smtClean="0"/>
              <a:t>умение писать</a:t>
            </a:r>
          </a:p>
          <a:p>
            <a:pPr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800" i="1" smtClean="0"/>
              <a:t>Учиться чтению и письму. </a:t>
            </a:r>
          </a:p>
          <a:p>
            <a:r>
              <a:rPr lang="ru-RU" sz="2800" smtClean="0"/>
              <a:t>манера художественного изображения</a:t>
            </a:r>
          </a:p>
          <a:p>
            <a:pPr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800" i="1" smtClean="0"/>
              <a:t>Реалистическое письмо.</a:t>
            </a:r>
          </a:p>
          <a:p>
            <a:r>
              <a:rPr lang="ru-RU" sz="2800" smtClean="0"/>
              <a:t>написанный текст, посылаемый для сообщения чего-нибудь кому-нибудь.</a:t>
            </a:r>
          </a:p>
          <a:p>
            <a:pPr>
              <a:buFont typeface="Arial" charset="0"/>
              <a:buNone/>
            </a:pPr>
            <a:r>
              <a:rPr lang="ru-RU" sz="2800" smtClean="0"/>
              <a:t>	</a:t>
            </a:r>
            <a:r>
              <a:rPr lang="ru-RU" sz="2800" i="1" smtClean="0"/>
              <a:t>Написать письмо родным.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1500188"/>
            <a:ext cx="1662113" cy="221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357313" y="785813"/>
            <a:ext cx="6715125" cy="507206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u="sng" dirty="0">
                <a:solidFill>
                  <a:schemeClr val="tx1"/>
                </a:solidFill>
              </a:rPr>
              <a:t>Историческая справка.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</a:rPr>
              <a:t>Потребность в обмене информацией возникла еще в первобытном обществе.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</a:rPr>
              <a:t>Сигнальные барабаны африканских племен, дым костров индейцев, гонцы в Европе – несовершенные способы передачи информации.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chemeClr val="tx1"/>
                </a:solidFill>
              </a:rPr>
              <a:t>Самые древние сведения о почте относятся к Ассирии и Вавилону (клинопись на глиняных табличках).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7" descr="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71810"/>
            <a:ext cx="2133600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2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357958"/>
            <a:ext cx="2133600" cy="365125"/>
          </a:xfrm>
          <a:noFill/>
        </p:spPr>
        <p:txBody>
          <a:bodyPr/>
          <a:lstStyle/>
          <a:p>
            <a:fld id="{F0BCFCDB-126E-4BDB-BA45-422B74B022F2}" type="slidenum">
              <a:rPr lang="ru-RU"/>
              <a:pPr/>
              <a:t>4</a:t>
            </a:fld>
            <a:endParaRPr lang="ru-RU"/>
          </a:p>
        </p:txBody>
      </p:sp>
      <p:pic>
        <p:nvPicPr>
          <p:cNvPr id="5125" name="Picture 6" descr="210px-Pigeon_Messengers_%28Harper%27s_Engraving%29"/>
          <p:cNvPicPr>
            <a:picLocks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571868" y="785794"/>
            <a:ext cx="1992312" cy="155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5" descr="125px-TamT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57166"/>
            <a:ext cx="2425700" cy="287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8" descr="150px-Posthorn-ech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71942"/>
            <a:ext cx="1738312" cy="223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10" descr="360px-Royalmailco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357166"/>
            <a:ext cx="2332037" cy="194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12" descr="img0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2857496"/>
            <a:ext cx="3067050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0" name="Text Box 13"/>
          <p:cNvSpPr txBox="1">
            <a:spLocks noChangeArrowheads="1"/>
          </p:cNvSpPr>
          <p:nvPr/>
        </p:nvSpPr>
        <p:spPr bwMode="auto">
          <a:xfrm>
            <a:off x="571472" y="3286124"/>
            <a:ext cx="24685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 dirty="0"/>
              <a:t>Барабаны для передачи сообщений на расстоянии</a:t>
            </a:r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592138" y="6329363"/>
            <a:ext cx="1963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5132" name="Text Box 15"/>
          <p:cNvSpPr txBox="1">
            <a:spLocks noChangeArrowheads="1"/>
          </p:cNvSpPr>
          <p:nvPr/>
        </p:nvSpPr>
        <p:spPr bwMode="auto">
          <a:xfrm>
            <a:off x="642910" y="6357958"/>
            <a:ext cx="1752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/>
              <a:t>Почтовый рожок</a:t>
            </a:r>
          </a:p>
        </p:txBody>
      </p:sp>
      <p:sp>
        <p:nvSpPr>
          <p:cNvPr id="5133" name="Text Box 16"/>
          <p:cNvSpPr txBox="1">
            <a:spLocks noChangeArrowheads="1"/>
          </p:cNvSpPr>
          <p:nvPr/>
        </p:nvSpPr>
        <p:spPr bwMode="auto">
          <a:xfrm>
            <a:off x="6643702" y="2428868"/>
            <a:ext cx="180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/>
              <a:t>Почтовая карета</a:t>
            </a:r>
          </a:p>
        </p:txBody>
      </p:sp>
      <p:sp>
        <p:nvSpPr>
          <p:cNvPr id="5134" name="Text Box 17"/>
          <p:cNvSpPr txBox="1">
            <a:spLocks noChangeArrowheads="1"/>
          </p:cNvSpPr>
          <p:nvPr/>
        </p:nvSpPr>
        <p:spPr bwMode="auto">
          <a:xfrm>
            <a:off x="7000892" y="6357958"/>
            <a:ext cx="771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/>
              <a:t>Гонец </a:t>
            </a:r>
          </a:p>
        </p:txBody>
      </p:sp>
      <p:sp>
        <p:nvSpPr>
          <p:cNvPr id="5135" name="Text Box 18"/>
          <p:cNvSpPr txBox="1">
            <a:spLocks noChangeArrowheads="1"/>
          </p:cNvSpPr>
          <p:nvPr/>
        </p:nvSpPr>
        <p:spPr bwMode="auto">
          <a:xfrm>
            <a:off x="3643306" y="6143644"/>
            <a:ext cx="1284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/>
              <a:t>Марафонец </a:t>
            </a:r>
          </a:p>
        </p:txBody>
      </p:sp>
      <p:sp>
        <p:nvSpPr>
          <p:cNvPr id="5136" name="Text Box 19"/>
          <p:cNvSpPr txBox="1">
            <a:spLocks noChangeArrowheads="1"/>
          </p:cNvSpPr>
          <p:nvPr/>
        </p:nvSpPr>
        <p:spPr bwMode="auto">
          <a:xfrm>
            <a:off x="3643306" y="2428868"/>
            <a:ext cx="182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i="1" dirty="0"/>
              <a:t>Почтовые голуби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ертикальный свиток 6"/>
          <p:cNvSpPr/>
          <p:nvPr/>
        </p:nvSpPr>
        <p:spPr>
          <a:xfrm>
            <a:off x="1214438" y="785813"/>
            <a:ext cx="6715125" cy="5072062"/>
          </a:xfrm>
          <a:prstGeom prst="verticalScroll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u="sng">
                <a:solidFill>
                  <a:schemeClr val="tx1"/>
                </a:solidFill>
              </a:rPr>
              <a:t>Историческая справка.</a:t>
            </a:r>
          </a:p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</a:rPr>
              <a:t>Русская почта является одной из старейших в Европе.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</a:rPr>
              <a:t>Перв</a:t>
            </a:r>
            <a:r>
              <a:rPr lang="ru-RU" sz="2000">
                <a:solidFill>
                  <a:schemeClr val="tx1"/>
                </a:solidFill>
                <a:latin typeface="Arial" charset="0"/>
              </a:rPr>
              <a:t>ые</a:t>
            </a:r>
            <a:r>
              <a:rPr lang="ru-RU" sz="2000">
                <a:solidFill>
                  <a:schemeClr val="tx1"/>
                </a:solidFill>
              </a:rPr>
              <a:t> упоминани</a:t>
            </a:r>
            <a:r>
              <a:rPr lang="ru-RU" sz="2000">
                <a:solidFill>
                  <a:schemeClr val="tx1"/>
                </a:solidFill>
                <a:latin typeface="Arial" charset="0"/>
              </a:rPr>
              <a:t>я</a:t>
            </a:r>
            <a:r>
              <a:rPr lang="ru-RU" sz="2000">
                <a:solidFill>
                  <a:schemeClr val="tx1"/>
                </a:solidFill>
              </a:rPr>
              <a:t> о почте в летописях относятся к 10 веку.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</a:rPr>
              <a:t>Четкая почтовая служба появилась на Руси только при царе Алексее Михайловиче.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2000">
                <a:solidFill>
                  <a:schemeClr val="tx1"/>
                </a:solidFill>
              </a:rPr>
              <a:t>Организатором новой службы стал боярин Афанасий Лаврентьевич Ордин-Нащокин (1605-1681).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B71C2A-BC5E-40E5-9032-7DF6E8BEC060}" type="slidenum">
              <a:rPr lang="ru-RU"/>
              <a:pPr/>
              <a:t>6</a:t>
            </a:fld>
            <a:endParaRPr lang="ru-RU"/>
          </a:p>
        </p:txBody>
      </p:sp>
      <p:pic>
        <p:nvPicPr>
          <p:cNvPr id="6149" name="Picture 6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01762">
            <a:off x="2484438" y="1317625"/>
            <a:ext cx="4175125" cy="386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7" descr="stark_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4388" y="3857628"/>
            <a:ext cx="3249612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1" name="Picture 8" descr="bb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313113" cy="267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9" descr="gramota_onfima_54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71876"/>
            <a:ext cx="2952750" cy="2951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3" name="Picture 10" descr="bb10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5488" y="0"/>
            <a:ext cx="3338512" cy="215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763713" y="6491288"/>
            <a:ext cx="5360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i="1" dirty="0"/>
              <a:t>Берестяные грамоты Великого Новгорода.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AD42A7-3A01-4FE2-A83F-2C275EB53C7D}" type="slidenum">
              <a:rPr lang="ru-RU"/>
              <a:pPr/>
              <a:t>7</a:t>
            </a:fld>
            <a:endParaRPr lang="ru-RU"/>
          </a:p>
        </p:txBody>
      </p:sp>
      <p:pic>
        <p:nvPicPr>
          <p:cNvPr id="7173" name="Picture 5" descr="Безымянны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305050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пет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429000"/>
            <a:ext cx="2700338" cy="302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5" name="Picture 7" descr="ка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2808287" cy="309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49-13-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0"/>
            <a:ext cx="3960813" cy="356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7" name="Picture 9" descr="pos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0"/>
            <a:ext cx="2447925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0" y="3000372"/>
            <a:ext cx="32703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Царь Алексей Михайлович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633788" y="3119438"/>
            <a:ext cx="169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dirty="0"/>
              <a:t>Ямщик на тройке</a:t>
            </a: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1285852" y="6488668"/>
            <a:ext cx="24984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Екатерина Великая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286512" y="6488668"/>
            <a:ext cx="9541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Пётр </a:t>
            </a:r>
            <a:r>
              <a:rPr lang="en-US" b="1" i="1" dirty="0">
                <a:cs typeface="Arial" charset="0"/>
              </a:rPr>
              <a:t>|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7072330" y="2928934"/>
            <a:ext cx="15786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 dirty="0"/>
              <a:t>Почтальон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571500"/>
          </a:xfrm>
        </p:spPr>
        <p:txBody>
          <a:bodyPr/>
          <a:lstStyle/>
          <a:p>
            <a:r>
              <a:rPr lang="ru-RU" sz="3200" b="1" smtClean="0"/>
              <a:t>СЛОВАРНАЯ  РАБОТА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5938" y="2571750"/>
            <a:ext cx="191452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chemeClr val="tx1"/>
                </a:solidFill>
              </a:rPr>
              <a:t>коммуникант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38" y="1357313"/>
            <a:ext cx="191452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коммуникация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85938" y="3714750"/>
            <a:ext cx="191452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адресат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00750" y="4857750"/>
            <a:ext cx="20716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тот, кто отправляет письмо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85938" y="4857750"/>
            <a:ext cx="1914525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адресант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00750" y="3714750"/>
            <a:ext cx="20716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собеседник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00750" y="2571750"/>
            <a:ext cx="20716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общение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00750" y="1357313"/>
            <a:ext cx="207168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тот, кому отправляют письмо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6"/>
          <p:cNvSpPr txBox="1">
            <a:spLocks noChangeArrowheads="1"/>
          </p:cNvSpPr>
          <p:nvPr/>
        </p:nvSpPr>
        <p:spPr bwMode="auto">
          <a:xfrm>
            <a:off x="1692275" y="428625"/>
            <a:ext cx="6911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КОММУНИКАЦИЯ = ОБЩЕНИЕ</a:t>
            </a:r>
          </a:p>
        </p:txBody>
      </p:sp>
      <p:sp>
        <p:nvSpPr>
          <p:cNvPr id="9" name="Улыбающееся лицо 8"/>
          <p:cNvSpPr/>
          <p:nvPr/>
        </p:nvSpPr>
        <p:spPr>
          <a:xfrm>
            <a:off x="2484438" y="981075"/>
            <a:ext cx="1271587" cy="127158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6372225" y="981075"/>
            <a:ext cx="1285875" cy="12858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3995738" y="1412875"/>
            <a:ext cx="2071687" cy="21431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95513" y="2420938"/>
            <a:ext cx="6249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Calibri" pitchFamily="34" charset="0"/>
              </a:rPr>
              <a:t>Партнеры, собеседники, коммуниканты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9750" y="2997200"/>
            <a:ext cx="8261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Межличностное, групповое, массовое.</a:t>
            </a:r>
          </a:p>
          <a:p>
            <a:pPr marL="342900" indent="-3429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Устное, письменное, с помощью технических средств.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785813" y="4429125"/>
            <a:ext cx="2857500" cy="1343025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Любите ли вы получать письма?</a:t>
            </a:r>
          </a:p>
        </p:txBody>
      </p:sp>
      <p:sp>
        <p:nvSpPr>
          <p:cNvPr id="16" name="Облако 15"/>
          <p:cNvSpPr/>
          <p:nvPr/>
        </p:nvSpPr>
        <p:spPr>
          <a:xfrm>
            <a:off x="3857625" y="4929188"/>
            <a:ext cx="2298700" cy="1700212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Охотно ли на них отвечаете?</a:t>
            </a:r>
          </a:p>
        </p:txBody>
      </p:sp>
      <p:sp>
        <p:nvSpPr>
          <p:cNvPr id="17" name="Облако 16"/>
          <p:cNvSpPr/>
          <p:nvPr/>
        </p:nvSpPr>
        <p:spPr>
          <a:xfrm>
            <a:off x="6572250" y="4572000"/>
            <a:ext cx="2071688" cy="1571625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Какие виды писем вы знаете?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4067175" y="3789363"/>
            <a:ext cx="1928813" cy="1033462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ПИСЬМО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700"/>
                            </p:stCondLst>
                            <p:childTnLst>
                              <p:par>
                                <p:cTn id="54" presetID="40" presetClass="entr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" presetID="40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6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6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16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1485</TotalTime>
  <Words>431</Words>
  <Application>Microsoft Office PowerPoint</Application>
  <PresentationFormat>Экран (4:3)</PresentationFormat>
  <Paragraphs>121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Слайд 1</vt:lpstr>
      <vt:lpstr>Письмо (из словаря С.И.Ожегова)</vt:lpstr>
      <vt:lpstr>Слайд 3</vt:lpstr>
      <vt:lpstr>Слайд 4</vt:lpstr>
      <vt:lpstr>Слайд 5</vt:lpstr>
      <vt:lpstr>Слайд 6</vt:lpstr>
      <vt:lpstr>Слайд 7</vt:lpstr>
      <vt:lpstr>СЛОВАРНАЯ  РАБОТА</vt:lpstr>
      <vt:lpstr>Слайд 9</vt:lpstr>
      <vt:lpstr>Слайд 10</vt:lpstr>
      <vt:lpstr>                    Виды писем</vt:lpstr>
      <vt:lpstr>Слайд 12</vt:lpstr>
      <vt:lpstr>Письмо-поздравление  с Новым годом (открытка) Структура</vt:lpstr>
      <vt:lpstr>Слайд 14</vt:lpstr>
      <vt:lpstr>Предостережения!</vt:lpstr>
      <vt:lpstr>Слайд 16</vt:lpstr>
      <vt:lpstr>   Что нового вы      узнали сегодня на уроке?     Что пригодится вам в         жизни?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Игорь</cp:lastModifiedBy>
  <cp:revision>160</cp:revision>
  <dcterms:created xsi:type="dcterms:W3CDTF">2007-10-22T17:05:36Z</dcterms:created>
  <dcterms:modified xsi:type="dcterms:W3CDTF">2011-12-18T22:22:50Z</dcterms:modified>
</cp:coreProperties>
</file>